
<file path=[Content_Types].xml><?xml version="1.0" encoding="utf-8"?>
<Types xmlns="http://schemas.openxmlformats.org/package/2006/content-types">
  <Override PartName="/ppt/slides/slide29.xml" ContentType="application/vnd.openxmlformats-officedocument.presentationml.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charts/chart13.xml" ContentType="application/vnd.openxmlformats-officedocument.drawingml.char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docProps/custom.xml" ContentType="application/vnd.openxmlformats-officedocument.custom-properties+xml"/>
  <Override PartName="/ppt/commentAuthors.xml" ContentType="application/vnd.openxmlformats-officedocument.presentationml.commentAuthors+xml"/>
  <Override PartName="/ppt/charts/chart7.xml" ContentType="application/vnd.openxmlformats-officedocument.drawingml.chart+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charts/chart14.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charts/chart6.xml" ContentType="application/vnd.openxmlformats-officedocument.drawingml.chart+xml"/>
  <Override PartName="/ppt/charts/chart10.xml" ContentType="application/vnd.openxmlformats-officedocument.drawingml.chart+xml"/>
  <Override PartName="/ppt/charts/chart4.xml" ContentType="application/vnd.openxmlformats-officedocument.drawingml.chart+xml"/>
  <Override PartName="/ppt/slides/slide8.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68" r:id="rId5"/>
  </p:sldMasterIdLst>
  <p:notesMasterIdLst>
    <p:notesMasterId r:id="rId40"/>
  </p:notesMasterIdLst>
  <p:sldIdLst>
    <p:sldId id="275" r:id="rId6"/>
    <p:sldId id="306" r:id="rId7"/>
    <p:sldId id="307" r:id="rId8"/>
    <p:sldId id="316" r:id="rId9"/>
    <p:sldId id="330" r:id="rId10"/>
    <p:sldId id="329" r:id="rId11"/>
    <p:sldId id="311" r:id="rId12"/>
    <p:sldId id="321" r:id="rId13"/>
    <p:sldId id="322" r:id="rId14"/>
    <p:sldId id="326" r:id="rId15"/>
    <p:sldId id="324" r:id="rId16"/>
    <p:sldId id="335" r:id="rId17"/>
    <p:sldId id="317" r:id="rId18"/>
    <p:sldId id="315" r:id="rId19"/>
    <p:sldId id="332" r:id="rId20"/>
    <p:sldId id="323" r:id="rId21"/>
    <p:sldId id="313" r:id="rId22"/>
    <p:sldId id="314" r:id="rId23"/>
    <p:sldId id="333" r:id="rId24"/>
    <p:sldId id="312" r:id="rId25"/>
    <p:sldId id="327" r:id="rId26"/>
    <p:sldId id="319" r:id="rId27"/>
    <p:sldId id="331" r:id="rId28"/>
    <p:sldId id="337" r:id="rId29"/>
    <p:sldId id="341" r:id="rId30"/>
    <p:sldId id="320" r:id="rId31"/>
    <p:sldId id="338" r:id="rId32"/>
    <p:sldId id="339" r:id="rId33"/>
    <p:sldId id="340" r:id="rId34"/>
    <p:sldId id="328" r:id="rId35"/>
    <p:sldId id="334" r:id="rId36"/>
    <p:sldId id="336" r:id="rId37"/>
    <p:sldId id="325" r:id="rId38"/>
    <p:sldId id="271" r:id="rId39"/>
  </p:sldIdLst>
  <p:sldSz cx="12192000" cy="6858000"/>
  <p:notesSz cx="6858000" cy="9144000"/>
  <p:embeddedFontLst>
    <p:embeddedFont>
      <p:font typeface="Open Sans" charset="0"/>
      <p:regular r:id="rId41"/>
      <p:bold r:id="rId42"/>
      <p:italic r:id="rId43"/>
      <p:boldItalic r:id="rId44"/>
    </p:embeddedFont>
    <p:embeddedFont>
      <p:font typeface="Open Sans Light" charset="0"/>
      <p:regular r:id="rId45"/>
      <p:italic r:id="rId46"/>
    </p:embeddedFont>
    <p:embeddedFont>
      <p:font typeface="Helvetica" pitchFamily="34" charset="0"/>
      <p:regular r:id="rId47"/>
      <p:bold r:id="rId48"/>
      <p:italic r:id="rId49"/>
      <p:boldItalic r:id="rId50"/>
    </p:embeddedFont>
    <p:embeddedFont>
      <p:font typeface="Calibri" pitchFamily="34" charset="0"/>
      <p:regular r:id="rId51"/>
      <p:bold r:id="rId52"/>
      <p:italic r:id="rId53"/>
      <p:boldItalic r:id="rId54"/>
    </p:embeddedFont>
  </p:embeddedFontLst>
  <p:defaultTextStyle>
    <a:defPPr>
      <a:defRPr lang="en-US"/>
    </a:defPPr>
    <a:lvl1pPr marL="0" algn="l" defTabSz="914213" rtl="0" eaLnBrk="1" latinLnBrk="0" hangingPunct="1">
      <a:defRPr sz="1900" kern="1200">
        <a:solidFill>
          <a:schemeClr val="tx1"/>
        </a:solidFill>
        <a:latin typeface="+mn-lt"/>
        <a:ea typeface="+mn-ea"/>
        <a:cs typeface="+mn-cs"/>
      </a:defRPr>
    </a:lvl1pPr>
    <a:lvl2pPr marL="457107" algn="l" defTabSz="914213" rtl="0" eaLnBrk="1" latinLnBrk="0" hangingPunct="1">
      <a:defRPr sz="1900" kern="1200">
        <a:solidFill>
          <a:schemeClr val="tx1"/>
        </a:solidFill>
        <a:latin typeface="+mn-lt"/>
        <a:ea typeface="+mn-ea"/>
        <a:cs typeface="+mn-cs"/>
      </a:defRPr>
    </a:lvl2pPr>
    <a:lvl3pPr marL="914213" algn="l" defTabSz="914213" rtl="0" eaLnBrk="1" latinLnBrk="0" hangingPunct="1">
      <a:defRPr sz="1900" kern="1200">
        <a:solidFill>
          <a:schemeClr val="tx1"/>
        </a:solidFill>
        <a:latin typeface="+mn-lt"/>
        <a:ea typeface="+mn-ea"/>
        <a:cs typeface="+mn-cs"/>
      </a:defRPr>
    </a:lvl3pPr>
    <a:lvl4pPr marL="1371320" algn="l" defTabSz="914213" rtl="0" eaLnBrk="1" latinLnBrk="0" hangingPunct="1">
      <a:defRPr sz="1900" kern="1200">
        <a:solidFill>
          <a:schemeClr val="tx1"/>
        </a:solidFill>
        <a:latin typeface="+mn-lt"/>
        <a:ea typeface="+mn-ea"/>
        <a:cs typeface="+mn-cs"/>
      </a:defRPr>
    </a:lvl4pPr>
    <a:lvl5pPr marL="1828428" algn="l" defTabSz="914213" rtl="0" eaLnBrk="1" latinLnBrk="0" hangingPunct="1">
      <a:defRPr sz="1900" kern="1200">
        <a:solidFill>
          <a:schemeClr val="tx1"/>
        </a:solidFill>
        <a:latin typeface="+mn-lt"/>
        <a:ea typeface="+mn-ea"/>
        <a:cs typeface="+mn-cs"/>
      </a:defRPr>
    </a:lvl5pPr>
    <a:lvl6pPr marL="2285535" algn="l" defTabSz="914213" rtl="0" eaLnBrk="1" latinLnBrk="0" hangingPunct="1">
      <a:defRPr sz="1900" kern="1200">
        <a:solidFill>
          <a:schemeClr val="tx1"/>
        </a:solidFill>
        <a:latin typeface="+mn-lt"/>
        <a:ea typeface="+mn-ea"/>
        <a:cs typeface="+mn-cs"/>
      </a:defRPr>
    </a:lvl6pPr>
    <a:lvl7pPr marL="2742641" algn="l" defTabSz="914213" rtl="0" eaLnBrk="1" latinLnBrk="0" hangingPunct="1">
      <a:defRPr sz="1900" kern="1200">
        <a:solidFill>
          <a:schemeClr val="tx1"/>
        </a:solidFill>
        <a:latin typeface="+mn-lt"/>
        <a:ea typeface="+mn-ea"/>
        <a:cs typeface="+mn-cs"/>
      </a:defRPr>
    </a:lvl7pPr>
    <a:lvl8pPr marL="3199747" algn="l" defTabSz="914213" rtl="0" eaLnBrk="1" latinLnBrk="0" hangingPunct="1">
      <a:defRPr sz="1900" kern="1200">
        <a:solidFill>
          <a:schemeClr val="tx1"/>
        </a:solidFill>
        <a:latin typeface="+mn-lt"/>
        <a:ea typeface="+mn-ea"/>
        <a:cs typeface="+mn-cs"/>
      </a:defRPr>
    </a:lvl8pPr>
    <a:lvl9pPr marL="3656855" algn="l" defTabSz="914213" rtl="0" eaLnBrk="1" latinLnBrk="0" hangingPunct="1">
      <a:defRPr sz="19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797" userDrawn="1">
          <p15:clr>
            <a:srgbClr val="A4A3A4"/>
          </p15:clr>
        </p15:guide>
        <p15:guide id="2" pos="1753" userDrawn="1">
          <p15:clr>
            <a:srgbClr val="A4A3A4"/>
          </p15:clr>
        </p15:guide>
        <p15:guide id="3" pos="3786" userDrawn="1">
          <p15:clr>
            <a:srgbClr val="A4A3A4"/>
          </p15:clr>
        </p15:guide>
        <p15:guide id="4" pos="5745" userDrawn="1">
          <p15:clr>
            <a:srgbClr val="A4A3A4"/>
          </p15:clr>
        </p15:guide>
        <p15:guide id="5" pos="3657" userDrawn="1">
          <p15:clr>
            <a:srgbClr val="A4A3A4"/>
          </p15:clr>
        </p15:guide>
        <p15:guide id="6" pos="558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khil" initials="" lastIdx="9" clrIdx="0"/>
  <p:cmAuthor id="1" name="Christine Pieper" initials="cap"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27AAE1"/>
    <a:srgbClr val="E2E2E2"/>
    <a:srgbClr val="EAEAEA"/>
    <a:srgbClr val="DAD8D8"/>
    <a:srgbClr val="E6E7E8"/>
    <a:srgbClr val="F2F2F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31" autoAdjust="0"/>
    <p:restoredTop sz="99120" autoAdjust="0"/>
  </p:normalViewPr>
  <p:slideViewPr>
    <p:cSldViewPr snapToGrid="0">
      <p:cViewPr varScale="1">
        <p:scale>
          <a:sx n="69" d="100"/>
          <a:sy n="69" d="100"/>
        </p:scale>
        <p:origin x="-552" y="-108"/>
      </p:cViewPr>
      <p:guideLst>
        <p:guide orient="horz" pos="1797"/>
        <p:guide pos="1753"/>
        <p:guide pos="3787"/>
        <p:guide pos="5745"/>
        <p:guide pos="3657"/>
        <p:guide pos="5587"/>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11.fntdata"/><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Jacquline\Documents\Voice%20of%20the%20Client\Cambodia\Analysis\VoC%20Cambodia%20Aggregate%20Graph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Jacquline\AppData\Roaming\Microsoft\Excel\VoC%20Peru%20Aggregate%20Report_Graphs%20(version%201).xlsb"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Jacquline\AppData\Roaming\Microsoft\Excel\VoC%20Peru%20Aggregate%20Report_Graphs%20(version%201).xlsb"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Jacquline\AppData\Roaming\Microsoft\Excel\VoC%20Peru%20Aggregate%20Report_Graphs%20(version%201).xlsb"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Jacquline\Documents\Voice%20of%20the%20Client\Peru\Analysis\Reports\Global\VoC%20Peru%20Aggregate%20Report_Graph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Jacquline\Documents\Voice%20of%20the%20Client\Peru\Analysis\Reports\Global\VoC%20Peru%20Aggregate%20Report_Graph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Jacquline\Documents\Voice%20of%20the%20Client\Cambodia\Analysis\VoC%20Cambodia%20Aggregate%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Jacquline\Documents\Voice%20of%20the%20Client\Cambodia\Analysis\VoC%20Cambodia%20Aggregate%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Jacquline\Documents\Voice%20of%20the%20Client\Cambodia\Analysis\VoC%20Cambodia%20Aggregate%20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Jacquline\AppData\Roaming\Microsoft\Excel\VoC%20Peru%20Aggregate%20Report_Graphs%20(version%201).xlsb"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Jacquline\Documents\Voice%20of%20the%20Client\Peru\Analysis\Reports\Global\VoC%20Peru%20Aggregate%20Report_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Jacquline\AppData\Roaming\Microsoft\Excel\VoC%20Peru%20Aggregate%20Report_Graphs%20(version%201).xlsb"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Jacquline\AppData\Roaming\Microsoft\Excel\VoC%20Peru%20Aggregate%20Report_Graphs%20(version%201).xlsb"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Jacquline\Documents\Voice%20of%20the%20Client\Cambodia\Analysis\VoC%20Cambodia%20Aggregate%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'2. Loan size'!$B$1</c:f>
              <c:strCache>
                <c:ptCount val="1"/>
                <c:pt idx="0">
                  <c:v>Size current loan</c:v>
                </c:pt>
              </c:strCache>
            </c:strRef>
          </c:tx>
          <c:dLbls>
            <c:showPercent val="1"/>
            <c:showLeaderLines val="1"/>
          </c:dLbls>
          <c:cat>
            <c:strRef>
              <c:f>'2. Loan size'!$A$2:$A$4</c:f>
              <c:strCache>
                <c:ptCount val="3"/>
                <c:pt idx="0">
                  <c:v>Correct</c:v>
                </c:pt>
                <c:pt idx="1">
                  <c:v>Too small</c:v>
                </c:pt>
                <c:pt idx="2">
                  <c:v>Too big</c:v>
                </c:pt>
              </c:strCache>
            </c:strRef>
          </c:cat>
          <c:val>
            <c:numRef>
              <c:f>'2. Loan size'!$B$2:$B$4</c:f>
              <c:numCache>
                <c:formatCode>General</c:formatCode>
                <c:ptCount val="3"/>
                <c:pt idx="0">
                  <c:v>1436</c:v>
                </c:pt>
                <c:pt idx="1">
                  <c:v>295</c:v>
                </c:pt>
                <c:pt idx="2">
                  <c:v>91</c:v>
                </c:pt>
              </c:numCache>
            </c:numRef>
          </c:val>
        </c:ser>
        <c:dLbls/>
        <c:firstSliceAng val="0"/>
      </c:pieChart>
    </c:plotArea>
    <c:legend>
      <c:legendPos val="b"/>
      <c:layout>
        <c:manualLayout>
          <c:xMode val="edge"/>
          <c:yMode val="edge"/>
          <c:x val="0.16179589023873503"/>
          <c:y val="0.84133919193248496"/>
          <c:w val="0.66063814761179718"/>
          <c:h val="0.10090614042848403"/>
        </c:manualLayout>
      </c:layout>
    </c:legend>
    <c:plotVisOnly val="1"/>
    <c:dispBlanksAs val="zero"/>
  </c:chart>
  <c:spPr>
    <a:solidFill>
      <a:schemeClr val="accent1">
        <a:lumMod val="20000"/>
        <a:lumOff val="80000"/>
      </a:schemeClr>
    </a:solidFill>
    <a:ln>
      <a:noFill/>
    </a:ln>
  </c:sp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31780383853173749"/>
          <c:y val="0.13457164451057005"/>
          <c:w val="0.36844681319109357"/>
          <c:h val="0.68513961279720148"/>
        </c:manualLayout>
      </c:layout>
      <c:pieChart>
        <c:varyColors val="1"/>
        <c:ser>
          <c:idx val="0"/>
          <c:order val="0"/>
          <c:explosion val="1"/>
          <c:dLbls>
            <c:txPr>
              <a:bodyPr/>
              <a:lstStyle/>
              <a:p>
                <a:pPr>
                  <a:defRPr sz="800">
                    <a:latin typeface="Arial" panose="020B0604020202020204" pitchFamily="34" charset="0"/>
                    <a:cs typeface="Arial" panose="020B0604020202020204" pitchFamily="34" charset="0"/>
                  </a:defRPr>
                </a:pPr>
                <a:endParaRPr lang="en-US"/>
              </a:p>
            </c:txPr>
            <c:showPercent val="1"/>
            <c:showLeaderLines val="1"/>
          </c:dLbls>
          <c:cat>
            <c:strRef>
              <c:f>'9. Borrow from other sources'!$A$23:$A$24</c:f>
              <c:strCache>
                <c:ptCount val="2"/>
                <c:pt idx="0">
                  <c:v>Sí</c:v>
                </c:pt>
                <c:pt idx="1">
                  <c:v>No</c:v>
                </c:pt>
              </c:strCache>
            </c:strRef>
          </c:cat>
          <c:val>
            <c:numRef>
              <c:f>'9. Borrow from other sources'!$B$23:$B$24</c:f>
              <c:numCache>
                <c:formatCode>General</c:formatCode>
                <c:ptCount val="2"/>
                <c:pt idx="0">
                  <c:v>329</c:v>
                </c:pt>
                <c:pt idx="1">
                  <c:v>2644</c:v>
                </c:pt>
              </c:numCache>
            </c:numRef>
          </c:val>
        </c:ser>
        <c:dLbls/>
        <c:firstSliceAng val="0"/>
      </c:pieChart>
    </c:plotArea>
    <c:legend>
      <c:legendPos val="b"/>
      <c:layout>
        <c:manualLayout>
          <c:xMode val="edge"/>
          <c:yMode val="edge"/>
          <c:x val="0.3969795819587158"/>
          <c:y val="0.85626213756510738"/>
          <c:w val="0.20604083608256873"/>
          <c:h val="0.12865774485747214"/>
        </c:manualLayout>
      </c:layout>
      <c:txPr>
        <a:bodyPr/>
        <a:lstStyle/>
        <a:p>
          <a:pPr>
            <a:defRPr>
              <a:latin typeface="Arial" panose="020B0604020202020204" pitchFamily="34" charset="0"/>
              <a:cs typeface="Arial" panose="020B0604020202020204" pitchFamily="34" charset="0"/>
            </a:defRPr>
          </a:pPr>
          <a:endParaRPr lang="en-US"/>
        </a:p>
      </c:txPr>
    </c:legend>
    <c:plotVisOnly val="1"/>
    <c:dispBlanksAs val="zero"/>
  </c:chart>
  <c:spPr>
    <a:solidFill>
      <a:schemeClr val="accent1">
        <a:lumMod val="20000"/>
        <a:lumOff val="80000"/>
      </a:schemeClr>
    </a:solidFill>
    <a:ln>
      <a:noFill/>
    </a:ln>
  </c:sp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32887271962031278"/>
          <c:y val="0.16304215426110413"/>
          <c:w val="0.34225456075937466"/>
          <c:h val="0.58370002610170968"/>
        </c:manualLayout>
      </c:layout>
      <c:pieChart>
        <c:varyColors val="1"/>
        <c:ser>
          <c:idx val="0"/>
          <c:order val="0"/>
          <c:dLbls>
            <c:txPr>
              <a:bodyPr/>
              <a:lstStyle/>
              <a:p>
                <a:pPr>
                  <a:defRPr sz="800">
                    <a:latin typeface="Arial" panose="020B0604020202020204" pitchFamily="34" charset="0"/>
                    <a:cs typeface="Arial" panose="020B0604020202020204" pitchFamily="34" charset="0"/>
                  </a:defRPr>
                </a:pPr>
                <a:endParaRPr lang="en-US"/>
              </a:p>
            </c:txPr>
            <c:showPercent val="1"/>
            <c:showLeaderLines val="1"/>
          </c:dLbls>
          <c:cat>
            <c:strRef>
              <c:f>'10. Sell assets'!$A$23:$A$24</c:f>
              <c:strCache>
                <c:ptCount val="2"/>
                <c:pt idx="0">
                  <c:v>Sí</c:v>
                </c:pt>
                <c:pt idx="1">
                  <c:v>No</c:v>
                </c:pt>
              </c:strCache>
            </c:strRef>
          </c:cat>
          <c:val>
            <c:numRef>
              <c:f>'10. Sell assets'!$B$23:$B$24</c:f>
              <c:numCache>
                <c:formatCode>General</c:formatCode>
                <c:ptCount val="2"/>
                <c:pt idx="0">
                  <c:v>169</c:v>
                </c:pt>
                <c:pt idx="1">
                  <c:v>2814</c:v>
                </c:pt>
              </c:numCache>
            </c:numRef>
          </c:val>
        </c:ser>
        <c:dLbls/>
        <c:firstSliceAng val="0"/>
      </c:pieChart>
    </c:plotArea>
    <c:legend>
      <c:legendPos val="b"/>
      <c:txPr>
        <a:bodyPr/>
        <a:lstStyle/>
        <a:p>
          <a:pPr>
            <a:defRPr>
              <a:latin typeface="Arial" panose="020B0604020202020204" pitchFamily="34" charset="0"/>
              <a:cs typeface="Arial" panose="020B0604020202020204" pitchFamily="34" charset="0"/>
            </a:defRPr>
          </a:pPr>
          <a:endParaRPr lang="en-US"/>
        </a:p>
      </c:txPr>
    </c:legend>
    <c:plotVisOnly val="1"/>
    <c:dispBlanksAs val="zero"/>
  </c:chart>
  <c:spPr>
    <a:solidFill>
      <a:schemeClr val="accent1">
        <a:lumMod val="20000"/>
        <a:lumOff val="80000"/>
      </a:schemeClr>
    </a:solidFill>
    <a:ln>
      <a:noFill/>
    </a:ln>
  </c:sp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31905424153387385"/>
          <c:y val="0.14922999956497157"/>
          <c:w val="0.36189151693225252"/>
          <c:h val="0.58370002610170968"/>
        </c:manualLayout>
      </c:layout>
      <c:pieChart>
        <c:varyColors val="1"/>
        <c:ser>
          <c:idx val="0"/>
          <c:order val="0"/>
          <c:dLbls>
            <c:txPr>
              <a:bodyPr/>
              <a:lstStyle/>
              <a:p>
                <a:pPr>
                  <a:defRPr sz="800">
                    <a:latin typeface="Arial" panose="020B0604020202020204" pitchFamily="34" charset="0"/>
                    <a:cs typeface="Arial" panose="020B0604020202020204" pitchFamily="34" charset="0"/>
                  </a:defRPr>
                </a:pPr>
                <a:endParaRPr lang="en-US"/>
              </a:p>
            </c:txPr>
            <c:showPercent val="1"/>
            <c:showLeaderLines val="1"/>
          </c:dLbls>
          <c:cat>
            <c:strRef>
              <c:f>'11. Reduce expenses'!$A$23:$A$24</c:f>
              <c:strCache>
                <c:ptCount val="2"/>
                <c:pt idx="0">
                  <c:v>Sí</c:v>
                </c:pt>
                <c:pt idx="1">
                  <c:v>No</c:v>
                </c:pt>
              </c:strCache>
            </c:strRef>
          </c:cat>
          <c:val>
            <c:numRef>
              <c:f>'11. Reduce expenses'!$B$23:$B$24</c:f>
              <c:numCache>
                <c:formatCode>General</c:formatCode>
                <c:ptCount val="2"/>
                <c:pt idx="0">
                  <c:v>581</c:v>
                </c:pt>
                <c:pt idx="1">
                  <c:v>2403</c:v>
                </c:pt>
              </c:numCache>
            </c:numRef>
          </c:val>
        </c:ser>
        <c:dLbls/>
        <c:firstSliceAng val="0"/>
      </c:pieChart>
    </c:plotArea>
    <c:legend>
      <c:legendPos val="b"/>
      <c:txPr>
        <a:bodyPr/>
        <a:lstStyle/>
        <a:p>
          <a:pPr>
            <a:defRPr>
              <a:latin typeface="Arial" panose="020B0604020202020204" pitchFamily="34" charset="0"/>
              <a:cs typeface="Arial" panose="020B0604020202020204" pitchFamily="34" charset="0"/>
            </a:defRPr>
          </a:pPr>
          <a:endParaRPr lang="en-US"/>
        </a:p>
      </c:txPr>
    </c:legend>
    <c:plotVisOnly val="1"/>
    <c:dispBlanksAs val="zero"/>
  </c:chart>
  <c:spPr>
    <a:solidFill>
      <a:schemeClr val="accent1">
        <a:lumMod val="20000"/>
        <a:lumOff val="80000"/>
      </a:schemeClr>
    </a:solidFill>
    <a:ln>
      <a:noFill/>
    </a:ln>
  </c:sp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plotArea>
      <c:layout/>
      <c:pieChart>
        <c:varyColors val="1"/>
        <c:ser>
          <c:idx val="0"/>
          <c:order val="0"/>
          <c:dLbls>
            <c:txPr>
              <a:bodyPr/>
              <a:lstStyle/>
              <a:p>
                <a:pPr>
                  <a:defRPr sz="800"/>
                </a:pPr>
                <a:endParaRPr lang="en-US"/>
              </a:p>
            </c:txPr>
            <c:showPercent val="1"/>
            <c:showLeaderLines val="1"/>
          </c:dLbls>
          <c:cat>
            <c:strRef>
              <c:f>'Transparency interest rate'!$A$25:$A$27</c:f>
              <c:strCache>
                <c:ptCount val="3"/>
                <c:pt idx="0">
                  <c:v>Sí</c:v>
                </c:pt>
                <c:pt idx="1">
                  <c:v>No</c:v>
                </c:pt>
                <c:pt idx="2">
                  <c:v>No recuerda</c:v>
                </c:pt>
              </c:strCache>
            </c:strRef>
          </c:cat>
          <c:val>
            <c:numRef>
              <c:f>'Transparency interest rate'!$B$25:$B$27</c:f>
              <c:numCache>
                <c:formatCode>General</c:formatCode>
                <c:ptCount val="3"/>
                <c:pt idx="0">
                  <c:v>2018</c:v>
                </c:pt>
                <c:pt idx="1">
                  <c:v>470</c:v>
                </c:pt>
                <c:pt idx="2">
                  <c:v>504</c:v>
                </c:pt>
              </c:numCache>
            </c:numRef>
          </c:val>
        </c:ser>
        <c:dLbls/>
        <c:firstSliceAng val="0"/>
      </c:pieChart>
    </c:plotArea>
    <c:legend>
      <c:legendPos val="b"/>
    </c:legend>
    <c:plotVisOnly val="1"/>
    <c:dispBlanksAs val="zero"/>
  </c:chart>
  <c:spPr>
    <a:solidFill>
      <a:schemeClr val="accent1">
        <a:lumMod val="20000"/>
        <a:lumOff val="80000"/>
      </a:schemeClr>
    </a:solidFill>
    <a:ln>
      <a:noFill/>
    </a:ln>
  </c:sp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en-US"/>
  <c:chart>
    <c:plotArea>
      <c:layout/>
      <c:pieChart>
        <c:varyColors val="1"/>
        <c:ser>
          <c:idx val="0"/>
          <c:order val="0"/>
          <c:dLbls>
            <c:txPr>
              <a:bodyPr/>
              <a:lstStyle/>
              <a:p>
                <a:pPr>
                  <a:defRPr sz="800"/>
                </a:pPr>
                <a:endParaRPr lang="en-US"/>
              </a:p>
            </c:txPr>
            <c:showPercent val="1"/>
            <c:showLeaderLines val="1"/>
          </c:dLbls>
          <c:cat>
            <c:strRef>
              <c:f>'Transparency other fees'!$A$24:$A$26</c:f>
              <c:strCache>
                <c:ptCount val="3"/>
                <c:pt idx="0">
                  <c:v>Sí</c:v>
                </c:pt>
                <c:pt idx="1">
                  <c:v>No</c:v>
                </c:pt>
                <c:pt idx="2">
                  <c:v>No recuerda</c:v>
                </c:pt>
              </c:strCache>
            </c:strRef>
          </c:cat>
          <c:val>
            <c:numRef>
              <c:f>'Transparency other fees'!$B$24:$B$26</c:f>
              <c:numCache>
                <c:formatCode>General</c:formatCode>
                <c:ptCount val="3"/>
                <c:pt idx="0">
                  <c:v>1414</c:v>
                </c:pt>
                <c:pt idx="1">
                  <c:v>646</c:v>
                </c:pt>
                <c:pt idx="2">
                  <c:v>926</c:v>
                </c:pt>
              </c:numCache>
            </c:numRef>
          </c:val>
        </c:ser>
        <c:dLbls/>
        <c:firstSliceAng val="0"/>
      </c:pieChart>
    </c:plotArea>
    <c:legend>
      <c:legendPos val="b"/>
    </c:legend>
    <c:plotVisOnly val="1"/>
    <c:dispBlanksAs val="zero"/>
  </c:chart>
  <c:spPr>
    <a:solidFill>
      <a:schemeClr val="accent1">
        <a:lumMod val="20000"/>
        <a:lumOff val="80000"/>
      </a:schemeClr>
    </a:solidFill>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autoTitleDeleted val="1"/>
    <c:plotArea>
      <c:layout/>
      <c:pieChart>
        <c:varyColors val="1"/>
        <c:ser>
          <c:idx val="0"/>
          <c:order val="0"/>
          <c:tx>
            <c:strRef>
              <c:f>'3. Installment size'!$B$1</c:f>
              <c:strCache>
                <c:ptCount val="1"/>
                <c:pt idx="0">
                  <c:v>Installment size</c:v>
                </c:pt>
              </c:strCache>
            </c:strRef>
          </c:tx>
          <c:dLbls>
            <c:showPercent val="1"/>
            <c:showLeaderLines val="1"/>
          </c:dLbls>
          <c:cat>
            <c:strRef>
              <c:f>'3. Installment size'!$A$2:$A$4</c:f>
              <c:strCache>
                <c:ptCount val="3"/>
                <c:pt idx="0">
                  <c:v>Correct</c:v>
                </c:pt>
                <c:pt idx="1">
                  <c:v>Too small</c:v>
                </c:pt>
                <c:pt idx="2">
                  <c:v>Too big</c:v>
                </c:pt>
              </c:strCache>
            </c:strRef>
          </c:cat>
          <c:val>
            <c:numRef>
              <c:f>'3. Installment size'!$B$2:$B$4</c:f>
              <c:numCache>
                <c:formatCode>General</c:formatCode>
                <c:ptCount val="3"/>
                <c:pt idx="0">
                  <c:v>1430</c:v>
                </c:pt>
                <c:pt idx="1">
                  <c:v>215</c:v>
                </c:pt>
                <c:pt idx="2">
                  <c:v>180</c:v>
                </c:pt>
              </c:numCache>
            </c:numRef>
          </c:val>
        </c:ser>
        <c:dLbls/>
        <c:firstSliceAng val="0"/>
      </c:pieChart>
    </c:plotArea>
    <c:legend>
      <c:legendPos val="b"/>
      <c:layout>
        <c:manualLayout>
          <c:xMode val="edge"/>
          <c:yMode val="edge"/>
          <c:x val="0.16751812273465796"/>
          <c:y val="0.86944110757737514"/>
          <c:w val="0.68480502437195401"/>
          <c:h val="9.6593423982206009E-2"/>
        </c:manualLayout>
      </c:layout>
    </c:legend>
    <c:plotVisOnly val="1"/>
    <c:dispBlanksAs val="zero"/>
  </c:chart>
  <c:spPr>
    <a:solidFill>
      <a:schemeClr val="accent1">
        <a:lumMod val="20000"/>
        <a:lumOff val="80000"/>
      </a:schemeClr>
    </a:solidFill>
    <a:ln>
      <a:noFill/>
    </a:ln>
  </c:sp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3295655041899751"/>
          <c:y val="8.7211832895888006E-2"/>
          <c:w val="0.36526947449990904"/>
          <c:h val="0.62374835958005315"/>
        </c:manualLayout>
      </c:layout>
      <c:pieChart>
        <c:varyColors val="1"/>
        <c:ser>
          <c:idx val="0"/>
          <c:order val="0"/>
          <c:tx>
            <c:strRef>
              <c:f>'15. interest rate'!$B$1</c:f>
              <c:strCache>
                <c:ptCount val="1"/>
                <c:pt idx="0">
                  <c:v>Clearly informed about interest rate</c:v>
                </c:pt>
              </c:strCache>
            </c:strRef>
          </c:tx>
          <c:dLbls>
            <c:showPercent val="1"/>
            <c:showLeaderLines val="1"/>
          </c:dLbls>
          <c:cat>
            <c:strRef>
              <c:f>'15. interest rate'!$A$2:$A$3</c:f>
              <c:strCache>
                <c:ptCount val="2"/>
                <c:pt idx="0">
                  <c:v>Yes</c:v>
                </c:pt>
                <c:pt idx="1">
                  <c:v>No</c:v>
                </c:pt>
              </c:strCache>
            </c:strRef>
          </c:cat>
          <c:val>
            <c:numRef>
              <c:f>'15. interest rate'!$B$2:$B$3</c:f>
              <c:numCache>
                <c:formatCode>General</c:formatCode>
                <c:ptCount val="2"/>
                <c:pt idx="0">
                  <c:v>1780</c:v>
                </c:pt>
                <c:pt idx="1">
                  <c:v>131</c:v>
                </c:pt>
              </c:numCache>
            </c:numRef>
          </c:val>
        </c:ser>
        <c:dLbls/>
        <c:firstSliceAng val="0"/>
      </c:pieChart>
    </c:plotArea>
    <c:legend>
      <c:legendPos val="b"/>
      <c:layout>
        <c:manualLayout>
          <c:xMode val="edge"/>
          <c:yMode val="edge"/>
          <c:x val="0.33309646229207113"/>
          <c:y val="0.85723783134350606"/>
          <c:w val="0.35817627285209214"/>
          <c:h val="0.10562196438537101"/>
        </c:manualLayout>
      </c:layout>
    </c:legend>
    <c:plotVisOnly val="1"/>
    <c:dispBlanksAs val="zero"/>
  </c:chart>
  <c:spPr>
    <a:solidFill>
      <a:schemeClr val="accent1">
        <a:lumMod val="20000"/>
        <a:lumOff val="80000"/>
      </a:schemeClr>
    </a:solidFill>
    <a:ln>
      <a:no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33738218027869615"/>
          <c:y val="8.868321092795188E-2"/>
          <c:w val="0.37103553314360205"/>
          <c:h val="0.65005103000792508"/>
        </c:manualLayout>
      </c:layout>
      <c:pieChart>
        <c:varyColors val="1"/>
        <c:ser>
          <c:idx val="0"/>
          <c:order val="0"/>
          <c:tx>
            <c:strRef>
              <c:f>'16. Other costs'!$B$1</c:f>
              <c:strCache>
                <c:ptCount val="1"/>
                <c:pt idx="0">
                  <c:v>Clearly informed about other costs</c:v>
                </c:pt>
              </c:strCache>
            </c:strRef>
          </c:tx>
          <c:dLbls>
            <c:showPercent val="1"/>
            <c:showLeaderLines val="1"/>
          </c:dLbls>
          <c:cat>
            <c:strRef>
              <c:f>'16. Other costs'!$A$2:$A$3</c:f>
              <c:strCache>
                <c:ptCount val="2"/>
                <c:pt idx="0">
                  <c:v>Yes</c:v>
                </c:pt>
                <c:pt idx="1">
                  <c:v>No</c:v>
                </c:pt>
              </c:strCache>
            </c:strRef>
          </c:cat>
          <c:val>
            <c:numRef>
              <c:f>'16. Other costs'!$B$2:$B$3</c:f>
              <c:numCache>
                <c:formatCode>General</c:formatCode>
                <c:ptCount val="2"/>
                <c:pt idx="0">
                  <c:v>1753</c:v>
                </c:pt>
                <c:pt idx="1">
                  <c:v>130</c:v>
                </c:pt>
              </c:numCache>
            </c:numRef>
          </c:val>
        </c:ser>
        <c:dLbls/>
        <c:firstSliceAng val="0"/>
      </c:pieChart>
    </c:plotArea>
    <c:legend>
      <c:legendPos val="b"/>
      <c:layout>
        <c:manualLayout>
          <c:xMode val="edge"/>
          <c:yMode val="edge"/>
          <c:x val="0.34676642772134608"/>
          <c:y val="0.85648271097413398"/>
          <c:w val="0.314738354543872"/>
          <c:h val="0.10618063687900901"/>
        </c:manualLayout>
      </c:layout>
    </c:legend>
    <c:plotVisOnly val="1"/>
    <c:dispBlanksAs val="zero"/>
  </c:chart>
  <c:spPr>
    <a:solidFill>
      <a:schemeClr val="accent1">
        <a:lumMod val="20000"/>
        <a:lumOff val="80000"/>
      </a:schemeClr>
    </a:solidFill>
    <a:ln>
      <a:noFill/>
    </a:ln>
  </c:sp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32136341820334302"/>
          <c:y val="7.8056534224513238E-2"/>
          <c:w val="0.30502273442023564"/>
          <c:h val="0.54531591959413483"/>
        </c:manualLayout>
      </c:layout>
      <c:pieChart>
        <c:varyColors val="1"/>
        <c:ser>
          <c:idx val="0"/>
          <c:order val="0"/>
          <c:dLbls>
            <c:txPr>
              <a:bodyPr/>
              <a:lstStyle/>
              <a:p>
                <a:pPr>
                  <a:defRPr sz="800">
                    <a:latin typeface="Arial" panose="020B0604020202020204" pitchFamily="34" charset="0"/>
                    <a:cs typeface="Arial" panose="020B0604020202020204" pitchFamily="34" charset="0"/>
                  </a:defRPr>
                </a:pPr>
                <a:endParaRPr lang="en-US"/>
              </a:p>
            </c:txPr>
            <c:showPercent val="1"/>
            <c:showLeaderLines val="1"/>
          </c:dLbls>
          <c:cat>
            <c:strRef>
              <c:f>'2. General satisfaction'!$A$27:$A$31</c:f>
              <c:strCache>
                <c:ptCount val="5"/>
                <c:pt idx="0">
                  <c:v>Nada satisfecho</c:v>
                </c:pt>
                <c:pt idx="1">
                  <c:v>Poco satisfecho</c:v>
                </c:pt>
                <c:pt idx="2">
                  <c:v>Satisfecho</c:v>
                </c:pt>
                <c:pt idx="3">
                  <c:v>Muy satisfecho</c:v>
                </c:pt>
                <c:pt idx="4">
                  <c:v>Totalmente satisfecho</c:v>
                </c:pt>
              </c:strCache>
            </c:strRef>
          </c:cat>
          <c:val>
            <c:numRef>
              <c:f>'2. General satisfaction'!$B$27:$B$31</c:f>
              <c:numCache>
                <c:formatCode>General</c:formatCode>
                <c:ptCount val="5"/>
                <c:pt idx="0">
                  <c:v>173</c:v>
                </c:pt>
                <c:pt idx="1">
                  <c:v>416</c:v>
                </c:pt>
                <c:pt idx="2">
                  <c:v>1382</c:v>
                </c:pt>
                <c:pt idx="3">
                  <c:v>441</c:v>
                </c:pt>
                <c:pt idx="4">
                  <c:v>575</c:v>
                </c:pt>
              </c:numCache>
            </c:numRef>
          </c:val>
        </c:ser>
        <c:dLbls/>
        <c:firstSliceAng val="0"/>
      </c:pieChart>
    </c:plotArea>
    <c:legend>
      <c:legendPos val="b"/>
      <c:layout>
        <c:manualLayout>
          <c:xMode val="edge"/>
          <c:yMode val="edge"/>
          <c:x val="2.1181988461738549E-2"/>
          <c:y val="0.71684076132145347"/>
          <c:w val="0.95392951301020179"/>
          <c:h val="0.25858351790110318"/>
        </c:manualLayout>
      </c:layout>
      <c:txPr>
        <a:bodyPr/>
        <a:lstStyle/>
        <a:p>
          <a:pPr>
            <a:defRPr>
              <a:latin typeface="Arial" panose="020B0604020202020204" pitchFamily="34" charset="0"/>
              <a:cs typeface="Arial" panose="020B0604020202020204" pitchFamily="34" charset="0"/>
            </a:defRPr>
          </a:pPr>
          <a:endParaRPr lang="en-US"/>
        </a:p>
      </c:txPr>
    </c:legend>
    <c:plotVisOnly val="1"/>
    <c:dispBlanksAs val="zero"/>
  </c:chart>
  <c:spPr>
    <a:solidFill>
      <a:schemeClr val="accent1">
        <a:lumMod val="20000"/>
        <a:lumOff val="80000"/>
      </a:schemeClr>
    </a:solidFill>
    <a:ln>
      <a:noFill/>
    </a:ln>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35537048205826116"/>
          <c:y val="4.0552829305491159E-2"/>
          <c:w val="0.32997607625004793"/>
          <c:h val="0.5119556259765603"/>
        </c:manualLayout>
      </c:layout>
      <c:pieChart>
        <c:varyColors val="1"/>
        <c:ser>
          <c:idx val="0"/>
          <c:order val="0"/>
          <c:dLbls>
            <c:txPr>
              <a:bodyPr/>
              <a:lstStyle/>
              <a:p>
                <a:pPr>
                  <a:defRPr sz="800"/>
                </a:pPr>
                <a:endParaRPr lang="en-US"/>
              </a:p>
            </c:txPr>
            <c:showPercent val="1"/>
            <c:showLeaderLines val="1"/>
          </c:dLbls>
          <c:cat>
            <c:strRef>
              <c:f>'3. Most appreciated aspect'!$A$28:$A$34</c:f>
              <c:strCache>
                <c:ptCount val="7"/>
                <c:pt idx="0">
                  <c:v>Asesoría para hacer crecer su negocio</c:v>
                </c:pt>
                <c:pt idx="1">
                  <c:v>Amabilidad y cordialidad en el trato del asesor</c:v>
                </c:pt>
                <c:pt idx="2">
                  <c:v>Tasas de interés bajas</c:v>
                </c:pt>
                <c:pt idx="3">
                  <c:v>Desembolsos rápidos</c:v>
                </c:pt>
                <c:pt idx="4">
                  <c:v>Pocos requisitos</c:v>
                </c:pt>
                <c:pt idx="5">
                  <c:v>Claridad de la información brindada</c:v>
                </c:pt>
                <c:pt idx="6">
                  <c:v>Otra razón</c:v>
                </c:pt>
              </c:strCache>
            </c:strRef>
          </c:cat>
          <c:val>
            <c:numRef>
              <c:f>'3. Most appreciated aspect'!$B$28:$B$34</c:f>
              <c:numCache>
                <c:formatCode>General</c:formatCode>
                <c:ptCount val="7"/>
                <c:pt idx="0">
                  <c:v>656</c:v>
                </c:pt>
                <c:pt idx="1">
                  <c:v>649</c:v>
                </c:pt>
                <c:pt idx="2">
                  <c:v>530</c:v>
                </c:pt>
                <c:pt idx="3">
                  <c:v>395</c:v>
                </c:pt>
                <c:pt idx="4">
                  <c:v>269</c:v>
                </c:pt>
                <c:pt idx="5">
                  <c:v>262</c:v>
                </c:pt>
                <c:pt idx="6">
                  <c:v>217</c:v>
                </c:pt>
              </c:numCache>
            </c:numRef>
          </c:val>
        </c:ser>
        <c:dLbls/>
        <c:firstSliceAng val="0"/>
      </c:pieChart>
    </c:plotArea>
    <c:legend>
      <c:legendPos val="b"/>
      <c:layout>
        <c:manualLayout>
          <c:xMode val="edge"/>
          <c:yMode val="edge"/>
          <c:x val="2.4187222939451608E-2"/>
          <c:y val="0.63830095286772692"/>
          <c:w val="0.96993219597550329"/>
          <c:h val="0.35633887935372865"/>
        </c:manualLayout>
      </c:layout>
      <c:txPr>
        <a:bodyPr/>
        <a:lstStyle/>
        <a:p>
          <a:pPr>
            <a:defRPr sz="800">
              <a:latin typeface="Arial" panose="020B0604020202020204" pitchFamily="34" charset="0"/>
              <a:cs typeface="Arial" panose="020B0604020202020204" pitchFamily="34" charset="0"/>
            </a:defRPr>
          </a:pPr>
          <a:endParaRPr lang="en-US"/>
        </a:p>
      </c:txPr>
    </c:legend>
    <c:plotVisOnly val="1"/>
    <c:dispBlanksAs val="zero"/>
  </c:chart>
  <c:spPr>
    <a:solidFill>
      <a:schemeClr val="accent1">
        <a:lumMod val="20000"/>
        <a:lumOff val="80000"/>
      </a:schemeClr>
    </a:solidFill>
    <a:ln>
      <a:noFill/>
    </a:ln>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34897937902077564"/>
          <c:y val="0.11008988920632706"/>
          <c:w val="0.2876095783949057"/>
          <c:h val="0.50377126531749894"/>
        </c:manualLayout>
      </c:layout>
      <c:pieChart>
        <c:varyColors val="1"/>
        <c:ser>
          <c:idx val="0"/>
          <c:order val="0"/>
          <c:dLbls>
            <c:txPr>
              <a:bodyPr/>
              <a:lstStyle/>
              <a:p>
                <a:pPr>
                  <a:defRPr sz="800">
                    <a:latin typeface="Arial" panose="020B0604020202020204" pitchFamily="34" charset="0"/>
                    <a:cs typeface="Arial" panose="020B0604020202020204" pitchFamily="34" charset="0"/>
                  </a:defRPr>
                </a:pPr>
                <a:endParaRPr lang="en-US"/>
              </a:p>
            </c:txPr>
            <c:showPercent val="1"/>
            <c:showLeaderLines val="1"/>
          </c:dLbls>
          <c:cat>
            <c:strRef>
              <c:f>'Satisfaction complaint handling'!$A$26:$A$30</c:f>
              <c:strCache>
                <c:ptCount val="5"/>
                <c:pt idx="0">
                  <c:v>Nada satisfecho</c:v>
                </c:pt>
                <c:pt idx="1">
                  <c:v>Poco satisfecho</c:v>
                </c:pt>
                <c:pt idx="2">
                  <c:v>Satisfecho</c:v>
                </c:pt>
                <c:pt idx="3">
                  <c:v>Muy satisfecho</c:v>
                </c:pt>
                <c:pt idx="4">
                  <c:v>Totalmente satisfecho</c:v>
                </c:pt>
              </c:strCache>
            </c:strRef>
          </c:cat>
          <c:val>
            <c:numRef>
              <c:f>'Satisfaction complaint handling'!$B$26:$B$30</c:f>
              <c:numCache>
                <c:formatCode>General</c:formatCode>
                <c:ptCount val="5"/>
                <c:pt idx="0">
                  <c:v>79</c:v>
                </c:pt>
                <c:pt idx="1">
                  <c:v>79</c:v>
                </c:pt>
                <c:pt idx="2">
                  <c:v>116</c:v>
                </c:pt>
                <c:pt idx="3">
                  <c:v>21</c:v>
                </c:pt>
                <c:pt idx="4">
                  <c:v>21</c:v>
                </c:pt>
              </c:numCache>
            </c:numRef>
          </c:val>
        </c:ser>
        <c:dLbls/>
        <c:firstSliceAng val="0"/>
      </c:pieChart>
    </c:plotArea>
    <c:legend>
      <c:legendPos val="b"/>
      <c:layout>
        <c:manualLayout>
          <c:xMode val="edge"/>
          <c:yMode val="edge"/>
          <c:x val="6.01936081300753E-2"/>
          <c:y val="0.7125412125208489"/>
          <c:w val="0.87244418543395597"/>
          <c:h val="0.25052358153037069"/>
        </c:manualLayout>
      </c:layout>
      <c:txPr>
        <a:bodyPr/>
        <a:lstStyle/>
        <a:p>
          <a:pPr>
            <a:defRPr>
              <a:latin typeface="Arial" panose="020B0604020202020204" pitchFamily="34" charset="0"/>
              <a:cs typeface="Arial" panose="020B0604020202020204" pitchFamily="34" charset="0"/>
            </a:defRPr>
          </a:pPr>
          <a:endParaRPr lang="en-US"/>
        </a:p>
      </c:txPr>
    </c:legend>
    <c:plotVisOnly val="1"/>
    <c:dispBlanksAs val="zero"/>
  </c:chart>
  <c:spPr>
    <a:solidFill>
      <a:schemeClr val="accent1">
        <a:lumMod val="20000"/>
        <a:lumOff val="80000"/>
      </a:schemeClr>
    </a:solidFill>
    <a:ln>
      <a:noFill/>
    </a:ln>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32753533580952987"/>
          <c:y val="7.7873967997784399E-2"/>
          <c:w val="0.31611630015031961"/>
          <c:h val="0.53120574148971222"/>
        </c:manualLayout>
      </c:layout>
      <c:pieChart>
        <c:varyColors val="1"/>
        <c:ser>
          <c:idx val="0"/>
          <c:order val="0"/>
          <c:dLbls>
            <c:txPr>
              <a:bodyPr/>
              <a:lstStyle/>
              <a:p>
                <a:pPr>
                  <a:defRPr sz="800">
                    <a:latin typeface="Arial" panose="020B0604020202020204" pitchFamily="34" charset="0"/>
                    <a:cs typeface="Arial" panose="020B0604020202020204" pitchFamily="34" charset="0"/>
                  </a:defRPr>
                </a:pPr>
                <a:endParaRPr lang="en-US"/>
              </a:p>
            </c:txPr>
            <c:showPercent val="1"/>
            <c:showLeaderLines val="1"/>
          </c:dLbls>
          <c:cat>
            <c:strRef>
              <c:f>'Satisfaction complaint time'!$A$26:$A$30</c:f>
              <c:strCache>
                <c:ptCount val="5"/>
                <c:pt idx="0">
                  <c:v>Nada satisfecho</c:v>
                </c:pt>
                <c:pt idx="1">
                  <c:v>Poco satisfecho</c:v>
                </c:pt>
                <c:pt idx="2">
                  <c:v>Satisfecho</c:v>
                </c:pt>
                <c:pt idx="3">
                  <c:v>Muy satisfecho</c:v>
                </c:pt>
                <c:pt idx="4">
                  <c:v>Totalmente satisfecho</c:v>
                </c:pt>
              </c:strCache>
            </c:strRef>
          </c:cat>
          <c:val>
            <c:numRef>
              <c:f>'Satisfaction complaint time'!$B$26:$B$30</c:f>
              <c:numCache>
                <c:formatCode>General</c:formatCode>
                <c:ptCount val="5"/>
                <c:pt idx="0">
                  <c:v>63</c:v>
                </c:pt>
                <c:pt idx="1">
                  <c:v>66</c:v>
                </c:pt>
                <c:pt idx="2">
                  <c:v>126</c:v>
                </c:pt>
                <c:pt idx="3">
                  <c:v>28</c:v>
                </c:pt>
                <c:pt idx="4">
                  <c:v>27</c:v>
                </c:pt>
              </c:numCache>
            </c:numRef>
          </c:val>
        </c:ser>
        <c:dLbls/>
        <c:firstSliceAng val="0"/>
      </c:pieChart>
    </c:plotArea>
    <c:legend>
      <c:legendPos val="b"/>
      <c:layout>
        <c:manualLayout>
          <c:xMode val="edge"/>
          <c:yMode val="edge"/>
          <c:x val="5.6585030982765128E-2"/>
          <c:y val="0.71692268757490829"/>
          <c:w val="0.89048740458535836"/>
          <c:h val="0.24670846275256447"/>
        </c:manualLayout>
      </c:layout>
      <c:txPr>
        <a:bodyPr/>
        <a:lstStyle/>
        <a:p>
          <a:pPr>
            <a:defRPr>
              <a:latin typeface="Arial" panose="020B0604020202020204" pitchFamily="34" charset="0"/>
              <a:cs typeface="Arial" panose="020B0604020202020204" pitchFamily="34" charset="0"/>
            </a:defRPr>
          </a:pPr>
          <a:endParaRPr lang="en-US"/>
        </a:p>
      </c:txPr>
    </c:legend>
    <c:plotVisOnly val="1"/>
    <c:dispBlanksAs val="zero"/>
  </c:chart>
  <c:spPr>
    <a:solidFill>
      <a:schemeClr val="accent1">
        <a:lumMod val="20000"/>
        <a:lumOff val="80000"/>
      </a:schemeClr>
    </a:solidFill>
    <a:ln>
      <a:noFill/>
    </a:ln>
  </c:sp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0.33059273271977235"/>
          <c:y val="9.4501840670022277E-2"/>
          <c:w val="0.38079721656846399"/>
          <c:h val="0.61552175206384718"/>
        </c:manualLayout>
      </c:layout>
      <c:pieChart>
        <c:varyColors val="1"/>
        <c:ser>
          <c:idx val="0"/>
          <c:order val="0"/>
          <c:tx>
            <c:strRef>
              <c:f>'4. Informed about complaint'!$B$1</c:f>
              <c:strCache>
                <c:ptCount val="1"/>
                <c:pt idx="0">
                  <c:v>Clearly informed about complaint mechanism</c:v>
                </c:pt>
              </c:strCache>
            </c:strRef>
          </c:tx>
          <c:dLbls>
            <c:showPercent val="1"/>
            <c:showLeaderLines val="1"/>
          </c:dLbls>
          <c:cat>
            <c:strRef>
              <c:f>'4. Informed about complaint'!$A$2:$A$3</c:f>
              <c:strCache>
                <c:ptCount val="2"/>
                <c:pt idx="0">
                  <c:v>Yes</c:v>
                </c:pt>
                <c:pt idx="1">
                  <c:v>No</c:v>
                </c:pt>
              </c:strCache>
            </c:strRef>
          </c:cat>
          <c:val>
            <c:numRef>
              <c:f>'4. Informed about complaint'!$B$2:$B$3</c:f>
              <c:numCache>
                <c:formatCode>General</c:formatCode>
                <c:ptCount val="2"/>
                <c:pt idx="0">
                  <c:v>676</c:v>
                </c:pt>
                <c:pt idx="1">
                  <c:v>1181</c:v>
                </c:pt>
              </c:numCache>
            </c:numRef>
          </c:val>
        </c:ser>
        <c:dLbls/>
        <c:firstSliceAng val="0"/>
      </c:pieChart>
    </c:plotArea>
    <c:legend>
      <c:legendPos val="b"/>
    </c:legend>
    <c:plotVisOnly val="1"/>
    <c:dispBlanksAs val="zero"/>
  </c:chart>
  <c:spPr>
    <a:solidFill>
      <a:schemeClr val="accent1">
        <a:lumMod val="20000"/>
        <a:lumOff val="80000"/>
      </a:schemeClr>
    </a:solidFill>
    <a:ln>
      <a:no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478B4-66CA-4AF9-B401-7436CB5C7506}" type="datetimeFigureOut">
              <a:rPr lang="en-GB" smtClean="0"/>
              <a:pPr/>
              <a:t>07/11/2017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7AA18-09AC-410D-A485-F0ED730DD000}" type="slidenum">
              <a:rPr lang="en-GB" smtClean="0"/>
              <a:pPr/>
              <a:t>‹#›</a:t>
            </a:fld>
            <a:endParaRPr lang="en-GB"/>
          </a:p>
        </p:txBody>
      </p:sp>
    </p:spTree>
    <p:extLst>
      <p:ext uri="{BB962C8B-B14F-4D97-AF65-F5344CB8AC3E}">
        <p14:creationId xmlns:p14="http://schemas.microsoft.com/office/powerpoint/2010/main" xmlns="" val="1331175371"/>
      </p:ext>
    </p:extLst>
  </p:cSld>
  <p:clrMap bg1="lt1" tx1="dk1" bg2="lt2" tx2="dk2" accent1="accent1" accent2="accent2" accent3="accent3" accent4="accent4" accent5="accent5" accent6="accent6" hlink="hlink" folHlink="folHlink"/>
  <p:notesStyle>
    <a:lvl1pPr marL="0" algn="l" defTabSz="914213" rtl="0" eaLnBrk="1" latinLnBrk="0" hangingPunct="1">
      <a:defRPr sz="1200" kern="1200">
        <a:solidFill>
          <a:schemeClr val="tx1"/>
        </a:solidFill>
        <a:latin typeface="+mn-lt"/>
        <a:ea typeface="+mn-ea"/>
        <a:cs typeface="+mn-cs"/>
      </a:defRPr>
    </a:lvl1pPr>
    <a:lvl2pPr marL="457107" algn="l" defTabSz="914213" rtl="0" eaLnBrk="1" latinLnBrk="0" hangingPunct="1">
      <a:defRPr sz="1200" kern="1200">
        <a:solidFill>
          <a:schemeClr val="tx1"/>
        </a:solidFill>
        <a:latin typeface="+mn-lt"/>
        <a:ea typeface="+mn-ea"/>
        <a:cs typeface="+mn-cs"/>
      </a:defRPr>
    </a:lvl2pPr>
    <a:lvl3pPr marL="914213" algn="l" defTabSz="914213" rtl="0" eaLnBrk="1" latinLnBrk="0" hangingPunct="1">
      <a:defRPr sz="1200" kern="1200">
        <a:solidFill>
          <a:schemeClr val="tx1"/>
        </a:solidFill>
        <a:latin typeface="+mn-lt"/>
        <a:ea typeface="+mn-ea"/>
        <a:cs typeface="+mn-cs"/>
      </a:defRPr>
    </a:lvl3pPr>
    <a:lvl4pPr marL="1371320" algn="l" defTabSz="914213" rtl="0" eaLnBrk="1" latinLnBrk="0" hangingPunct="1">
      <a:defRPr sz="1200" kern="1200">
        <a:solidFill>
          <a:schemeClr val="tx1"/>
        </a:solidFill>
        <a:latin typeface="+mn-lt"/>
        <a:ea typeface="+mn-ea"/>
        <a:cs typeface="+mn-cs"/>
      </a:defRPr>
    </a:lvl4pPr>
    <a:lvl5pPr marL="1828428" algn="l" defTabSz="914213" rtl="0" eaLnBrk="1" latinLnBrk="0" hangingPunct="1">
      <a:defRPr sz="1200" kern="1200">
        <a:solidFill>
          <a:schemeClr val="tx1"/>
        </a:solidFill>
        <a:latin typeface="+mn-lt"/>
        <a:ea typeface="+mn-ea"/>
        <a:cs typeface="+mn-cs"/>
      </a:defRPr>
    </a:lvl5pPr>
    <a:lvl6pPr marL="2285535" algn="l" defTabSz="914213" rtl="0" eaLnBrk="1" latinLnBrk="0" hangingPunct="1">
      <a:defRPr sz="1200" kern="1200">
        <a:solidFill>
          <a:schemeClr val="tx1"/>
        </a:solidFill>
        <a:latin typeface="+mn-lt"/>
        <a:ea typeface="+mn-ea"/>
        <a:cs typeface="+mn-cs"/>
      </a:defRPr>
    </a:lvl6pPr>
    <a:lvl7pPr marL="2742641" algn="l" defTabSz="914213" rtl="0" eaLnBrk="1" latinLnBrk="0" hangingPunct="1">
      <a:defRPr sz="1200" kern="1200">
        <a:solidFill>
          <a:schemeClr val="tx1"/>
        </a:solidFill>
        <a:latin typeface="+mn-lt"/>
        <a:ea typeface="+mn-ea"/>
        <a:cs typeface="+mn-cs"/>
      </a:defRPr>
    </a:lvl7pPr>
    <a:lvl8pPr marL="3199747" algn="l" defTabSz="914213" rtl="0" eaLnBrk="1" latinLnBrk="0" hangingPunct="1">
      <a:defRPr sz="1200" kern="1200">
        <a:solidFill>
          <a:schemeClr val="tx1"/>
        </a:solidFill>
        <a:latin typeface="+mn-lt"/>
        <a:ea typeface="+mn-ea"/>
        <a:cs typeface="+mn-cs"/>
      </a:defRPr>
    </a:lvl8pPr>
    <a:lvl9pPr marL="3656855" algn="l" defTabSz="914213"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3.emf"/><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 Id="rId9" Type="http://schemas.openxmlformats.org/officeDocument/2006/relationships/image" Target="../media/image9.jpe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twitter.com/mix_market" TargetMode="External"/><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hyperlink" Target="http://www.linkedin.com/company/microfinance-information-exchange?trk=company_logo" TargetMode="External"/><Relationship Id="rId4" Type="http://schemas.openxmlformats.org/officeDocument/2006/relationships/hyperlink" Target="https://www.facebook.com/MicrofinanceInformationExchange" TargetMode="Externa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s://twitter.com/mix_market" TargetMode="External"/><Relationship Id="rId2" Type="http://schemas.openxmlformats.org/officeDocument/2006/relationships/image" Target="../media/image1.emf"/><Relationship Id="rId1" Type="http://schemas.openxmlformats.org/officeDocument/2006/relationships/slideMaster" Target="../slideMasters/slideMaster2.xml"/><Relationship Id="rId5" Type="http://schemas.openxmlformats.org/officeDocument/2006/relationships/hyperlink" Target="http://www.linkedin.com/company/microfinance-information-exchange?trk=company_logo" TargetMode="External"/><Relationship Id="rId4" Type="http://schemas.openxmlformats.org/officeDocument/2006/relationships/hyperlink" Target="https://www.facebook.com/MicrofinanceInformationExchange"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Cover">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66823"/>
            <a:ext cx="9144000" cy="470431"/>
          </a:xfrm>
        </p:spPr>
        <p:txBody>
          <a:bodyPr anchor="b">
            <a:noAutofit/>
          </a:bodyPr>
          <a:lstStyle>
            <a:lvl1pPr algn="l">
              <a:defRPr sz="28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smtClean="0"/>
              <a:t>Click to edit Master title style</a:t>
            </a:r>
            <a:endParaRPr lang="en-GB" dirty="0"/>
          </a:p>
        </p:txBody>
      </p:sp>
      <p:sp>
        <p:nvSpPr>
          <p:cNvPr id="3" name="Subtitle 2"/>
          <p:cNvSpPr>
            <a:spLocks noGrp="1"/>
          </p:cNvSpPr>
          <p:nvPr>
            <p:ph type="subTitle" idx="1" hasCustomPrompt="1"/>
          </p:nvPr>
        </p:nvSpPr>
        <p:spPr>
          <a:xfrm>
            <a:off x="838200" y="3923775"/>
            <a:ext cx="9144000" cy="278607"/>
          </a:xfrm>
        </p:spPr>
        <p:txBody>
          <a:bodyPr>
            <a:noAutofit/>
          </a:bodyPr>
          <a:lstStyle>
            <a:lvl1pPr marL="0" indent="0" algn="l">
              <a:buNone/>
              <a:defRPr sz="20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lgn="ctr">
              <a:buNone/>
              <a:defRPr sz="2000"/>
            </a:lvl2pPr>
            <a:lvl3pPr marL="914349" indent="0" algn="ctr">
              <a:buNone/>
              <a:defRPr sz="1900"/>
            </a:lvl3pPr>
            <a:lvl4pPr marL="1371524" indent="0" algn="ctr">
              <a:buNone/>
              <a:defRPr sz="1600"/>
            </a:lvl4pPr>
            <a:lvl5pPr marL="1828698" indent="0" algn="ctr">
              <a:buNone/>
              <a:defRPr sz="1600"/>
            </a:lvl5pPr>
            <a:lvl6pPr marL="2285874" indent="0" algn="ctr">
              <a:buNone/>
              <a:defRPr sz="1600"/>
            </a:lvl6pPr>
            <a:lvl7pPr marL="2743047" indent="0" algn="ctr">
              <a:buNone/>
              <a:defRPr sz="1600"/>
            </a:lvl7pPr>
            <a:lvl8pPr marL="3200223" indent="0" algn="ctr">
              <a:buNone/>
              <a:defRPr sz="1600"/>
            </a:lvl8pPr>
            <a:lvl9pPr marL="3657398" indent="0" algn="ctr">
              <a:buNone/>
              <a:defRPr sz="1600"/>
            </a:lvl9pPr>
          </a:lstStyle>
          <a:p>
            <a:r>
              <a:rPr lang="en-US" dirty="0" smtClean="0"/>
              <a:t>CLICK TO EDIT MASTER SUBTITLE STYLE</a:t>
            </a:r>
            <a:endParaRPr lang="en-GB" dirty="0"/>
          </a:p>
        </p:txBody>
      </p:sp>
      <p:sp>
        <p:nvSpPr>
          <p:cNvPr id="6" name="Slide Number Placeholder 5"/>
          <p:cNvSpPr>
            <a:spLocks noGrp="1"/>
          </p:cNvSpPr>
          <p:nvPr>
            <p:ph type="sldNum" sz="quarter" idx="12"/>
          </p:nvPr>
        </p:nvSpPr>
        <p:spPr/>
        <p:txBody>
          <a:bodyPr/>
          <a:lstStyle/>
          <a:p>
            <a:fld id="{A51A16C2-DCFA-4B8D-8379-F9BC060473A6}" type="slidenum">
              <a:rPr lang="en-GB" smtClean="0"/>
              <a:pPr/>
              <a:t>‹#›</a:t>
            </a:fld>
            <a:endParaRPr lang="en-GB"/>
          </a:p>
        </p:txBody>
      </p:sp>
      <p:grpSp>
        <p:nvGrpSpPr>
          <p:cNvPr id="9" name="Group 8"/>
          <p:cNvGrpSpPr/>
          <p:nvPr userDrawn="1"/>
        </p:nvGrpSpPr>
        <p:grpSpPr>
          <a:xfrm>
            <a:off x="0" y="6721479"/>
            <a:ext cx="12192000" cy="136525"/>
            <a:chOff x="0" y="6721475"/>
            <a:chExt cx="12115800" cy="136525"/>
          </a:xfrm>
        </p:grpSpPr>
        <p:sp>
          <p:nvSpPr>
            <p:cNvPr id="10" name="Rectangle 9"/>
            <p:cNvSpPr/>
            <p:nvPr userDrawn="1"/>
          </p:nvSpPr>
          <p:spPr>
            <a:xfrm>
              <a:off x="0" y="6721475"/>
              <a:ext cx="4038600" cy="136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sp>
          <p:nvSpPr>
            <p:cNvPr id="11" name="Rectangle 10"/>
            <p:cNvSpPr/>
            <p:nvPr userDrawn="1"/>
          </p:nvSpPr>
          <p:spPr>
            <a:xfrm>
              <a:off x="4038600" y="6721475"/>
              <a:ext cx="40386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sp>
          <p:nvSpPr>
            <p:cNvPr id="12" name="Rectangle 11"/>
            <p:cNvSpPr/>
            <p:nvPr userDrawn="1"/>
          </p:nvSpPr>
          <p:spPr>
            <a:xfrm>
              <a:off x="8077200" y="6721475"/>
              <a:ext cx="4038600" cy="136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grpSp>
      <p:sp>
        <p:nvSpPr>
          <p:cNvPr id="13" name="Date Placeholder 3"/>
          <p:cNvSpPr>
            <a:spLocks noGrp="1"/>
          </p:cNvSpPr>
          <p:nvPr>
            <p:ph type="dt" sz="half" idx="10"/>
          </p:nvPr>
        </p:nvSpPr>
        <p:spPr>
          <a:xfrm>
            <a:off x="838200" y="4288900"/>
            <a:ext cx="2743200" cy="365125"/>
          </a:xfrm>
          <a:prstGeom prst="rect">
            <a:avLst/>
          </a:prstGeom>
        </p:spPr>
        <p:txBody>
          <a:bodyPr lIns="91438" tIns="45719" rIns="91438" bIns="45719"/>
          <a:lstStyle>
            <a:lvl1pPr>
              <a:defRPr sz="1500"/>
            </a:lvl1pPr>
          </a:lstStyle>
          <a:p>
            <a:endParaRPr lang="en-GB"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34510" y="619127"/>
            <a:ext cx="2322287" cy="1569112"/>
          </a:xfrm>
          <a:prstGeom prst="rect">
            <a:avLst/>
          </a:prstGeom>
        </p:spPr>
      </p:pic>
      <p:sp>
        <p:nvSpPr>
          <p:cNvPr id="15" name="Rectangle 14"/>
          <p:cNvSpPr/>
          <p:nvPr userDrawn="1"/>
        </p:nvSpPr>
        <p:spPr>
          <a:xfrm>
            <a:off x="0" y="5680077"/>
            <a:ext cx="12192000" cy="1041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pPr algn="ctr"/>
            <a:endParaRPr lang="en-GB" sz="1900"/>
          </a:p>
        </p:txBody>
      </p:sp>
      <p:sp>
        <p:nvSpPr>
          <p:cNvPr id="17" name="TextBox 16"/>
          <p:cNvSpPr txBox="1"/>
          <p:nvPr userDrawn="1"/>
        </p:nvSpPr>
        <p:spPr>
          <a:xfrm>
            <a:off x="838201" y="6048577"/>
            <a:ext cx="3035300" cy="323163"/>
          </a:xfrm>
          <a:prstGeom prst="rect">
            <a:avLst/>
          </a:prstGeom>
          <a:noFill/>
        </p:spPr>
        <p:txBody>
          <a:bodyPr wrap="square" lIns="91438" tIns="45719" rIns="91438" bIns="45719" rtlCol="0">
            <a:spAutoFit/>
          </a:bodyPr>
          <a:lstStyle/>
          <a:p>
            <a:r>
              <a:rPr lang="en-GB" sz="15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www.themix.org</a:t>
            </a:r>
            <a:endParaRPr lang="en-GB" sz="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344771474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A51A16C2-DCFA-4B8D-8379-F9BC060473A6}" type="slidenum">
              <a:rPr lang="en-GB" smtClean="0"/>
              <a:pPr/>
              <a:t>‹#›</a:t>
            </a:fld>
            <a:endParaRPr lang="en-GB"/>
          </a:p>
        </p:txBody>
      </p:sp>
    </p:spTree>
    <p:extLst>
      <p:ext uri="{BB962C8B-B14F-4D97-AF65-F5344CB8AC3E}">
        <p14:creationId xmlns:p14="http://schemas.microsoft.com/office/powerpoint/2010/main" xmlns="" val="264403636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Partners">
    <p:spTree>
      <p:nvGrpSpPr>
        <p:cNvPr id="1" name=""/>
        <p:cNvGrpSpPr/>
        <p:nvPr/>
      </p:nvGrpSpPr>
      <p:grpSpPr>
        <a:xfrm>
          <a:off x="0" y="0"/>
          <a:ext cx="0" cy="0"/>
          <a:chOff x="0" y="0"/>
          <a:chExt cx="0" cy="0"/>
        </a:xfrm>
      </p:grpSpPr>
      <p:pic>
        <p:nvPicPr>
          <p:cNvPr id="4" name="Picture 3" descr="CGAP_2PMS_1525_548.eps"/>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6324600" y="3530600"/>
            <a:ext cx="2908300" cy="1074404"/>
          </a:xfrm>
          <a:prstGeom prst="rect">
            <a:avLst/>
          </a:prstGeom>
        </p:spPr>
      </p:pic>
      <p:pic>
        <p:nvPicPr>
          <p:cNvPr id="5" name="Picture 4" descr="MetLife_Foundation_Stk_4C.eps"/>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667000" y="1563782"/>
            <a:ext cx="2197100" cy="785718"/>
          </a:xfrm>
          <a:prstGeom prst="rect">
            <a:avLst/>
          </a:prstGeom>
        </p:spPr>
      </p:pic>
      <p:pic>
        <p:nvPicPr>
          <p:cNvPr id="6" name="Picture 5" descr="citi_foundation_r_cmyk.eps"/>
          <p:cNvPicPr>
            <a:picLocks noChangeAspect="1"/>
          </p:cNvPicPr>
          <p:nvPr userDrawn="1"/>
        </p:nvPicPr>
        <p:blipFill>
          <a:blip r:embed="rId4">
            <a:extLst>
              <a:ext uri="{28A0092B-C50C-407E-A947-70E740481C1C}">
                <a14:useLocalDpi xmlns:a14="http://schemas.microsoft.com/office/drawing/2010/main" xmlns="" val="0"/>
              </a:ext>
            </a:extLst>
          </a:blip>
          <a:stretch>
            <a:fillRect/>
          </a:stretch>
        </p:blipFill>
        <p:spPr>
          <a:xfrm>
            <a:off x="2641600" y="3378201"/>
            <a:ext cx="2120900" cy="1217108"/>
          </a:xfrm>
          <a:prstGeom prst="rect">
            <a:avLst/>
          </a:prstGeom>
        </p:spPr>
      </p:pic>
      <p:pic>
        <p:nvPicPr>
          <p:cNvPr id="8" name="Picture 7" descr="MSDF_Logo CMYK.eps"/>
          <p:cNvPicPr>
            <a:picLocks noChangeAspect="1"/>
          </p:cNvPicPr>
          <p:nvPr userDrawn="1"/>
        </p:nvPicPr>
        <p:blipFill>
          <a:blip r:embed="rId5">
            <a:extLst>
              <a:ext uri="{28A0092B-C50C-407E-A947-70E740481C1C}">
                <a14:useLocalDpi xmlns:a14="http://schemas.microsoft.com/office/drawing/2010/main" xmlns="" val="0"/>
              </a:ext>
            </a:extLst>
          </a:blip>
          <a:stretch>
            <a:fillRect/>
          </a:stretch>
        </p:blipFill>
        <p:spPr>
          <a:xfrm>
            <a:off x="482599" y="5499100"/>
            <a:ext cx="2032001" cy="518511"/>
          </a:xfrm>
          <a:prstGeom prst="rect">
            <a:avLst/>
          </a:prstGeom>
        </p:spPr>
      </p:pic>
      <p:pic>
        <p:nvPicPr>
          <p:cNvPr id="10" name="Picture 9" descr="F_F_Logo_Primary_FOR_PRINT.eps"/>
          <p:cNvPicPr>
            <a:picLocks noChangeAspect="1"/>
          </p:cNvPicPr>
          <p:nvPr userDrawn="1"/>
        </p:nvPicPr>
        <p:blipFill>
          <a:blip r:embed="rId6">
            <a:extLst>
              <a:ext uri="{28A0092B-C50C-407E-A947-70E740481C1C}">
                <a14:useLocalDpi xmlns:a14="http://schemas.microsoft.com/office/drawing/2010/main" xmlns="" val="0"/>
              </a:ext>
            </a:extLst>
          </a:blip>
          <a:stretch>
            <a:fillRect/>
          </a:stretch>
        </p:blipFill>
        <p:spPr>
          <a:xfrm>
            <a:off x="3073400" y="5689600"/>
            <a:ext cx="2550241" cy="317500"/>
          </a:xfrm>
          <a:prstGeom prst="rect">
            <a:avLst/>
          </a:prstGeom>
        </p:spPr>
      </p:pic>
      <p:cxnSp>
        <p:nvCxnSpPr>
          <p:cNvPr id="15" name="Straight Connector 14"/>
          <p:cNvCxnSpPr/>
          <p:nvPr userDrawn="1"/>
        </p:nvCxnSpPr>
        <p:spPr>
          <a:xfrm flipV="1">
            <a:off x="2032000" y="2895600"/>
            <a:ext cx="76073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flipV="1">
            <a:off x="2032000" y="5168900"/>
            <a:ext cx="7607300" cy="1270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userDrawn="1"/>
        </p:nvSpPr>
        <p:spPr>
          <a:xfrm>
            <a:off x="381000" y="279400"/>
            <a:ext cx="2181006" cy="461665"/>
          </a:xfrm>
          <a:prstGeom prst="rect">
            <a:avLst/>
          </a:prstGeom>
          <a:noFill/>
        </p:spPr>
        <p:txBody>
          <a:bodyPr wrap="none" rtlCol="0">
            <a:spAutoFit/>
          </a:bodyPr>
          <a:lstStyle/>
          <a:p>
            <a:r>
              <a:rPr lang="en-US" sz="2400" b="1" dirty="0" smtClean="0">
                <a:solidFill>
                  <a:schemeClr val="tx2"/>
                </a:solidFill>
                <a:latin typeface="Open Sans"/>
                <a:cs typeface="Open Sans"/>
              </a:rPr>
              <a:t>Our Partners</a:t>
            </a:r>
            <a:endParaRPr lang="en-US" sz="2400" b="1" dirty="0">
              <a:solidFill>
                <a:schemeClr val="tx2"/>
              </a:solidFill>
              <a:latin typeface="Open Sans"/>
              <a:cs typeface="Open Sans"/>
            </a:endParaRPr>
          </a:p>
        </p:txBody>
      </p:sp>
      <p:pic>
        <p:nvPicPr>
          <p:cNvPr id="20" name="Picture 19" descr="Cisco_Funded_by_Cisco_Foundation_Lockup.png.png"/>
          <p:cNvPicPr>
            <a:picLocks noChangeAspect="1"/>
          </p:cNvPicPr>
          <p:nvPr userDrawn="1"/>
        </p:nvPicPr>
        <p:blipFill>
          <a:blip r:embed="rId7">
            <a:extLst>
              <a:ext uri="{28A0092B-C50C-407E-A947-70E740481C1C}">
                <a14:useLocalDpi xmlns:a14="http://schemas.microsoft.com/office/drawing/2010/main" xmlns="" val="0"/>
              </a:ext>
            </a:extLst>
          </a:blip>
          <a:stretch>
            <a:fillRect/>
          </a:stretch>
        </p:blipFill>
        <p:spPr>
          <a:xfrm>
            <a:off x="8597314" y="5571080"/>
            <a:ext cx="2858086" cy="512220"/>
          </a:xfrm>
          <a:prstGeom prst="rect">
            <a:avLst/>
          </a:prstGeom>
        </p:spPr>
      </p:pic>
      <p:pic>
        <p:nvPicPr>
          <p:cNvPr id="2" name="Picture 1" descr="mcf_2p1m_pos_eps.eps"/>
          <p:cNvPicPr>
            <a:picLocks noChangeAspect="1"/>
          </p:cNvPicPr>
          <p:nvPr userDrawn="1"/>
        </p:nvPicPr>
        <p:blipFill>
          <a:blip r:embed="rId8">
            <a:extLst>
              <a:ext uri="{28A0092B-C50C-407E-A947-70E740481C1C}">
                <a14:useLocalDpi xmlns:a14="http://schemas.microsoft.com/office/drawing/2010/main" xmlns="" val="0"/>
              </a:ext>
            </a:extLst>
          </a:blip>
          <a:stretch>
            <a:fillRect/>
          </a:stretch>
        </p:blipFill>
        <p:spPr>
          <a:xfrm>
            <a:off x="6362700" y="887627"/>
            <a:ext cx="2616200" cy="1944473"/>
          </a:xfrm>
          <a:prstGeom prst="rect">
            <a:avLst/>
          </a:prstGeom>
        </p:spPr>
      </p:pic>
      <p:pic>
        <p:nvPicPr>
          <p:cNvPr id="3" name="Picture 2" descr="spg_bar_4cp_pos.jpg"/>
          <p:cNvPicPr>
            <a:picLocks noChangeAspect="1"/>
          </p:cNvPicPr>
          <p:nvPr userDrawn="1"/>
        </p:nvPicPr>
        <p:blipFill>
          <a:blip r:embed="rId9">
            <a:extLst>
              <a:ext uri="{28A0092B-C50C-407E-A947-70E740481C1C}">
                <a14:useLocalDpi xmlns:a14="http://schemas.microsoft.com/office/drawing/2010/main" xmlns="" val="0"/>
              </a:ext>
            </a:extLst>
          </a:blip>
          <a:stretch>
            <a:fillRect/>
          </a:stretch>
        </p:blipFill>
        <p:spPr>
          <a:xfrm>
            <a:off x="6032500" y="5435600"/>
            <a:ext cx="2082800" cy="828295"/>
          </a:xfrm>
          <a:prstGeom prst="rect">
            <a:avLst/>
          </a:prstGeom>
        </p:spPr>
      </p:pic>
    </p:spTree>
    <p:extLst>
      <p:ext uri="{BB962C8B-B14F-4D97-AF65-F5344CB8AC3E}">
        <p14:creationId xmlns:p14="http://schemas.microsoft.com/office/powerpoint/2010/main" xmlns="" val="2712327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grpSp>
        <p:nvGrpSpPr>
          <p:cNvPr id="20" name="Group 19"/>
          <p:cNvGrpSpPr/>
          <p:nvPr userDrawn="1"/>
        </p:nvGrpSpPr>
        <p:grpSpPr>
          <a:xfrm>
            <a:off x="2778395" y="5417637"/>
            <a:ext cx="2514600" cy="943848"/>
            <a:chOff x="2778395" y="5417635"/>
            <a:chExt cx="2514600" cy="943848"/>
          </a:xfrm>
        </p:grpSpPr>
        <p:sp>
          <p:nvSpPr>
            <p:cNvPr id="7" name="TextBox 6"/>
            <p:cNvSpPr txBox="1"/>
            <p:nvPr userDrawn="1"/>
          </p:nvSpPr>
          <p:spPr>
            <a:xfrm>
              <a:off x="2778395" y="5417635"/>
              <a:ext cx="2514600" cy="943848"/>
            </a:xfrm>
            <a:prstGeom prst="rect">
              <a:avLst/>
            </a:prstGeom>
            <a:noFill/>
          </p:spPr>
          <p:txBody>
            <a:bodyPr wrap="square" rtlCol="0">
              <a:spAutoFit/>
            </a:bodyPr>
            <a:lstStyle/>
            <a:p>
              <a:r>
                <a:rPr lang="en-NZ" sz="1100" b="1" dirty="0" smtClean="0">
                  <a:solidFill>
                    <a:schemeClr val="tx2"/>
                  </a:solidFill>
                </a:rPr>
                <a:t>LATIN AMERICA AND THE  CARIBBEAN REGIONAL OFFICE</a:t>
              </a:r>
            </a:p>
            <a:p>
              <a:r>
                <a:rPr lang="en-NZ" sz="1100" dirty="0" smtClean="0">
                  <a:solidFill>
                    <a:schemeClr val="tx2"/>
                  </a:solidFill>
                </a:rPr>
                <a:t>    Jr. Leon Velarde 333</a:t>
              </a:r>
            </a:p>
            <a:p>
              <a:r>
                <a:rPr lang="en-NZ" sz="1100" dirty="0" smtClean="0">
                  <a:solidFill>
                    <a:schemeClr val="tx2"/>
                  </a:solidFill>
                </a:rPr>
                <a:t>    Lima, Lima 14, Peru</a:t>
              </a:r>
            </a:p>
            <a:p>
              <a:r>
                <a:rPr lang="en-NZ" sz="1100" dirty="0" smtClean="0">
                  <a:solidFill>
                    <a:schemeClr val="tx2"/>
                  </a:solidFill>
                </a:rPr>
                <a:t>    t/ +51 1 472 5988</a:t>
              </a:r>
              <a:endParaRPr lang="en-GB" sz="1100" dirty="0">
                <a:solidFill>
                  <a:schemeClr val="tx2"/>
                </a:solidFill>
              </a:endParaRPr>
            </a:p>
          </p:txBody>
        </p:sp>
        <p:cxnSp>
          <p:nvCxnSpPr>
            <p:cNvPr id="12" name="Straight Connector 11"/>
            <p:cNvCxnSpPr/>
            <p:nvPr userDrawn="1"/>
          </p:nvCxnSpPr>
          <p:spPr>
            <a:xfrm>
              <a:off x="281241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58772" y="5417638"/>
            <a:ext cx="2514600" cy="1107996"/>
            <a:chOff x="358772" y="5417635"/>
            <a:chExt cx="2514600" cy="1107996"/>
          </a:xfrm>
        </p:grpSpPr>
        <p:sp>
          <p:nvSpPr>
            <p:cNvPr id="3" name="TextBox 2"/>
            <p:cNvSpPr txBox="1"/>
            <p:nvPr userDrawn="1"/>
          </p:nvSpPr>
          <p:spPr>
            <a:xfrm>
              <a:off x="358772" y="5417635"/>
              <a:ext cx="2514600" cy="1107996"/>
            </a:xfrm>
            <a:prstGeom prst="rect">
              <a:avLst/>
            </a:prstGeom>
            <a:noFill/>
          </p:spPr>
          <p:txBody>
            <a:bodyPr wrap="square" rtlCol="0">
              <a:spAutoFit/>
            </a:bodyPr>
            <a:lstStyle/>
            <a:p>
              <a:r>
                <a:rPr lang="en-NZ" sz="1100" b="1" dirty="0" smtClean="0">
                  <a:solidFill>
                    <a:schemeClr val="tx2"/>
                  </a:solidFill>
                </a:rPr>
                <a:t>UNITED STATES</a:t>
              </a:r>
            </a:p>
            <a:p>
              <a:r>
                <a:rPr lang="en-NZ" sz="1100" b="1" dirty="0" smtClean="0">
                  <a:solidFill>
                    <a:schemeClr val="tx2"/>
                  </a:solidFill>
                </a:rPr>
                <a:t>GLOBAL</a:t>
              </a:r>
              <a:r>
                <a:rPr lang="en-NZ" sz="1100" b="1" baseline="0" dirty="0" smtClean="0">
                  <a:solidFill>
                    <a:schemeClr val="tx2"/>
                  </a:solidFill>
                </a:rPr>
                <a:t> </a:t>
              </a:r>
              <a:r>
                <a:rPr lang="en-NZ" sz="1100" b="1" dirty="0" smtClean="0">
                  <a:solidFill>
                    <a:schemeClr val="tx2"/>
                  </a:solidFill>
                </a:rPr>
                <a:t>HEADQUARTERS</a:t>
              </a:r>
            </a:p>
            <a:p>
              <a:r>
                <a:rPr lang="en-NZ" sz="1100" dirty="0" smtClean="0">
                  <a:solidFill>
                    <a:schemeClr val="tx2"/>
                  </a:solidFill>
                </a:rPr>
                <a:t>    2020 Pennsylvania Ave. NW, #353</a:t>
              </a:r>
            </a:p>
            <a:p>
              <a:r>
                <a:rPr lang="en-NZ" sz="1100" dirty="0" smtClean="0">
                  <a:solidFill>
                    <a:schemeClr val="tx2"/>
                  </a:solidFill>
                </a:rPr>
                <a:t>    Washington, DC 20006, U.S.A</a:t>
              </a:r>
            </a:p>
            <a:p>
              <a:r>
                <a:rPr lang="en-NZ" sz="1100" dirty="0" smtClean="0">
                  <a:solidFill>
                    <a:schemeClr val="tx2"/>
                  </a:solidFill>
                </a:rPr>
                <a:t>    Tel: +1 202 659 9094</a:t>
              </a:r>
            </a:p>
            <a:p>
              <a:r>
                <a:rPr lang="en-NZ" sz="1100" dirty="0" smtClean="0">
                  <a:solidFill>
                    <a:schemeClr val="tx2"/>
                  </a:solidFill>
                </a:rPr>
                <a:t>    Email: info@themix.org</a:t>
              </a:r>
              <a:endParaRPr lang="en-GB" sz="1100" dirty="0">
                <a:solidFill>
                  <a:schemeClr val="tx2"/>
                </a:solidFill>
              </a:endParaRPr>
            </a:p>
          </p:txBody>
        </p:sp>
        <p:cxnSp>
          <p:nvCxnSpPr>
            <p:cNvPr id="13" name="Straight Connector 12"/>
            <p:cNvCxnSpPr/>
            <p:nvPr userDrawn="1"/>
          </p:nvCxnSpPr>
          <p:spPr>
            <a:xfrm>
              <a:off x="390001"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002575" y="5417638"/>
            <a:ext cx="2514600" cy="1107996"/>
            <a:chOff x="5176837" y="5417635"/>
            <a:chExt cx="2514600" cy="1107996"/>
          </a:xfrm>
        </p:grpSpPr>
        <p:sp>
          <p:nvSpPr>
            <p:cNvPr id="8" name="TextBox 7"/>
            <p:cNvSpPr txBox="1"/>
            <p:nvPr userDrawn="1"/>
          </p:nvSpPr>
          <p:spPr>
            <a:xfrm>
              <a:off x="5176837" y="5417635"/>
              <a:ext cx="2514600" cy="1107996"/>
            </a:xfrm>
            <a:prstGeom prst="rect">
              <a:avLst/>
            </a:prstGeom>
            <a:noFill/>
          </p:spPr>
          <p:txBody>
            <a:bodyPr wrap="square" rtlCol="0">
              <a:spAutoFit/>
            </a:bodyPr>
            <a:lstStyle/>
            <a:p>
              <a:r>
                <a:rPr lang="en-NZ" sz="1100" b="1" dirty="0" smtClean="0">
                  <a:solidFill>
                    <a:schemeClr val="tx2"/>
                  </a:solidFill>
                </a:rPr>
                <a:t>AFRICA AND THE </a:t>
              </a:r>
            </a:p>
            <a:p>
              <a:r>
                <a:rPr lang="en-NZ" sz="1100" b="1" dirty="0" smtClean="0">
                  <a:solidFill>
                    <a:schemeClr val="tx2"/>
                  </a:solidFill>
                </a:rPr>
                <a:t>MIDDLE EAST REGIONAL OFFICE</a:t>
              </a:r>
            </a:p>
            <a:p>
              <a:r>
                <a:rPr lang="en-NZ" sz="1100" dirty="0" smtClean="0">
                  <a:solidFill>
                    <a:schemeClr val="tx2"/>
                  </a:solidFill>
                </a:rPr>
                <a:t>    Villa n°4, cité Ablaye Thiam, </a:t>
              </a:r>
            </a:p>
            <a:p>
              <a:r>
                <a:rPr lang="en-NZ" sz="1100" dirty="0" smtClean="0">
                  <a:solidFill>
                    <a:schemeClr val="tx2"/>
                  </a:solidFill>
                </a:rPr>
                <a:t>    Ouest-Foire</a:t>
              </a:r>
            </a:p>
            <a:p>
              <a:r>
                <a:rPr lang="en-NZ" sz="1100" dirty="0" smtClean="0">
                  <a:solidFill>
                    <a:schemeClr val="tx2"/>
                  </a:solidFill>
                </a:rPr>
                <a:t>    BP 25220 Dakar-Fann, Senegal</a:t>
              </a:r>
            </a:p>
            <a:p>
              <a:r>
                <a:rPr lang="en-NZ" sz="1100" dirty="0" smtClean="0">
                  <a:solidFill>
                    <a:schemeClr val="tx2"/>
                  </a:solidFill>
                </a:rPr>
                <a:t>    t/ +221 33 820 77 40</a:t>
              </a:r>
              <a:endParaRPr lang="en-GB" sz="1100" dirty="0">
                <a:solidFill>
                  <a:schemeClr val="tx2"/>
                </a:solidFill>
              </a:endParaRPr>
            </a:p>
          </p:txBody>
        </p:sp>
        <p:cxnSp>
          <p:nvCxnSpPr>
            <p:cNvPr id="14" name="Straight Connector 13"/>
            <p:cNvCxnSpPr/>
            <p:nvPr userDrawn="1"/>
          </p:nvCxnSpPr>
          <p:spPr>
            <a:xfrm>
              <a:off x="520509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7344063" y="5417637"/>
            <a:ext cx="2514600" cy="1272143"/>
            <a:chOff x="7565231" y="5417635"/>
            <a:chExt cx="2514600" cy="1272143"/>
          </a:xfrm>
        </p:grpSpPr>
        <p:sp>
          <p:nvSpPr>
            <p:cNvPr id="10" name="TextBox 9"/>
            <p:cNvSpPr txBox="1"/>
            <p:nvPr userDrawn="1"/>
          </p:nvSpPr>
          <p:spPr>
            <a:xfrm>
              <a:off x="7565231" y="5417635"/>
              <a:ext cx="2514600" cy="1272143"/>
            </a:xfrm>
            <a:prstGeom prst="rect">
              <a:avLst/>
            </a:prstGeom>
            <a:noFill/>
          </p:spPr>
          <p:txBody>
            <a:bodyPr wrap="square" rtlCol="0">
              <a:spAutoFit/>
            </a:bodyPr>
            <a:lstStyle/>
            <a:p>
              <a:r>
                <a:rPr lang="en-NZ" sz="1100" b="1" dirty="0" smtClean="0">
                  <a:solidFill>
                    <a:schemeClr val="tx2"/>
                  </a:solidFill>
                </a:rPr>
                <a:t>ASIA </a:t>
              </a:r>
            </a:p>
            <a:p>
              <a:r>
                <a:rPr lang="en-NZ" sz="1100" b="1" dirty="0" smtClean="0">
                  <a:solidFill>
                    <a:schemeClr val="tx2"/>
                  </a:solidFill>
                </a:rPr>
                <a:t>REGIONAL OFFICE</a:t>
              </a:r>
            </a:p>
            <a:p>
              <a:r>
                <a:rPr lang="en-NZ" sz="1100" dirty="0" smtClean="0">
                  <a:solidFill>
                    <a:schemeClr val="tx2"/>
                  </a:solidFill>
                </a:rPr>
                <a:t>    801 - A, 8th Floor,</a:t>
              </a:r>
            </a:p>
            <a:p>
              <a:r>
                <a:rPr lang="en-NZ" sz="1100" dirty="0" smtClean="0">
                  <a:solidFill>
                    <a:schemeClr val="tx2"/>
                  </a:solidFill>
                </a:rPr>
                <a:t>    The Platina, BIT- II, APHB,</a:t>
              </a:r>
            </a:p>
            <a:p>
              <a:r>
                <a:rPr lang="en-NZ" sz="1100" dirty="0" smtClean="0">
                  <a:solidFill>
                    <a:schemeClr val="tx2"/>
                  </a:solidFill>
                </a:rPr>
                <a:t>    Gachibowli, RR District,</a:t>
              </a:r>
            </a:p>
            <a:p>
              <a:r>
                <a:rPr lang="en-NZ" sz="1100" dirty="0" smtClean="0">
                  <a:solidFill>
                    <a:schemeClr val="tx2"/>
                  </a:solidFill>
                </a:rPr>
                <a:t>    Telangana, India 500032</a:t>
              </a:r>
            </a:p>
            <a:p>
              <a:r>
                <a:rPr lang="en-NZ" sz="1100" dirty="0" smtClean="0">
                  <a:solidFill>
                    <a:schemeClr val="tx2"/>
                  </a:solidFill>
                </a:rPr>
                <a:t>    t/ +91 40 65551600</a:t>
              </a:r>
              <a:endParaRPr lang="en-GB" sz="1100" dirty="0">
                <a:solidFill>
                  <a:schemeClr val="tx2"/>
                </a:solidFill>
              </a:endParaRPr>
            </a:p>
          </p:txBody>
        </p:sp>
        <p:cxnSp>
          <p:nvCxnSpPr>
            <p:cNvPr id="15" name="Straight Connector 14"/>
            <p:cNvCxnSpPr/>
            <p:nvPr userDrawn="1"/>
          </p:nvCxnSpPr>
          <p:spPr>
            <a:xfrm>
              <a:off x="757491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9277350" y="5417638"/>
            <a:ext cx="2597149" cy="1107996"/>
            <a:chOff x="9534523" y="5417635"/>
            <a:chExt cx="2597149" cy="1107996"/>
          </a:xfrm>
        </p:grpSpPr>
        <p:sp>
          <p:nvSpPr>
            <p:cNvPr id="11" name="TextBox 10"/>
            <p:cNvSpPr txBox="1"/>
            <p:nvPr userDrawn="1"/>
          </p:nvSpPr>
          <p:spPr>
            <a:xfrm>
              <a:off x="9534523" y="5417635"/>
              <a:ext cx="2597149" cy="1107996"/>
            </a:xfrm>
            <a:prstGeom prst="rect">
              <a:avLst/>
            </a:prstGeom>
            <a:noFill/>
          </p:spPr>
          <p:txBody>
            <a:bodyPr wrap="square" rtlCol="0">
              <a:spAutoFit/>
            </a:bodyPr>
            <a:lstStyle/>
            <a:p>
              <a:r>
                <a:rPr lang="en-NZ" sz="1100" b="1" dirty="0" smtClean="0">
                  <a:solidFill>
                    <a:schemeClr val="tx2"/>
                  </a:solidFill>
                </a:rPr>
                <a:t>EASTERN EUROPE AND </a:t>
              </a:r>
            </a:p>
            <a:p>
              <a:r>
                <a:rPr lang="en-NZ" sz="1100" b="1" dirty="0" smtClean="0">
                  <a:solidFill>
                    <a:schemeClr val="tx2"/>
                  </a:solidFill>
                </a:rPr>
                <a:t>CENTRAL ASIA REGIONAL OFFICE</a:t>
              </a:r>
            </a:p>
            <a:p>
              <a:r>
                <a:rPr lang="en-NZ" sz="1100" dirty="0" smtClean="0">
                  <a:solidFill>
                    <a:schemeClr val="tx2"/>
                  </a:solidFill>
                </a:rPr>
                <a:t>    44 J. Jabbarli street, </a:t>
              </a:r>
            </a:p>
            <a:p>
              <a:r>
                <a:rPr lang="en-NZ" sz="1100" dirty="0" smtClean="0">
                  <a:solidFill>
                    <a:schemeClr val="tx2"/>
                  </a:solidFill>
                </a:rPr>
                <a:t>    Caspian Plaza I,</a:t>
              </a:r>
            </a:p>
            <a:p>
              <a:r>
                <a:rPr lang="en-NZ" sz="1100" dirty="0" smtClean="0">
                  <a:solidFill>
                    <a:schemeClr val="tx2"/>
                  </a:solidFill>
                </a:rPr>
                <a:t>    5th Floor, 1065, Baku, Azerbaijan</a:t>
              </a:r>
            </a:p>
            <a:p>
              <a:r>
                <a:rPr lang="en-NZ" sz="1100" dirty="0" smtClean="0">
                  <a:solidFill>
                    <a:schemeClr val="tx2"/>
                  </a:solidFill>
                </a:rPr>
                <a:t>    t/ +994 50 644 07 85</a:t>
              </a:r>
              <a:endParaRPr lang="en-GB" sz="1100" dirty="0">
                <a:solidFill>
                  <a:schemeClr val="tx2"/>
                </a:solidFill>
              </a:endParaRPr>
            </a:p>
          </p:txBody>
        </p:sp>
        <p:cxnSp>
          <p:nvCxnSpPr>
            <p:cNvPr id="16" name="Straight Connector 15"/>
            <p:cNvCxnSpPr/>
            <p:nvPr userDrawn="1"/>
          </p:nvCxnSpPr>
          <p:spPr>
            <a:xfrm>
              <a:off x="954849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408237" y="3224892"/>
            <a:ext cx="1651676" cy="1115997"/>
          </a:xfrm>
          <a:prstGeom prst="rect">
            <a:avLst/>
          </a:prstGeom>
        </p:spPr>
      </p:pic>
      <p:sp>
        <p:nvSpPr>
          <p:cNvPr id="23" name="TextBox 22">
            <a:hlinkClick r:id="rId3"/>
          </p:cNvPr>
          <p:cNvSpPr txBox="1"/>
          <p:nvPr userDrawn="1"/>
        </p:nvSpPr>
        <p:spPr>
          <a:xfrm>
            <a:off x="297812" y="5063693"/>
            <a:ext cx="2514600" cy="276999"/>
          </a:xfrm>
          <a:prstGeom prst="rect">
            <a:avLst/>
          </a:prstGeom>
          <a:noFill/>
        </p:spPr>
        <p:txBody>
          <a:bodyPr wrap="square" lIns="91438" tIns="45719" rIns="91438" bIns="45719" rtlCol="0">
            <a:spAutoFit/>
          </a:bodyPr>
          <a:lstStyle/>
          <a:p>
            <a:r>
              <a:rPr lang="en-NZ" sz="1200" b="1" dirty="0" smtClean="0">
                <a:solidFill>
                  <a:schemeClr val="tx2"/>
                </a:solidFill>
              </a:rPr>
              <a:t>www.themix.org</a:t>
            </a:r>
            <a:endParaRPr lang="en-GB" sz="1200" dirty="0">
              <a:solidFill>
                <a:schemeClr val="tx2"/>
              </a:solidFill>
            </a:endParaRPr>
          </a:p>
        </p:txBody>
      </p:sp>
      <p:sp>
        <p:nvSpPr>
          <p:cNvPr id="27" name="Freeform 5">
            <a:hlinkClick r:id="rId4"/>
          </p:cNvPr>
          <p:cNvSpPr>
            <a:spLocks noEditPoints="1"/>
          </p:cNvSpPr>
          <p:nvPr userDrawn="1"/>
        </p:nvSpPr>
        <p:spPr bwMode="auto">
          <a:xfrm>
            <a:off x="416726" y="4907565"/>
            <a:ext cx="147639" cy="152400"/>
          </a:xfrm>
          <a:custGeom>
            <a:avLst/>
            <a:gdLst>
              <a:gd name="T0" fmla="*/ 55 w 55"/>
              <a:gd name="T1" fmla="*/ 9 h 55"/>
              <a:gd name="T2" fmla="*/ 46 w 55"/>
              <a:gd name="T3" fmla="*/ 0 h 55"/>
              <a:gd name="T4" fmla="*/ 9 w 55"/>
              <a:gd name="T5" fmla="*/ 0 h 55"/>
              <a:gd name="T6" fmla="*/ 0 w 55"/>
              <a:gd name="T7" fmla="*/ 9 h 55"/>
              <a:gd name="T8" fmla="*/ 0 w 55"/>
              <a:gd name="T9" fmla="*/ 46 h 55"/>
              <a:gd name="T10" fmla="*/ 9 w 55"/>
              <a:gd name="T11" fmla="*/ 55 h 55"/>
              <a:gd name="T12" fmla="*/ 28 w 55"/>
              <a:gd name="T13" fmla="*/ 55 h 55"/>
              <a:gd name="T14" fmla="*/ 28 w 55"/>
              <a:gd name="T15" fmla="*/ 34 h 55"/>
              <a:gd name="T16" fmla="*/ 21 w 55"/>
              <a:gd name="T17" fmla="*/ 34 h 55"/>
              <a:gd name="T18" fmla="*/ 21 w 55"/>
              <a:gd name="T19" fmla="*/ 25 h 55"/>
              <a:gd name="T20" fmla="*/ 28 w 55"/>
              <a:gd name="T21" fmla="*/ 25 h 55"/>
              <a:gd name="T22" fmla="*/ 28 w 55"/>
              <a:gd name="T23" fmla="*/ 22 h 55"/>
              <a:gd name="T24" fmla="*/ 38 w 55"/>
              <a:gd name="T25" fmla="*/ 10 h 55"/>
              <a:gd name="T26" fmla="*/ 45 w 55"/>
              <a:gd name="T27" fmla="*/ 10 h 55"/>
              <a:gd name="T28" fmla="*/ 45 w 55"/>
              <a:gd name="T29" fmla="*/ 19 h 55"/>
              <a:gd name="T30" fmla="*/ 38 w 55"/>
              <a:gd name="T31" fmla="*/ 19 h 55"/>
              <a:gd name="T32" fmla="*/ 36 w 55"/>
              <a:gd name="T33" fmla="*/ 22 h 55"/>
              <a:gd name="T34" fmla="*/ 36 w 55"/>
              <a:gd name="T35" fmla="*/ 25 h 55"/>
              <a:gd name="T36" fmla="*/ 45 w 55"/>
              <a:gd name="T37" fmla="*/ 25 h 55"/>
              <a:gd name="T38" fmla="*/ 45 w 55"/>
              <a:gd name="T39" fmla="*/ 34 h 55"/>
              <a:gd name="T40" fmla="*/ 36 w 55"/>
              <a:gd name="T41" fmla="*/ 34 h 55"/>
              <a:gd name="T42" fmla="*/ 36 w 55"/>
              <a:gd name="T43" fmla="*/ 55 h 55"/>
              <a:gd name="T44" fmla="*/ 46 w 55"/>
              <a:gd name="T45" fmla="*/ 55 h 55"/>
              <a:gd name="T46" fmla="*/ 55 w 55"/>
              <a:gd name="T47" fmla="*/ 46 h 55"/>
              <a:gd name="T48" fmla="*/ 55 w 55"/>
              <a:gd name="T49" fmla="*/ 9 h 55"/>
              <a:gd name="T50" fmla="*/ 55 w 55"/>
              <a:gd name="T51" fmla="*/ 9 h 55"/>
              <a:gd name="T52" fmla="*/ 55 w 55"/>
              <a:gd name="T53"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5">
                <a:moveTo>
                  <a:pt x="55" y="9"/>
                </a:moveTo>
                <a:cubicBezTo>
                  <a:pt x="55" y="5"/>
                  <a:pt x="50" y="0"/>
                  <a:pt x="46" y="0"/>
                </a:cubicBezTo>
                <a:cubicBezTo>
                  <a:pt x="9" y="0"/>
                  <a:pt x="9" y="0"/>
                  <a:pt x="9" y="0"/>
                </a:cubicBezTo>
                <a:cubicBezTo>
                  <a:pt x="5" y="0"/>
                  <a:pt x="0" y="5"/>
                  <a:pt x="0" y="9"/>
                </a:cubicBezTo>
                <a:cubicBezTo>
                  <a:pt x="0" y="46"/>
                  <a:pt x="0" y="46"/>
                  <a:pt x="0" y="46"/>
                </a:cubicBezTo>
                <a:cubicBezTo>
                  <a:pt x="0" y="50"/>
                  <a:pt x="5" y="55"/>
                  <a:pt x="9" y="55"/>
                </a:cubicBezTo>
                <a:cubicBezTo>
                  <a:pt x="28" y="55"/>
                  <a:pt x="28" y="55"/>
                  <a:pt x="28" y="55"/>
                </a:cubicBezTo>
                <a:cubicBezTo>
                  <a:pt x="28" y="34"/>
                  <a:pt x="28" y="34"/>
                  <a:pt x="28" y="34"/>
                </a:cubicBezTo>
                <a:cubicBezTo>
                  <a:pt x="21" y="34"/>
                  <a:pt x="21" y="34"/>
                  <a:pt x="21" y="34"/>
                </a:cubicBezTo>
                <a:cubicBezTo>
                  <a:pt x="21" y="25"/>
                  <a:pt x="21" y="25"/>
                  <a:pt x="21" y="25"/>
                </a:cubicBezTo>
                <a:cubicBezTo>
                  <a:pt x="28" y="25"/>
                  <a:pt x="28" y="25"/>
                  <a:pt x="28" y="25"/>
                </a:cubicBezTo>
                <a:cubicBezTo>
                  <a:pt x="28" y="22"/>
                  <a:pt x="28" y="22"/>
                  <a:pt x="28" y="22"/>
                </a:cubicBezTo>
                <a:cubicBezTo>
                  <a:pt x="28" y="16"/>
                  <a:pt x="32" y="10"/>
                  <a:pt x="38" y="10"/>
                </a:cubicBezTo>
                <a:cubicBezTo>
                  <a:pt x="45" y="10"/>
                  <a:pt x="45" y="10"/>
                  <a:pt x="45" y="10"/>
                </a:cubicBezTo>
                <a:cubicBezTo>
                  <a:pt x="45" y="19"/>
                  <a:pt x="45" y="19"/>
                  <a:pt x="45" y="19"/>
                </a:cubicBezTo>
                <a:cubicBezTo>
                  <a:pt x="38" y="19"/>
                  <a:pt x="38" y="19"/>
                  <a:pt x="38" y="19"/>
                </a:cubicBezTo>
                <a:cubicBezTo>
                  <a:pt x="37" y="19"/>
                  <a:pt x="36" y="20"/>
                  <a:pt x="36" y="22"/>
                </a:cubicBezTo>
                <a:cubicBezTo>
                  <a:pt x="36" y="25"/>
                  <a:pt x="36" y="25"/>
                  <a:pt x="36" y="25"/>
                </a:cubicBezTo>
                <a:cubicBezTo>
                  <a:pt x="45" y="25"/>
                  <a:pt x="45" y="25"/>
                  <a:pt x="45" y="25"/>
                </a:cubicBezTo>
                <a:cubicBezTo>
                  <a:pt x="45" y="34"/>
                  <a:pt x="45" y="34"/>
                  <a:pt x="45" y="34"/>
                </a:cubicBezTo>
                <a:cubicBezTo>
                  <a:pt x="36" y="34"/>
                  <a:pt x="36" y="34"/>
                  <a:pt x="36" y="34"/>
                </a:cubicBezTo>
                <a:cubicBezTo>
                  <a:pt x="36" y="55"/>
                  <a:pt x="36" y="55"/>
                  <a:pt x="36" y="55"/>
                </a:cubicBezTo>
                <a:cubicBezTo>
                  <a:pt x="46" y="55"/>
                  <a:pt x="46" y="55"/>
                  <a:pt x="46" y="55"/>
                </a:cubicBezTo>
                <a:cubicBezTo>
                  <a:pt x="50" y="55"/>
                  <a:pt x="55" y="50"/>
                  <a:pt x="55" y="46"/>
                </a:cubicBezTo>
                <a:lnTo>
                  <a:pt x="55" y="9"/>
                </a:lnTo>
                <a:close/>
                <a:moveTo>
                  <a:pt x="55" y="9"/>
                </a:moveTo>
                <a:cubicBezTo>
                  <a:pt x="55" y="9"/>
                  <a:pt x="55" y="9"/>
                  <a:pt x="55" y="9"/>
                </a:cubicBezTo>
              </a:path>
            </a:pathLst>
          </a:custGeom>
          <a:solidFill>
            <a:srgbClr val="3048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endParaRPr lang="en-GB"/>
          </a:p>
        </p:txBody>
      </p:sp>
      <p:sp>
        <p:nvSpPr>
          <p:cNvPr id="28" name="Freeform 6"/>
          <p:cNvSpPr>
            <a:spLocks noEditPoints="1"/>
          </p:cNvSpPr>
          <p:nvPr userDrawn="1"/>
        </p:nvSpPr>
        <p:spPr bwMode="auto">
          <a:xfrm>
            <a:off x="596113" y="4907565"/>
            <a:ext cx="146051" cy="152400"/>
          </a:xfrm>
          <a:custGeom>
            <a:avLst/>
            <a:gdLst>
              <a:gd name="T0" fmla="*/ 44 w 54"/>
              <a:gd name="T1" fmla="*/ 0 h 55"/>
              <a:gd name="T2" fmla="*/ 10 w 54"/>
              <a:gd name="T3" fmla="*/ 0 h 55"/>
              <a:gd name="T4" fmla="*/ 0 w 54"/>
              <a:gd name="T5" fmla="*/ 10 h 55"/>
              <a:gd name="T6" fmla="*/ 0 w 54"/>
              <a:gd name="T7" fmla="*/ 44 h 55"/>
              <a:gd name="T8" fmla="*/ 10 w 54"/>
              <a:gd name="T9" fmla="*/ 55 h 55"/>
              <a:gd name="T10" fmla="*/ 44 w 54"/>
              <a:gd name="T11" fmla="*/ 55 h 55"/>
              <a:gd name="T12" fmla="*/ 54 w 54"/>
              <a:gd name="T13" fmla="*/ 44 h 55"/>
              <a:gd name="T14" fmla="*/ 54 w 54"/>
              <a:gd name="T15" fmla="*/ 10 h 55"/>
              <a:gd name="T16" fmla="*/ 44 w 54"/>
              <a:gd name="T17" fmla="*/ 0 h 55"/>
              <a:gd name="T18" fmla="*/ 40 w 54"/>
              <a:gd name="T19" fmla="*/ 21 h 55"/>
              <a:gd name="T20" fmla="*/ 40 w 54"/>
              <a:gd name="T21" fmla="*/ 22 h 55"/>
              <a:gd name="T22" fmla="*/ 21 w 54"/>
              <a:gd name="T23" fmla="*/ 41 h 55"/>
              <a:gd name="T24" fmla="*/ 11 w 54"/>
              <a:gd name="T25" fmla="*/ 38 h 55"/>
              <a:gd name="T26" fmla="*/ 13 w 54"/>
              <a:gd name="T27" fmla="*/ 38 h 55"/>
              <a:gd name="T28" fmla="*/ 21 w 54"/>
              <a:gd name="T29" fmla="*/ 35 h 55"/>
              <a:gd name="T30" fmla="*/ 15 w 54"/>
              <a:gd name="T31" fmla="*/ 31 h 55"/>
              <a:gd name="T32" fmla="*/ 16 w 54"/>
              <a:gd name="T33" fmla="*/ 31 h 55"/>
              <a:gd name="T34" fmla="*/ 18 w 54"/>
              <a:gd name="T35" fmla="*/ 31 h 55"/>
              <a:gd name="T36" fmla="*/ 13 w 54"/>
              <a:gd name="T37" fmla="*/ 24 h 55"/>
              <a:gd name="T38" fmla="*/ 13 w 54"/>
              <a:gd name="T39" fmla="*/ 24 h 55"/>
              <a:gd name="T40" fmla="*/ 16 w 54"/>
              <a:gd name="T41" fmla="*/ 25 h 55"/>
              <a:gd name="T42" fmla="*/ 13 w 54"/>
              <a:gd name="T43" fmla="*/ 19 h 55"/>
              <a:gd name="T44" fmla="*/ 14 w 54"/>
              <a:gd name="T45" fmla="*/ 16 h 55"/>
              <a:gd name="T46" fmla="*/ 27 w 54"/>
              <a:gd name="T47" fmla="*/ 23 h 55"/>
              <a:gd name="T48" fmla="*/ 27 w 54"/>
              <a:gd name="T49" fmla="*/ 21 h 55"/>
              <a:gd name="T50" fmla="*/ 34 w 54"/>
              <a:gd name="T51" fmla="*/ 15 h 55"/>
              <a:gd name="T52" fmla="*/ 39 w 54"/>
              <a:gd name="T53" fmla="*/ 17 h 55"/>
              <a:gd name="T54" fmla="*/ 43 w 54"/>
              <a:gd name="T55" fmla="*/ 15 h 55"/>
              <a:gd name="T56" fmla="*/ 40 w 54"/>
              <a:gd name="T57" fmla="*/ 19 h 55"/>
              <a:gd name="T58" fmla="*/ 44 w 54"/>
              <a:gd name="T59" fmla="*/ 18 h 55"/>
              <a:gd name="T60" fmla="*/ 40 w 54"/>
              <a:gd name="T61" fmla="*/ 21 h 55"/>
              <a:gd name="T62" fmla="*/ 40 w 54"/>
              <a:gd name="T63" fmla="*/ 21 h 55"/>
              <a:gd name="T64" fmla="*/ 40 w 54"/>
              <a:gd name="T65"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55">
                <a:moveTo>
                  <a:pt x="44" y="0"/>
                </a:moveTo>
                <a:cubicBezTo>
                  <a:pt x="10" y="0"/>
                  <a:pt x="10" y="0"/>
                  <a:pt x="10" y="0"/>
                </a:cubicBezTo>
                <a:cubicBezTo>
                  <a:pt x="4" y="0"/>
                  <a:pt x="0" y="5"/>
                  <a:pt x="0" y="10"/>
                </a:cubicBezTo>
                <a:cubicBezTo>
                  <a:pt x="0" y="44"/>
                  <a:pt x="0" y="44"/>
                  <a:pt x="0" y="44"/>
                </a:cubicBezTo>
                <a:cubicBezTo>
                  <a:pt x="0" y="50"/>
                  <a:pt x="4" y="55"/>
                  <a:pt x="10" y="55"/>
                </a:cubicBezTo>
                <a:cubicBezTo>
                  <a:pt x="44" y="55"/>
                  <a:pt x="44" y="55"/>
                  <a:pt x="44" y="55"/>
                </a:cubicBezTo>
                <a:cubicBezTo>
                  <a:pt x="50" y="55"/>
                  <a:pt x="54" y="50"/>
                  <a:pt x="54" y="44"/>
                </a:cubicBezTo>
                <a:cubicBezTo>
                  <a:pt x="54" y="10"/>
                  <a:pt x="54" y="10"/>
                  <a:pt x="54" y="10"/>
                </a:cubicBezTo>
                <a:cubicBezTo>
                  <a:pt x="54" y="5"/>
                  <a:pt x="50" y="0"/>
                  <a:pt x="44" y="0"/>
                </a:cubicBezTo>
                <a:close/>
                <a:moveTo>
                  <a:pt x="40" y="21"/>
                </a:moveTo>
                <a:cubicBezTo>
                  <a:pt x="40" y="22"/>
                  <a:pt x="40" y="22"/>
                  <a:pt x="40" y="22"/>
                </a:cubicBezTo>
                <a:cubicBezTo>
                  <a:pt x="40" y="31"/>
                  <a:pt x="34" y="41"/>
                  <a:pt x="21" y="41"/>
                </a:cubicBezTo>
                <a:cubicBezTo>
                  <a:pt x="18" y="41"/>
                  <a:pt x="14" y="40"/>
                  <a:pt x="11" y="38"/>
                </a:cubicBezTo>
                <a:cubicBezTo>
                  <a:pt x="12" y="38"/>
                  <a:pt x="12" y="38"/>
                  <a:pt x="13" y="38"/>
                </a:cubicBezTo>
                <a:cubicBezTo>
                  <a:pt x="16" y="38"/>
                  <a:pt x="19" y="37"/>
                  <a:pt x="21" y="35"/>
                </a:cubicBezTo>
                <a:cubicBezTo>
                  <a:pt x="18" y="35"/>
                  <a:pt x="16" y="33"/>
                  <a:pt x="15" y="31"/>
                </a:cubicBezTo>
                <a:cubicBezTo>
                  <a:pt x="15" y="31"/>
                  <a:pt x="16" y="31"/>
                  <a:pt x="16" y="31"/>
                </a:cubicBezTo>
                <a:cubicBezTo>
                  <a:pt x="17" y="31"/>
                  <a:pt x="17" y="31"/>
                  <a:pt x="18" y="31"/>
                </a:cubicBezTo>
                <a:cubicBezTo>
                  <a:pt x="15" y="30"/>
                  <a:pt x="13" y="27"/>
                  <a:pt x="13" y="24"/>
                </a:cubicBezTo>
                <a:cubicBezTo>
                  <a:pt x="13" y="24"/>
                  <a:pt x="13" y="24"/>
                  <a:pt x="13" y="24"/>
                </a:cubicBezTo>
                <a:cubicBezTo>
                  <a:pt x="13" y="25"/>
                  <a:pt x="14" y="25"/>
                  <a:pt x="16" y="25"/>
                </a:cubicBezTo>
                <a:cubicBezTo>
                  <a:pt x="14" y="24"/>
                  <a:pt x="13" y="22"/>
                  <a:pt x="13" y="19"/>
                </a:cubicBezTo>
                <a:cubicBezTo>
                  <a:pt x="13" y="18"/>
                  <a:pt x="13" y="17"/>
                  <a:pt x="14" y="16"/>
                </a:cubicBezTo>
                <a:cubicBezTo>
                  <a:pt x="17" y="20"/>
                  <a:pt x="22" y="23"/>
                  <a:pt x="27" y="23"/>
                </a:cubicBezTo>
                <a:cubicBezTo>
                  <a:pt x="27" y="22"/>
                  <a:pt x="27" y="22"/>
                  <a:pt x="27" y="21"/>
                </a:cubicBezTo>
                <a:cubicBezTo>
                  <a:pt x="27" y="18"/>
                  <a:pt x="30" y="15"/>
                  <a:pt x="34" y="15"/>
                </a:cubicBezTo>
                <a:cubicBezTo>
                  <a:pt x="36" y="15"/>
                  <a:pt x="37" y="16"/>
                  <a:pt x="39" y="17"/>
                </a:cubicBezTo>
                <a:cubicBezTo>
                  <a:pt x="40" y="17"/>
                  <a:pt x="42" y="16"/>
                  <a:pt x="43" y="15"/>
                </a:cubicBezTo>
                <a:cubicBezTo>
                  <a:pt x="42" y="17"/>
                  <a:pt x="41" y="18"/>
                  <a:pt x="40" y="19"/>
                </a:cubicBezTo>
                <a:cubicBezTo>
                  <a:pt x="41" y="19"/>
                  <a:pt x="43" y="18"/>
                  <a:pt x="44" y="18"/>
                </a:cubicBezTo>
                <a:cubicBezTo>
                  <a:pt x="43" y="19"/>
                  <a:pt x="42" y="20"/>
                  <a:pt x="40" y="21"/>
                </a:cubicBezTo>
                <a:close/>
                <a:moveTo>
                  <a:pt x="40" y="21"/>
                </a:moveTo>
                <a:cubicBezTo>
                  <a:pt x="40" y="21"/>
                  <a:pt x="40" y="21"/>
                  <a:pt x="40" y="21"/>
                </a:cubicBezTo>
              </a:path>
            </a:pathLst>
          </a:custGeom>
          <a:solidFill>
            <a:srgbClr val="3048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endParaRPr lang="en-GB"/>
          </a:p>
        </p:txBody>
      </p:sp>
      <p:sp>
        <p:nvSpPr>
          <p:cNvPr id="29" name="Freeform 7">
            <a:hlinkClick r:id="rId5"/>
          </p:cNvPr>
          <p:cNvSpPr>
            <a:spLocks noEditPoints="1"/>
          </p:cNvSpPr>
          <p:nvPr userDrawn="1"/>
        </p:nvSpPr>
        <p:spPr bwMode="auto">
          <a:xfrm>
            <a:off x="773914" y="4907565"/>
            <a:ext cx="147639" cy="152400"/>
          </a:xfrm>
          <a:custGeom>
            <a:avLst/>
            <a:gdLst>
              <a:gd name="T0" fmla="*/ 44 w 55"/>
              <a:gd name="T1" fmla="*/ 0 h 55"/>
              <a:gd name="T2" fmla="*/ 10 w 55"/>
              <a:gd name="T3" fmla="*/ 0 h 55"/>
              <a:gd name="T4" fmla="*/ 0 w 55"/>
              <a:gd name="T5" fmla="*/ 10 h 55"/>
              <a:gd name="T6" fmla="*/ 0 w 55"/>
              <a:gd name="T7" fmla="*/ 44 h 55"/>
              <a:gd name="T8" fmla="*/ 10 w 55"/>
              <a:gd name="T9" fmla="*/ 55 h 55"/>
              <a:gd name="T10" fmla="*/ 44 w 55"/>
              <a:gd name="T11" fmla="*/ 55 h 55"/>
              <a:gd name="T12" fmla="*/ 55 w 55"/>
              <a:gd name="T13" fmla="*/ 44 h 55"/>
              <a:gd name="T14" fmla="*/ 55 w 55"/>
              <a:gd name="T15" fmla="*/ 10 h 55"/>
              <a:gd name="T16" fmla="*/ 44 w 55"/>
              <a:gd name="T17" fmla="*/ 0 h 55"/>
              <a:gd name="T18" fmla="*/ 16 w 55"/>
              <a:gd name="T19" fmla="*/ 47 h 55"/>
              <a:gd name="T20" fmla="*/ 8 w 55"/>
              <a:gd name="T21" fmla="*/ 47 h 55"/>
              <a:gd name="T22" fmla="*/ 8 w 55"/>
              <a:gd name="T23" fmla="*/ 21 h 55"/>
              <a:gd name="T24" fmla="*/ 16 w 55"/>
              <a:gd name="T25" fmla="*/ 21 h 55"/>
              <a:gd name="T26" fmla="*/ 16 w 55"/>
              <a:gd name="T27" fmla="*/ 47 h 55"/>
              <a:gd name="T28" fmla="*/ 12 w 55"/>
              <a:gd name="T29" fmla="*/ 17 h 55"/>
              <a:gd name="T30" fmla="*/ 12 w 55"/>
              <a:gd name="T31" fmla="*/ 17 h 55"/>
              <a:gd name="T32" fmla="*/ 7 w 55"/>
              <a:gd name="T33" fmla="*/ 13 h 55"/>
              <a:gd name="T34" fmla="*/ 12 w 55"/>
              <a:gd name="T35" fmla="*/ 8 h 55"/>
              <a:gd name="T36" fmla="*/ 17 w 55"/>
              <a:gd name="T37" fmla="*/ 13 h 55"/>
              <a:gd name="T38" fmla="*/ 12 w 55"/>
              <a:gd name="T39" fmla="*/ 17 h 55"/>
              <a:gd name="T40" fmla="*/ 48 w 55"/>
              <a:gd name="T41" fmla="*/ 47 h 55"/>
              <a:gd name="T42" fmla="*/ 39 w 55"/>
              <a:gd name="T43" fmla="*/ 47 h 55"/>
              <a:gd name="T44" fmla="*/ 39 w 55"/>
              <a:gd name="T45" fmla="*/ 33 h 55"/>
              <a:gd name="T46" fmla="*/ 35 w 55"/>
              <a:gd name="T47" fmla="*/ 27 h 55"/>
              <a:gd name="T48" fmla="*/ 30 w 55"/>
              <a:gd name="T49" fmla="*/ 30 h 55"/>
              <a:gd name="T50" fmla="*/ 30 w 55"/>
              <a:gd name="T51" fmla="*/ 32 h 55"/>
              <a:gd name="T52" fmla="*/ 30 w 55"/>
              <a:gd name="T53" fmla="*/ 47 h 55"/>
              <a:gd name="T54" fmla="*/ 21 w 55"/>
              <a:gd name="T55" fmla="*/ 47 h 55"/>
              <a:gd name="T56" fmla="*/ 21 w 55"/>
              <a:gd name="T57" fmla="*/ 21 h 55"/>
              <a:gd name="T58" fmla="*/ 30 w 55"/>
              <a:gd name="T59" fmla="*/ 21 h 55"/>
              <a:gd name="T60" fmla="*/ 30 w 55"/>
              <a:gd name="T61" fmla="*/ 24 h 55"/>
              <a:gd name="T62" fmla="*/ 38 w 55"/>
              <a:gd name="T63" fmla="*/ 20 h 55"/>
              <a:gd name="T64" fmla="*/ 48 w 55"/>
              <a:gd name="T65" fmla="*/ 32 h 55"/>
              <a:gd name="T66" fmla="*/ 48 w 55"/>
              <a:gd name="T67"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5">
                <a:moveTo>
                  <a:pt x="44" y="0"/>
                </a:moveTo>
                <a:cubicBezTo>
                  <a:pt x="10" y="0"/>
                  <a:pt x="10" y="0"/>
                  <a:pt x="10" y="0"/>
                </a:cubicBezTo>
                <a:cubicBezTo>
                  <a:pt x="5" y="0"/>
                  <a:pt x="0" y="5"/>
                  <a:pt x="0" y="10"/>
                </a:cubicBezTo>
                <a:cubicBezTo>
                  <a:pt x="0" y="44"/>
                  <a:pt x="0" y="44"/>
                  <a:pt x="0" y="44"/>
                </a:cubicBezTo>
                <a:cubicBezTo>
                  <a:pt x="0" y="50"/>
                  <a:pt x="5" y="55"/>
                  <a:pt x="10" y="55"/>
                </a:cubicBezTo>
                <a:cubicBezTo>
                  <a:pt x="44" y="55"/>
                  <a:pt x="44" y="55"/>
                  <a:pt x="44" y="55"/>
                </a:cubicBezTo>
                <a:cubicBezTo>
                  <a:pt x="50" y="55"/>
                  <a:pt x="55" y="50"/>
                  <a:pt x="55" y="44"/>
                </a:cubicBezTo>
                <a:cubicBezTo>
                  <a:pt x="55" y="10"/>
                  <a:pt x="55" y="10"/>
                  <a:pt x="55" y="10"/>
                </a:cubicBezTo>
                <a:cubicBezTo>
                  <a:pt x="55" y="5"/>
                  <a:pt x="50" y="0"/>
                  <a:pt x="44" y="0"/>
                </a:cubicBezTo>
                <a:close/>
                <a:moveTo>
                  <a:pt x="16" y="47"/>
                </a:moveTo>
                <a:cubicBezTo>
                  <a:pt x="8" y="47"/>
                  <a:pt x="8" y="47"/>
                  <a:pt x="8" y="47"/>
                </a:cubicBezTo>
                <a:cubicBezTo>
                  <a:pt x="8" y="21"/>
                  <a:pt x="8" y="21"/>
                  <a:pt x="8" y="21"/>
                </a:cubicBezTo>
                <a:cubicBezTo>
                  <a:pt x="16" y="21"/>
                  <a:pt x="16" y="21"/>
                  <a:pt x="16" y="21"/>
                </a:cubicBezTo>
                <a:lnTo>
                  <a:pt x="16" y="47"/>
                </a:lnTo>
                <a:close/>
                <a:moveTo>
                  <a:pt x="12" y="17"/>
                </a:moveTo>
                <a:cubicBezTo>
                  <a:pt x="12" y="17"/>
                  <a:pt x="12" y="17"/>
                  <a:pt x="12" y="17"/>
                </a:cubicBezTo>
                <a:cubicBezTo>
                  <a:pt x="9" y="17"/>
                  <a:pt x="7" y="15"/>
                  <a:pt x="7" y="13"/>
                </a:cubicBezTo>
                <a:cubicBezTo>
                  <a:pt x="7" y="10"/>
                  <a:pt x="9" y="8"/>
                  <a:pt x="12" y="8"/>
                </a:cubicBezTo>
                <a:cubicBezTo>
                  <a:pt x="15" y="8"/>
                  <a:pt x="17" y="10"/>
                  <a:pt x="17" y="13"/>
                </a:cubicBezTo>
                <a:cubicBezTo>
                  <a:pt x="17" y="15"/>
                  <a:pt x="15" y="17"/>
                  <a:pt x="12" y="17"/>
                </a:cubicBezTo>
                <a:close/>
                <a:moveTo>
                  <a:pt x="48" y="47"/>
                </a:moveTo>
                <a:cubicBezTo>
                  <a:pt x="39" y="47"/>
                  <a:pt x="39" y="47"/>
                  <a:pt x="39" y="47"/>
                </a:cubicBezTo>
                <a:cubicBezTo>
                  <a:pt x="39" y="33"/>
                  <a:pt x="39" y="33"/>
                  <a:pt x="39" y="33"/>
                </a:cubicBezTo>
                <a:cubicBezTo>
                  <a:pt x="39" y="29"/>
                  <a:pt x="38" y="27"/>
                  <a:pt x="35" y="27"/>
                </a:cubicBezTo>
                <a:cubicBezTo>
                  <a:pt x="32" y="27"/>
                  <a:pt x="31" y="29"/>
                  <a:pt x="30" y="30"/>
                </a:cubicBezTo>
                <a:cubicBezTo>
                  <a:pt x="30" y="31"/>
                  <a:pt x="30" y="31"/>
                  <a:pt x="30" y="32"/>
                </a:cubicBezTo>
                <a:cubicBezTo>
                  <a:pt x="30" y="47"/>
                  <a:pt x="30" y="47"/>
                  <a:pt x="30" y="47"/>
                </a:cubicBezTo>
                <a:cubicBezTo>
                  <a:pt x="21" y="47"/>
                  <a:pt x="21" y="47"/>
                  <a:pt x="21" y="47"/>
                </a:cubicBezTo>
                <a:cubicBezTo>
                  <a:pt x="21" y="47"/>
                  <a:pt x="21" y="23"/>
                  <a:pt x="21" y="21"/>
                </a:cubicBezTo>
                <a:cubicBezTo>
                  <a:pt x="30" y="21"/>
                  <a:pt x="30" y="21"/>
                  <a:pt x="30" y="21"/>
                </a:cubicBezTo>
                <a:cubicBezTo>
                  <a:pt x="30" y="24"/>
                  <a:pt x="30" y="24"/>
                  <a:pt x="30" y="24"/>
                </a:cubicBezTo>
                <a:cubicBezTo>
                  <a:pt x="31" y="23"/>
                  <a:pt x="33" y="20"/>
                  <a:pt x="38" y="20"/>
                </a:cubicBezTo>
                <a:cubicBezTo>
                  <a:pt x="43" y="20"/>
                  <a:pt x="48" y="24"/>
                  <a:pt x="48" y="32"/>
                </a:cubicBezTo>
                <a:lnTo>
                  <a:pt x="48" y="47"/>
                </a:lnTo>
                <a:close/>
              </a:path>
            </a:pathLst>
          </a:custGeom>
          <a:solidFill>
            <a:srgbClr val="3048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endParaRPr lang="en-GB"/>
          </a:p>
        </p:txBody>
      </p:sp>
    </p:spTree>
    <p:extLst>
      <p:ext uri="{BB962C8B-B14F-4D97-AF65-F5344CB8AC3E}">
        <p14:creationId xmlns:p14="http://schemas.microsoft.com/office/powerpoint/2010/main" xmlns="" val="11926537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 Cover">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366823"/>
            <a:ext cx="9144000" cy="470431"/>
          </a:xfrm>
        </p:spPr>
        <p:txBody>
          <a:bodyPr anchor="b">
            <a:noAutofit/>
          </a:bodyPr>
          <a:lstStyle>
            <a:lvl1pPr algn="l">
              <a:defRPr sz="28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GB"/>
          </a:p>
        </p:txBody>
      </p:sp>
      <p:sp>
        <p:nvSpPr>
          <p:cNvPr id="3" name="Subtitle 2"/>
          <p:cNvSpPr>
            <a:spLocks noGrp="1"/>
          </p:cNvSpPr>
          <p:nvPr>
            <p:ph type="subTitle" idx="1" hasCustomPrompt="1"/>
          </p:nvPr>
        </p:nvSpPr>
        <p:spPr>
          <a:xfrm>
            <a:off x="838200" y="3923775"/>
            <a:ext cx="9144000" cy="278607"/>
          </a:xfrm>
        </p:spPr>
        <p:txBody>
          <a:bodyPr>
            <a:noAutofit/>
          </a:bodyPr>
          <a:lstStyle>
            <a:lvl1pPr marL="0" indent="0" algn="l">
              <a:buNone/>
              <a:defRPr sz="20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lgn="ctr">
              <a:buNone/>
              <a:defRPr sz="2000"/>
            </a:lvl2pPr>
            <a:lvl3pPr marL="914349" indent="0" algn="ctr">
              <a:buNone/>
              <a:defRPr sz="1900"/>
            </a:lvl3pPr>
            <a:lvl4pPr marL="1371524" indent="0" algn="ctr">
              <a:buNone/>
              <a:defRPr sz="1600"/>
            </a:lvl4pPr>
            <a:lvl5pPr marL="1828698" indent="0" algn="ctr">
              <a:buNone/>
              <a:defRPr sz="1600"/>
            </a:lvl5pPr>
            <a:lvl6pPr marL="2285874" indent="0" algn="ctr">
              <a:buNone/>
              <a:defRPr sz="1600"/>
            </a:lvl6pPr>
            <a:lvl7pPr marL="2743047" indent="0" algn="ctr">
              <a:buNone/>
              <a:defRPr sz="1600"/>
            </a:lvl7pPr>
            <a:lvl8pPr marL="3200223" indent="0" algn="ctr">
              <a:buNone/>
              <a:defRPr sz="1600"/>
            </a:lvl8pPr>
            <a:lvl9pPr marL="3657398" indent="0" algn="ctr">
              <a:buNone/>
              <a:defRPr sz="16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grpSp>
        <p:nvGrpSpPr>
          <p:cNvPr id="9" name="Group 8"/>
          <p:cNvGrpSpPr/>
          <p:nvPr/>
        </p:nvGrpSpPr>
        <p:grpSpPr>
          <a:xfrm>
            <a:off x="0" y="6721479"/>
            <a:ext cx="12192000" cy="136525"/>
            <a:chOff x="0" y="6721475"/>
            <a:chExt cx="12115800" cy="136525"/>
          </a:xfrm>
        </p:grpSpPr>
        <p:sp>
          <p:nvSpPr>
            <p:cNvPr id="10" name="Rectangle 9"/>
            <p:cNvSpPr/>
            <p:nvPr userDrawn="1"/>
          </p:nvSpPr>
          <p:spPr>
            <a:xfrm>
              <a:off x="0" y="6721475"/>
              <a:ext cx="4038600" cy="136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sp>
          <p:nvSpPr>
            <p:cNvPr id="11" name="Rectangle 10"/>
            <p:cNvSpPr/>
            <p:nvPr userDrawn="1"/>
          </p:nvSpPr>
          <p:spPr>
            <a:xfrm>
              <a:off x="4038600" y="6721475"/>
              <a:ext cx="40386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sp>
          <p:nvSpPr>
            <p:cNvPr id="12" name="Rectangle 11"/>
            <p:cNvSpPr/>
            <p:nvPr userDrawn="1"/>
          </p:nvSpPr>
          <p:spPr>
            <a:xfrm>
              <a:off x="8077200" y="6721475"/>
              <a:ext cx="4038600" cy="136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grpSp>
      <p:sp>
        <p:nvSpPr>
          <p:cNvPr id="13" name="Date Placeholder 3"/>
          <p:cNvSpPr>
            <a:spLocks noGrp="1"/>
          </p:cNvSpPr>
          <p:nvPr>
            <p:ph type="dt" sz="half" idx="10"/>
          </p:nvPr>
        </p:nvSpPr>
        <p:spPr>
          <a:xfrm>
            <a:off x="812800" y="4657200"/>
            <a:ext cx="2743200" cy="365125"/>
          </a:xfrm>
          <a:prstGeom prst="rect">
            <a:avLst/>
          </a:prstGeom>
        </p:spPr>
        <p:txBody>
          <a:bodyPr lIns="91438" tIns="45719" rIns="91438" bIns="45719"/>
          <a:lstStyle>
            <a:lvl1pPr>
              <a:defRPr sz="1500">
                <a:solidFill>
                  <a:schemeClr val="tx2"/>
                </a:solidFill>
              </a:defRPr>
            </a:lvl1pPr>
          </a:lstStyle>
          <a:p>
            <a:endParaRPr lang="en-GB">
              <a:solidFill>
                <a:srgbClr val="304873"/>
              </a:solidFill>
              <a:latin typeface="Open Sans"/>
            </a:endParaRPr>
          </a:p>
        </p:txBody>
      </p:sp>
      <p:pic>
        <p:nvPicPr>
          <p:cNvPr id="14" name="Picture 1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4510" y="619127"/>
            <a:ext cx="2322287" cy="1569112"/>
          </a:xfrm>
          <a:prstGeom prst="rect">
            <a:avLst/>
          </a:prstGeom>
        </p:spPr>
      </p:pic>
      <p:sp>
        <p:nvSpPr>
          <p:cNvPr id="15" name="Rectangle 14"/>
          <p:cNvSpPr/>
          <p:nvPr/>
        </p:nvSpPr>
        <p:spPr>
          <a:xfrm>
            <a:off x="0" y="5680077"/>
            <a:ext cx="12192000" cy="1041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pPr algn="ctr"/>
            <a:endParaRPr lang="en-GB">
              <a:solidFill>
                <a:prstClr val="white"/>
              </a:solidFill>
              <a:latin typeface="Open Sans"/>
            </a:endParaRPr>
          </a:p>
        </p:txBody>
      </p:sp>
      <p:sp>
        <p:nvSpPr>
          <p:cNvPr id="17" name="TextBox 16"/>
          <p:cNvSpPr txBox="1"/>
          <p:nvPr/>
        </p:nvSpPr>
        <p:spPr>
          <a:xfrm>
            <a:off x="838201" y="6048577"/>
            <a:ext cx="3035300" cy="323163"/>
          </a:xfrm>
          <a:prstGeom prst="rect">
            <a:avLst/>
          </a:prstGeom>
          <a:noFill/>
        </p:spPr>
        <p:txBody>
          <a:bodyPr wrap="square" lIns="91438" tIns="45719" rIns="91438" bIns="45719" rtlCol="0">
            <a:spAutoFit/>
          </a:bodyPr>
          <a:lstStyle/>
          <a:p>
            <a:r>
              <a:rPr lang="en-GB" sz="1500">
                <a:solidFill>
                  <a:prstClr val="white"/>
                </a:solidFill>
                <a:latin typeface="Open Sans" panose="020B0606030504020204" pitchFamily="34" charset="0"/>
                <a:ea typeface="Open Sans" panose="020B0606030504020204" pitchFamily="34" charset="0"/>
                <a:cs typeface="Open Sans" panose="020B0606030504020204" pitchFamily="34" charset="0"/>
              </a:rPr>
              <a:t>www.themix.org</a:t>
            </a:r>
          </a:p>
        </p:txBody>
      </p:sp>
    </p:spTree>
    <p:extLst>
      <p:ext uri="{BB962C8B-B14F-4D97-AF65-F5344CB8AC3E}">
        <p14:creationId xmlns:p14="http://schemas.microsoft.com/office/powerpoint/2010/main" xmlns="" val="967234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795449"/>
            <a:ext cx="9144000" cy="470431"/>
          </a:xfrm>
        </p:spPr>
        <p:txBody>
          <a:bodyPr anchor="b">
            <a:noAutofit/>
          </a:bodyPr>
          <a:lstStyle>
            <a:lvl1pPr algn="l">
              <a:defRPr sz="28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GB"/>
          </a:p>
        </p:txBody>
      </p:sp>
      <p:sp>
        <p:nvSpPr>
          <p:cNvPr id="6" name="Slide Number Placeholder 5"/>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grpSp>
        <p:nvGrpSpPr>
          <p:cNvPr id="9" name="Group 8"/>
          <p:cNvGrpSpPr/>
          <p:nvPr/>
        </p:nvGrpSpPr>
        <p:grpSpPr>
          <a:xfrm>
            <a:off x="0" y="6721479"/>
            <a:ext cx="12192000" cy="136525"/>
            <a:chOff x="0" y="6721475"/>
            <a:chExt cx="12115800" cy="136525"/>
          </a:xfrm>
        </p:grpSpPr>
        <p:sp>
          <p:nvSpPr>
            <p:cNvPr id="10" name="Rectangle 9"/>
            <p:cNvSpPr/>
            <p:nvPr userDrawn="1"/>
          </p:nvSpPr>
          <p:spPr>
            <a:xfrm>
              <a:off x="0" y="6721475"/>
              <a:ext cx="4038600" cy="136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sp>
          <p:nvSpPr>
            <p:cNvPr id="11" name="Rectangle 10"/>
            <p:cNvSpPr/>
            <p:nvPr userDrawn="1"/>
          </p:nvSpPr>
          <p:spPr>
            <a:xfrm>
              <a:off x="4038600" y="6721475"/>
              <a:ext cx="40386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sp>
          <p:nvSpPr>
            <p:cNvPr id="12" name="Rectangle 11"/>
            <p:cNvSpPr/>
            <p:nvPr userDrawn="1"/>
          </p:nvSpPr>
          <p:spPr>
            <a:xfrm>
              <a:off x="8077200" y="6721475"/>
              <a:ext cx="4038600" cy="136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grpSp>
      <p:pic>
        <p:nvPicPr>
          <p:cNvPr id="14" name="Picture 1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34510" y="619127"/>
            <a:ext cx="2322287" cy="1569112"/>
          </a:xfrm>
          <a:prstGeom prst="rect">
            <a:avLst/>
          </a:prstGeom>
        </p:spPr>
      </p:pic>
      <p:sp>
        <p:nvSpPr>
          <p:cNvPr id="15" name="Rectangle 14"/>
          <p:cNvSpPr/>
          <p:nvPr/>
        </p:nvSpPr>
        <p:spPr>
          <a:xfrm>
            <a:off x="0" y="5680077"/>
            <a:ext cx="12192000" cy="1041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pPr algn="ctr"/>
            <a:endParaRPr lang="en-GB">
              <a:solidFill>
                <a:prstClr val="white"/>
              </a:solidFill>
              <a:latin typeface="Open Sans"/>
            </a:endParaRPr>
          </a:p>
        </p:txBody>
      </p:sp>
      <p:sp>
        <p:nvSpPr>
          <p:cNvPr id="17" name="TextBox 16"/>
          <p:cNvSpPr txBox="1"/>
          <p:nvPr/>
        </p:nvSpPr>
        <p:spPr>
          <a:xfrm>
            <a:off x="838201" y="6048577"/>
            <a:ext cx="3035300" cy="323163"/>
          </a:xfrm>
          <a:prstGeom prst="rect">
            <a:avLst/>
          </a:prstGeom>
          <a:noFill/>
        </p:spPr>
        <p:txBody>
          <a:bodyPr wrap="square" lIns="91438" tIns="45719" rIns="91438" bIns="45719" rtlCol="0">
            <a:spAutoFit/>
          </a:bodyPr>
          <a:lstStyle/>
          <a:p>
            <a:r>
              <a:rPr lang="en-GB" sz="1500">
                <a:solidFill>
                  <a:prstClr val="white"/>
                </a:solidFill>
                <a:latin typeface="Open Sans" panose="020B0606030504020204" pitchFamily="34" charset="0"/>
                <a:ea typeface="Open Sans" panose="020B0606030504020204" pitchFamily="34" charset="0"/>
                <a:cs typeface="Open Sans" panose="020B0606030504020204" pitchFamily="34" charset="0"/>
              </a:rPr>
              <a:t>www.themix.org</a:t>
            </a:r>
          </a:p>
        </p:txBody>
      </p:sp>
    </p:spTree>
    <p:extLst>
      <p:ext uri="{BB962C8B-B14F-4D97-AF65-F5344CB8AC3E}">
        <p14:creationId xmlns:p14="http://schemas.microsoft.com/office/powerpoint/2010/main" xmlns="" val="3331001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266704"/>
            <a:ext cx="10439401" cy="476251"/>
          </a:xfrm>
        </p:spPr>
        <p:txBody>
          <a:bodyPr/>
          <a:lstStyle/>
          <a:p>
            <a:r>
              <a:rPr lang="en-US"/>
              <a:t>Click to edit Master title style</a:t>
            </a:r>
            <a:endParaRPr lang="en-GB"/>
          </a:p>
        </p:txBody>
      </p:sp>
      <p:sp>
        <p:nvSpPr>
          <p:cNvPr id="3" name="Content Placeholder 2"/>
          <p:cNvSpPr>
            <a:spLocks noGrp="1"/>
          </p:cNvSpPr>
          <p:nvPr>
            <p:ph idx="1"/>
          </p:nvPr>
        </p:nvSpPr>
        <p:spPr>
          <a:xfrm>
            <a:off x="4105277" y="936713"/>
            <a:ext cx="7572377" cy="46163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
        <p:nvSpPr>
          <p:cNvPr id="10" name="Text Placeholder 9"/>
          <p:cNvSpPr>
            <a:spLocks noGrp="1"/>
          </p:cNvSpPr>
          <p:nvPr>
            <p:ph type="body" sz="quarter" idx="13"/>
          </p:nvPr>
        </p:nvSpPr>
        <p:spPr>
          <a:xfrm>
            <a:off x="400050" y="936625"/>
            <a:ext cx="3543301" cy="4616447"/>
          </a:xfrm>
        </p:spPr>
        <p:txBody>
          <a:bodyPr anchor="ctr">
            <a:normAutofit/>
          </a:bodyPr>
          <a:lstStyle>
            <a:lvl1pPr marL="0" indent="0">
              <a:lnSpc>
                <a:spcPct val="120000"/>
              </a:lnSpc>
              <a:spcBef>
                <a:spcPts val="0"/>
              </a:spcBef>
              <a:buNone/>
              <a:defRPr sz="17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349"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524"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698"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2" name="Text Placeholder 11"/>
          <p:cNvSpPr>
            <a:spLocks noGrp="1"/>
          </p:cNvSpPr>
          <p:nvPr>
            <p:ph type="body" sz="quarter" idx="14"/>
          </p:nvPr>
        </p:nvSpPr>
        <p:spPr>
          <a:xfrm>
            <a:off x="4105273" y="5648328"/>
            <a:ext cx="7572379"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a:t>Click to edit Master text styles</a:t>
            </a:r>
            <a:endParaRPr lang="en-GB"/>
          </a:p>
        </p:txBody>
      </p:sp>
    </p:spTree>
    <p:extLst>
      <p:ext uri="{BB962C8B-B14F-4D97-AF65-F5344CB8AC3E}">
        <p14:creationId xmlns:p14="http://schemas.microsoft.com/office/powerpoint/2010/main" xmlns="" val="28321915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
        <p:nvSpPr>
          <p:cNvPr id="6" name="Content Placeholder 5"/>
          <p:cNvSpPr>
            <a:spLocks noGrp="1"/>
          </p:cNvSpPr>
          <p:nvPr>
            <p:ph sz="quarter" idx="11"/>
          </p:nvPr>
        </p:nvSpPr>
        <p:spPr>
          <a:xfrm>
            <a:off x="406400" y="1054100"/>
            <a:ext cx="11366500" cy="5232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xmlns="" val="3453157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Quote and 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a:xfrm>
            <a:off x="4105274" y="2924178"/>
            <a:ext cx="2381247" cy="1933575"/>
          </a:xfrm>
        </p:spPr>
        <p:txBody>
          <a:bodyPr anchor="t">
            <a:normAutofit/>
          </a:bodyPr>
          <a:lstStyle>
            <a:lvl1pPr marL="0" indent="0">
              <a:spcBef>
                <a:spcPts val="0"/>
              </a:spcBef>
              <a:buFontTx/>
              <a:buNone/>
              <a:defRPr sz="1500">
                <a:solidFill>
                  <a:schemeClr val="tx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
        <p:nvSpPr>
          <p:cNvPr id="10" name="Text Placeholder 9"/>
          <p:cNvSpPr>
            <a:spLocks noGrp="1"/>
          </p:cNvSpPr>
          <p:nvPr>
            <p:ph type="body" sz="quarter" idx="13"/>
          </p:nvPr>
        </p:nvSpPr>
        <p:spPr>
          <a:xfrm>
            <a:off x="400050" y="936625"/>
            <a:ext cx="3543301" cy="5264151"/>
          </a:xfrm>
        </p:spPr>
        <p:txBody>
          <a:bodyPr anchor="ctr">
            <a:normAutofit/>
          </a:bodyPr>
          <a:lstStyle>
            <a:lvl1pPr marL="0" indent="0">
              <a:lnSpc>
                <a:spcPct val="120000"/>
              </a:lnSpc>
              <a:spcBef>
                <a:spcPts val="0"/>
              </a:spcBef>
              <a:buNone/>
              <a:defRPr sz="17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349"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524"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698"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12" name="Text Placeholder 11"/>
          <p:cNvSpPr>
            <a:spLocks noGrp="1"/>
          </p:cNvSpPr>
          <p:nvPr>
            <p:ph type="body" sz="quarter" idx="14"/>
          </p:nvPr>
        </p:nvSpPr>
        <p:spPr>
          <a:xfrm>
            <a:off x="4105273" y="5648328"/>
            <a:ext cx="7572379"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a:t>Click to edit Master text styles</a:t>
            </a:r>
            <a:endParaRPr lang="en-GB"/>
          </a:p>
        </p:txBody>
      </p:sp>
      <p:sp>
        <p:nvSpPr>
          <p:cNvPr id="7" name="Content Placeholder 2"/>
          <p:cNvSpPr>
            <a:spLocks noGrp="1"/>
          </p:cNvSpPr>
          <p:nvPr>
            <p:ph idx="15"/>
          </p:nvPr>
        </p:nvSpPr>
        <p:spPr>
          <a:xfrm>
            <a:off x="6700839" y="2924178"/>
            <a:ext cx="2381247" cy="1933575"/>
          </a:xfrm>
        </p:spPr>
        <p:txBody>
          <a:bodyPr anchor="t">
            <a:normAutofit/>
          </a:bodyPr>
          <a:lstStyle>
            <a:lvl1pPr marL="0" indent="0">
              <a:spcBef>
                <a:spcPts val="0"/>
              </a:spcBef>
              <a:buFontTx/>
              <a:buNone/>
              <a:defRPr sz="1500">
                <a:solidFill>
                  <a:schemeClr val="tx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a:t>Click to edit Master text styles</a:t>
            </a:r>
          </a:p>
        </p:txBody>
      </p:sp>
      <p:sp>
        <p:nvSpPr>
          <p:cNvPr id="8" name="Content Placeholder 2"/>
          <p:cNvSpPr>
            <a:spLocks noGrp="1"/>
          </p:cNvSpPr>
          <p:nvPr>
            <p:ph idx="16"/>
          </p:nvPr>
        </p:nvSpPr>
        <p:spPr>
          <a:xfrm>
            <a:off x="9296406" y="2924178"/>
            <a:ext cx="2381247" cy="1933575"/>
          </a:xfrm>
        </p:spPr>
        <p:txBody>
          <a:bodyPr anchor="t">
            <a:normAutofit/>
          </a:bodyPr>
          <a:lstStyle>
            <a:lvl1pPr marL="0" indent="0">
              <a:spcBef>
                <a:spcPts val="0"/>
              </a:spcBef>
              <a:buFontTx/>
              <a:buNone/>
              <a:defRPr sz="1500">
                <a:solidFill>
                  <a:schemeClr val="tx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a:t>Click to edit Master text styles</a:t>
            </a:r>
          </a:p>
        </p:txBody>
      </p:sp>
      <p:sp>
        <p:nvSpPr>
          <p:cNvPr id="14" name="Content Placeholder 2"/>
          <p:cNvSpPr>
            <a:spLocks noGrp="1"/>
          </p:cNvSpPr>
          <p:nvPr>
            <p:ph idx="17"/>
          </p:nvPr>
        </p:nvSpPr>
        <p:spPr>
          <a:xfrm>
            <a:off x="4105274" y="2352675"/>
            <a:ext cx="2381247" cy="476245"/>
          </a:xfrm>
        </p:spPr>
        <p:txBody>
          <a:bodyPr anchor="ctr"/>
          <a:lstStyle>
            <a:lvl1pPr marL="0" indent="0">
              <a:buFontTx/>
              <a:buNone/>
              <a:defRPr b="1">
                <a:solidFill>
                  <a:schemeClr val="accent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a:t>Click to edit Master text styles</a:t>
            </a:r>
          </a:p>
        </p:txBody>
      </p:sp>
      <p:sp>
        <p:nvSpPr>
          <p:cNvPr id="15" name="Content Placeholder 2"/>
          <p:cNvSpPr>
            <a:spLocks noGrp="1"/>
          </p:cNvSpPr>
          <p:nvPr>
            <p:ph idx="18"/>
          </p:nvPr>
        </p:nvSpPr>
        <p:spPr>
          <a:xfrm>
            <a:off x="6700839" y="2352675"/>
            <a:ext cx="2381247" cy="476245"/>
          </a:xfrm>
        </p:spPr>
        <p:txBody>
          <a:bodyPr anchor="ctr"/>
          <a:lstStyle>
            <a:lvl1pPr marL="0" indent="0">
              <a:buFontTx/>
              <a:buNone/>
              <a:defRPr b="1" i="0">
                <a:solidFill>
                  <a:schemeClr val="accent3"/>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a:t>Click to edit Master text styles</a:t>
            </a:r>
          </a:p>
        </p:txBody>
      </p:sp>
      <p:sp>
        <p:nvSpPr>
          <p:cNvPr id="16" name="Content Placeholder 2"/>
          <p:cNvSpPr>
            <a:spLocks noGrp="1"/>
          </p:cNvSpPr>
          <p:nvPr>
            <p:ph idx="19"/>
          </p:nvPr>
        </p:nvSpPr>
        <p:spPr>
          <a:xfrm>
            <a:off x="9296406" y="2352675"/>
            <a:ext cx="2381247" cy="476245"/>
          </a:xfrm>
        </p:spPr>
        <p:txBody>
          <a:bodyPr anchor="ctr"/>
          <a:lstStyle>
            <a:lvl1pPr marL="0" indent="0">
              <a:buFontTx/>
              <a:buNone/>
              <a:defRPr b="1">
                <a:solidFill>
                  <a:schemeClr val="accent1"/>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a:t>Click to edit Master text styles</a:t>
            </a:r>
          </a:p>
        </p:txBody>
      </p:sp>
    </p:spTree>
    <p:extLst>
      <p:ext uri="{BB962C8B-B14F-4D97-AF65-F5344CB8AC3E}">
        <p14:creationId xmlns:p14="http://schemas.microsoft.com/office/powerpoint/2010/main" xmlns="" val="257779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
        <p:nvSpPr>
          <p:cNvPr id="4" name="Content Placeholder 11"/>
          <p:cNvSpPr>
            <a:spLocks noGrp="1"/>
          </p:cNvSpPr>
          <p:nvPr>
            <p:ph idx="1"/>
          </p:nvPr>
        </p:nvSpPr>
        <p:spPr>
          <a:xfrm>
            <a:off x="3977683" y="2456345"/>
            <a:ext cx="2773992" cy="1073665"/>
          </a:xfrm>
        </p:spPr>
        <p:txBody>
          <a:bodyPr>
            <a:normAutofit/>
          </a:bodyPr>
          <a:lstStyle>
            <a:lvl1pPr marL="0" indent="0">
              <a:buNone/>
              <a:defRPr/>
            </a:lvl1pPr>
          </a:lstStyle>
          <a:p>
            <a:endParaRPr lang="en-GB"/>
          </a:p>
        </p:txBody>
      </p:sp>
      <p:sp>
        <p:nvSpPr>
          <p:cNvPr id="5" name="Content Placeholder 13"/>
          <p:cNvSpPr>
            <a:spLocks noGrp="1"/>
          </p:cNvSpPr>
          <p:nvPr>
            <p:ph idx="15"/>
          </p:nvPr>
        </p:nvSpPr>
        <p:spPr>
          <a:xfrm>
            <a:off x="6924123" y="2456345"/>
            <a:ext cx="2570752" cy="1073665"/>
          </a:xfrm>
        </p:spPr>
        <p:txBody>
          <a:bodyPr/>
          <a:lstStyle>
            <a:lvl1pPr marL="0" indent="0">
              <a:buNone/>
              <a:defRPr/>
            </a:lvl1pPr>
          </a:lstStyle>
          <a:p>
            <a:endParaRPr lang="en-GB"/>
          </a:p>
        </p:txBody>
      </p:sp>
      <p:sp>
        <p:nvSpPr>
          <p:cNvPr id="6" name="Content Placeholder 14"/>
          <p:cNvSpPr>
            <a:spLocks noGrp="1"/>
          </p:cNvSpPr>
          <p:nvPr>
            <p:ph idx="16"/>
          </p:nvPr>
        </p:nvSpPr>
        <p:spPr>
          <a:xfrm>
            <a:off x="9626018" y="2456345"/>
            <a:ext cx="2381247" cy="1073665"/>
          </a:xfrm>
        </p:spPr>
        <p:txBody>
          <a:bodyPr/>
          <a:lstStyle>
            <a:lvl1pPr marL="0" indent="0">
              <a:buNone/>
              <a:defRPr/>
            </a:lvl1pPr>
          </a:lstStyle>
          <a:p>
            <a:endParaRPr lang="en-GB"/>
          </a:p>
        </p:txBody>
      </p:sp>
      <p:sp>
        <p:nvSpPr>
          <p:cNvPr id="16" name="Rectangle 15"/>
          <p:cNvSpPr/>
          <p:nvPr/>
        </p:nvSpPr>
        <p:spPr>
          <a:xfrm>
            <a:off x="4752754" y="5560829"/>
            <a:ext cx="7439247" cy="627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solidFill>
                <a:prstClr val="white"/>
              </a:solidFill>
              <a:latin typeface="Open Sans"/>
            </a:endParaRPr>
          </a:p>
        </p:txBody>
      </p:sp>
      <p:sp>
        <p:nvSpPr>
          <p:cNvPr id="17" name="Oval 16"/>
          <p:cNvSpPr/>
          <p:nvPr/>
        </p:nvSpPr>
        <p:spPr>
          <a:xfrm>
            <a:off x="4149386" y="5425291"/>
            <a:ext cx="866495" cy="8664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solidFill>
                <a:prstClr val="white"/>
              </a:solidFill>
              <a:latin typeface="Open Sans"/>
            </a:endParaRPr>
          </a:p>
        </p:txBody>
      </p:sp>
      <p:sp>
        <p:nvSpPr>
          <p:cNvPr id="18" name="Freeform 17"/>
          <p:cNvSpPr/>
          <p:nvPr/>
        </p:nvSpPr>
        <p:spPr>
          <a:xfrm>
            <a:off x="6638659" y="2541182"/>
            <a:ext cx="187444" cy="1541721"/>
          </a:xfrm>
          <a:custGeom>
            <a:avLst/>
            <a:gdLst>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Lst>
            <a:ahLst/>
            <a:cxnLst>
              <a:cxn ang="0">
                <a:pos x="connsiteX0" y="connsiteY0"/>
              </a:cxn>
              <a:cxn ang="0">
                <a:pos x="connsiteX1" y="connsiteY1"/>
              </a:cxn>
              <a:cxn ang="0">
                <a:pos x="connsiteX2" y="connsiteY2"/>
              </a:cxn>
            </a:cxnLst>
            <a:rect l="l" t="t" r="r" b="b"/>
            <a:pathLst>
              <a:path w="223284" h="1977655">
                <a:moveTo>
                  <a:pt x="0" y="0"/>
                </a:moveTo>
                <a:cubicBezTo>
                  <a:pt x="91263" y="390746"/>
                  <a:pt x="161261" y="643269"/>
                  <a:pt x="223284" y="999460"/>
                </a:cubicBezTo>
                <a:lnTo>
                  <a:pt x="0" y="1977655"/>
                </a:lnTo>
              </a:path>
            </a:pathLst>
          </a:custGeom>
          <a:noFill/>
          <a:ln w="381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solidFill>
                <a:prstClr val="white"/>
              </a:solidFill>
              <a:latin typeface="Open Sans"/>
            </a:endParaRPr>
          </a:p>
        </p:txBody>
      </p:sp>
      <p:sp>
        <p:nvSpPr>
          <p:cNvPr id="19" name="Freeform 18"/>
          <p:cNvSpPr/>
          <p:nvPr/>
        </p:nvSpPr>
        <p:spPr>
          <a:xfrm>
            <a:off x="9389526" y="2541182"/>
            <a:ext cx="187444" cy="1541721"/>
          </a:xfrm>
          <a:custGeom>
            <a:avLst/>
            <a:gdLst>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Lst>
            <a:ahLst/>
            <a:cxnLst>
              <a:cxn ang="0">
                <a:pos x="connsiteX0" y="connsiteY0"/>
              </a:cxn>
              <a:cxn ang="0">
                <a:pos x="connsiteX1" y="connsiteY1"/>
              </a:cxn>
              <a:cxn ang="0">
                <a:pos x="connsiteX2" y="connsiteY2"/>
              </a:cxn>
            </a:cxnLst>
            <a:rect l="l" t="t" r="r" b="b"/>
            <a:pathLst>
              <a:path w="223284" h="1977655">
                <a:moveTo>
                  <a:pt x="0" y="0"/>
                </a:moveTo>
                <a:cubicBezTo>
                  <a:pt x="91263" y="390746"/>
                  <a:pt x="161261" y="643269"/>
                  <a:pt x="223284" y="999460"/>
                </a:cubicBezTo>
                <a:lnTo>
                  <a:pt x="0" y="1977655"/>
                </a:lnTo>
              </a:path>
            </a:pathLst>
          </a:custGeom>
          <a:noFill/>
          <a:ln w="381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solidFill>
                <a:prstClr val="white"/>
              </a:solidFill>
              <a:latin typeface="Open Sans"/>
            </a:endParaRPr>
          </a:p>
        </p:txBody>
      </p:sp>
      <p:sp>
        <p:nvSpPr>
          <p:cNvPr id="28" name="Content Placeholder 27"/>
          <p:cNvSpPr>
            <a:spLocks noGrp="1"/>
          </p:cNvSpPr>
          <p:nvPr>
            <p:ph sz="quarter" idx="18"/>
          </p:nvPr>
        </p:nvSpPr>
        <p:spPr>
          <a:xfrm>
            <a:off x="4189522" y="5572016"/>
            <a:ext cx="860943" cy="552339"/>
          </a:xfrm>
        </p:spPr>
        <p:txBody>
          <a:bodyPr>
            <a:normAutofit/>
          </a:bodyPr>
          <a:lstStyle>
            <a:lvl1pPr marL="0" indent="0">
              <a:buNone/>
              <a:defRPr sz="900" b="1"/>
            </a:lvl1pPr>
          </a:lstStyle>
          <a:p>
            <a:pPr lvl="0"/>
            <a:r>
              <a:rPr lang="en-US"/>
              <a:t>Click to edit Master text styles</a:t>
            </a:r>
          </a:p>
        </p:txBody>
      </p:sp>
      <p:sp>
        <p:nvSpPr>
          <p:cNvPr id="36" name="Content Placeholder 35"/>
          <p:cNvSpPr>
            <a:spLocks noGrp="1"/>
          </p:cNvSpPr>
          <p:nvPr>
            <p:ph sz="quarter" idx="21"/>
          </p:nvPr>
        </p:nvSpPr>
        <p:spPr>
          <a:xfrm>
            <a:off x="4018960" y="3890927"/>
            <a:ext cx="2732715" cy="319568"/>
          </a:xfrm>
        </p:spPr>
        <p:txBody>
          <a:bodyPr>
            <a:normAutofit/>
          </a:bodyPr>
          <a:lstStyle>
            <a:lvl1pPr marL="0" indent="0">
              <a:buNone/>
              <a:defRPr sz="1500" b="1">
                <a:solidFill>
                  <a:schemeClr val="accent2"/>
                </a:solidFill>
              </a:defRPr>
            </a:lvl1pPr>
          </a:lstStyle>
          <a:p>
            <a:pPr lvl="0"/>
            <a:r>
              <a:rPr lang="en-US"/>
              <a:t>Click to edit Master</a:t>
            </a:r>
            <a:endParaRPr lang="en-GB"/>
          </a:p>
        </p:txBody>
      </p:sp>
      <p:sp>
        <p:nvSpPr>
          <p:cNvPr id="37" name="Content Placeholder 35"/>
          <p:cNvSpPr>
            <a:spLocks noGrp="1"/>
          </p:cNvSpPr>
          <p:nvPr>
            <p:ph sz="quarter" idx="22"/>
          </p:nvPr>
        </p:nvSpPr>
        <p:spPr>
          <a:xfrm>
            <a:off x="6960096" y="3890927"/>
            <a:ext cx="2732715" cy="319568"/>
          </a:xfrm>
        </p:spPr>
        <p:txBody>
          <a:bodyPr>
            <a:normAutofit/>
          </a:bodyPr>
          <a:lstStyle>
            <a:lvl1pPr marL="0" indent="0">
              <a:buNone/>
              <a:defRPr sz="1500" b="1">
                <a:solidFill>
                  <a:schemeClr val="accent3"/>
                </a:solidFill>
              </a:defRPr>
            </a:lvl1pPr>
          </a:lstStyle>
          <a:p>
            <a:pPr lvl="0"/>
            <a:r>
              <a:rPr lang="en-US"/>
              <a:t>Click to edit Master</a:t>
            </a:r>
            <a:endParaRPr lang="en-GB"/>
          </a:p>
        </p:txBody>
      </p:sp>
      <p:sp>
        <p:nvSpPr>
          <p:cNvPr id="38" name="Content Placeholder 35"/>
          <p:cNvSpPr>
            <a:spLocks noGrp="1"/>
          </p:cNvSpPr>
          <p:nvPr>
            <p:ph sz="quarter" idx="23"/>
          </p:nvPr>
        </p:nvSpPr>
        <p:spPr>
          <a:xfrm>
            <a:off x="9624392" y="3890927"/>
            <a:ext cx="2411664" cy="319568"/>
          </a:xfrm>
        </p:spPr>
        <p:txBody>
          <a:bodyPr>
            <a:normAutofit/>
          </a:bodyPr>
          <a:lstStyle>
            <a:lvl1pPr marL="0" indent="0">
              <a:buNone/>
              <a:defRPr sz="1500" b="1">
                <a:solidFill>
                  <a:schemeClr val="accent1"/>
                </a:solidFill>
              </a:defRPr>
            </a:lvl1pPr>
          </a:lstStyle>
          <a:p>
            <a:pPr lvl="0"/>
            <a:r>
              <a:rPr lang="en-US"/>
              <a:t>Click to edit Master</a:t>
            </a:r>
            <a:endParaRPr lang="en-GB"/>
          </a:p>
        </p:txBody>
      </p:sp>
      <p:sp>
        <p:nvSpPr>
          <p:cNvPr id="39" name="Content Placeholder 35"/>
          <p:cNvSpPr>
            <a:spLocks noGrp="1"/>
          </p:cNvSpPr>
          <p:nvPr>
            <p:ph sz="quarter" idx="24"/>
          </p:nvPr>
        </p:nvSpPr>
        <p:spPr>
          <a:xfrm>
            <a:off x="4018960" y="3522275"/>
            <a:ext cx="2732715" cy="319568"/>
          </a:xfrm>
        </p:spPr>
        <p:txBody>
          <a:bodyPr>
            <a:noAutofit/>
          </a:bodyPr>
          <a:lstStyle>
            <a:lvl1pPr marL="0" indent="0">
              <a:buNone/>
              <a:defRPr sz="2800" b="1">
                <a:solidFill>
                  <a:schemeClr val="accent2"/>
                </a:solidFill>
              </a:defRPr>
            </a:lvl1pPr>
          </a:lstStyle>
          <a:p>
            <a:pPr lvl="0"/>
            <a:r>
              <a:rPr lang="en-US"/>
              <a:t>Click to edit</a:t>
            </a:r>
            <a:endParaRPr lang="en-GB"/>
          </a:p>
        </p:txBody>
      </p:sp>
      <p:sp>
        <p:nvSpPr>
          <p:cNvPr id="40" name="Content Placeholder 35"/>
          <p:cNvSpPr>
            <a:spLocks noGrp="1"/>
          </p:cNvSpPr>
          <p:nvPr>
            <p:ph sz="quarter" idx="25"/>
          </p:nvPr>
        </p:nvSpPr>
        <p:spPr>
          <a:xfrm>
            <a:off x="6960096" y="3522275"/>
            <a:ext cx="2732715" cy="319568"/>
          </a:xfrm>
        </p:spPr>
        <p:txBody>
          <a:bodyPr>
            <a:noAutofit/>
          </a:bodyPr>
          <a:lstStyle>
            <a:lvl1pPr marL="0" indent="0">
              <a:buNone/>
              <a:defRPr sz="2800" b="1">
                <a:solidFill>
                  <a:schemeClr val="accent3"/>
                </a:solidFill>
              </a:defRPr>
            </a:lvl1pPr>
          </a:lstStyle>
          <a:p>
            <a:pPr lvl="0"/>
            <a:r>
              <a:rPr lang="en-US"/>
              <a:t>Click to edit</a:t>
            </a:r>
            <a:endParaRPr lang="en-GB"/>
          </a:p>
        </p:txBody>
      </p:sp>
      <p:sp>
        <p:nvSpPr>
          <p:cNvPr id="41" name="Content Placeholder 35"/>
          <p:cNvSpPr>
            <a:spLocks noGrp="1"/>
          </p:cNvSpPr>
          <p:nvPr>
            <p:ph sz="quarter" idx="26"/>
          </p:nvPr>
        </p:nvSpPr>
        <p:spPr>
          <a:xfrm>
            <a:off x="9624392" y="3522275"/>
            <a:ext cx="2411664" cy="319568"/>
          </a:xfrm>
        </p:spPr>
        <p:txBody>
          <a:bodyPr>
            <a:noAutofit/>
          </a:bodyPr>
          <a:lstStyle>
            <a:lvl1pPr marL="0" indent="0">
              <a:buNone/>
              <a:defRPr sz="2800" b="1">
                <a:solidFill>
                  <a:schemeClr val="accent1"/>
                </a:solidFill>
              </a:defRPr>
            </a:lvl1pPr>
          </a:lstStyle>
          <a:p>
            <a:pPr lvl="0"/>
            <a:r>
              <a:rPr lang="en-US"/>
              <a:t>Click to edit</a:t>
            </a:r>
            <a:endParaRPr lang="en-GB"/>
          </a:p>
        </p:txBody>
      </p:sp>
    </p:spTree>
    <p:extLst>
      <p:ext uri="{BB962C8B-B14F-4D97-AF65-F5344CB8AC3E}">
        <p14:creationId xmlns:p14="http://schemas.microsoft.com/office/powerpoint/2010/main" xmlns="" val="3973807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00053" y="1019971"/>
            <a:ext cx="5518153" cy="4351339"/>
          </a:xfrm>
        </p:spPr>
        <p:txBody>
          <a:bodyPr/>
          <a:lstStyle>
            <a:lvl1pPr>
              <a:defRPr sz="15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096001" y="1019971"/>
            <a:ext cx="5518153"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
        <p:nvSpPr>
          <p:cNvPr id="8" name="Text Placeholder 11"/>
          <p:cNvSpPr>
            <a:spLocks noGrp="1"/>
          </p:cNvSpPr>
          <p:nvPr>
            <p:ph type="body" sz="quarter" idx="14"/>
          </p:nvPr>
        </p:nvSpPr>
        <p:spPr>
          <a:xfrm>
            <a:off x="400049" y="5592370"/>
            <a:ext cx="11214104"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a:t>Click to edit Master text styles</a:t>
            </a:r>
            <a:endParaRPr lang="en-GB"/>
          </a:p>
        </p:txBody>
      </p:sp>
    </p:spTree>
    <p:extLst>
      <p:ext uri="{BB962C8B-B14F-4D97-AF65-F5344CB8AC3E}">
        <p14:creationId xmlns:p14="http://schemas.microsoft.com/office/powerpoint/2010/main" xmlns="" val="958515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 name="Title 1"/>
          <p:cNvSpPr>
            <a:spLocks noGrp="1"/>
          </p:cNvSpPr>
          <p:nvPr>
            <p:ph type="ctrTitle"/>
          </p:nvPr>
        </p:nvSpPr>
        <p:spPr>
          <a:xfrm>
            <a:off x="838200" y="3795449"/>
            <a:ext cx="9144000" cy="470431"/>
          </a:xfrm>
        </p:spPr>
        <p:txBody>
          <a:bodyPr anchor="b">
            <a:noAutofit/>
          </a:bodyPr>
          <a:lstStyle>
            <a:lvl1pPr algn="l">
              <a:defRPr sz="280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dirty="0" smtClean="0"/>
              <a:t>Click to edit Master title style</a:t>
            </a:r>
            <a:endParaRPr lang="en-GB" dirty="0"/>
          </a:p>
        </p:txBody>
      </p:sp>
      <p:sp>
        <p:nvSpPr>
          <p:cNvPr id="6" name="Slide Number Placeholder 5"/>
          <p:cNvSpPr>
            <a:spLocks noGrp="1"/>
          </p:cNvSpPr>
          <p:nvPr>
            <p:ph type="sldNum" sz="quarter" idx="12"/>
          </p:nvPr>
        </p:nvSpPr>
        <p:spPr/>
        <p:txBody>
          <a:bodyPr/>
          <a:lstStyle/>
          <a:p>
            <a:fld id="{A51A16C2-DCFA-4B8D-8379-F9BC060473A6}" type="slidenum">
              <a:rPr lang="en-GB" smtClean="0"/>
              <a:pPr/>
              <a:t>‹#›</a:t>
            </a:fld>
            <a:endParaRPr lang="en-GB"/>
          </a:p>
        </p:txBody>
      </p:sp>
      <p:grpSp>
        <p:nvGrpSpPr>
          <p:cNvPr id="9" name="Group 8"/>
          <p:cNvGrpSpPr/>
          <p:nvPr userDrawn="1"/>
        </p:nvGrpSpPr>
        <p:grpSpPr>
          <a:xfrm>
            <a:off x="0" y="6721479"/>
            <a:ext cx="12192000" cy="136525"/>
            <a:chOff x="0" y="6721475"/>
            <a:chExt cx="12115800" cy="136525"/>
          </a:xfrm>
        </p:grpSpPr>
        <p:sp>
          <p:nvSpPr>
            <p:cNvPr id="10" name="Rectangle 9"/>
            <p:cNvSpPr/>
            <p:nvPr userDrawn="1"/>
          </p:nvSpPr>
          <p:spPr>
            <a:xfrm>
              <a:off x="0" y="6721475"/>
              <a:ext cx="4038600" cy="136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sp>
          <p:nvSpPr>
            <p:cNvPr id="11" name="Rectangle 10"/>
            <p:cNvSpPr/>
            <p:nvPr userDrawn="1"/>
          </p:nvSpPr>
          <p:spPr>
            <a:xfrm>
              <a:off x="4038600" y="6721475"/>
              <a:ext cx="40386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sp>
          <p:nvSpPr>
            <p:cNvPr id="12" name="Rectangle 11"/>
            <p:cNvSpPr/>
            <p:nvPr userDrawn="1"/>
          </p:nvSpPr>
          <p:spPr>
            <a:xfrm>
              <a:off x="8077200" y="6721475"/>
              <a:ext cx="4038600" cy="136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934510" y="619127"/>
            <a:ext cx="2322287" cy="1569112"/>
          </a:xfrm>
          <a:prstGeom prst="rect">
            <a:avLst/>
          </a:prstGeom>
        </p:spPr>
      </p:pic>
      <p:sp>
        <p:nvSpPr>
          <p:cNvPr id="15" name="Rectangle 14"/>
          <p:cNvSpPr/>
          <p:nvPr userDrawn="1"/>
        </p:nvSpPr>
        <p:spPr>
          <a:xfrm>
            <a:off x="0" y="5680077"/>
            <a:ext cx="12192000" cy="1041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8" tIns="45719" rIns="91438" bIns="45719" numCol="1" spcCol="0" rtlCol="0" fromWordArt="0" anchor="ctr" anchorCtr="0" forceAA="0" compatLnSpc="1">
            <a:prstTxWarp prst="textNoShape">
              <a:avLst/>
            </a:prstTxWarp>
            <a:noAutofit/>
          </a:bodyPr>
          <a:lstStyle/>
          <a:p>
            <a:pPr algn="ctr"/>
            <a:endParaRPr lang="en-GB" sz="1900"/>
          </a:p>
        </p:txBody>
      </p:sp>
      <p:sp>
        <p:nvSpPr>
          <p:cNvPr id="17" name="TextBox 16"/>
          <p:cNvSpPr txBox="1"/>
          <p:nvPr userDrawn="1"/>
        </p:nvSpPr>
        <p:spPr>
          <a:xfrm>
            <a:off x="838201" y="6048577"/>
            <a:ext cx="3035300" cy="323163"/>
          </a:xfrm>
          <a:prstGeom prst="rect">
            <a:avLst/>
          </a:prstGeom>
          <a:noFill/>
        </p:spPr>
        <p:txBody>
          <a:bodyPr wrap="square" lIns="91438" tIns="45719" rIns="91438" bIns="45719" rtlCol="0">
            <a:spAutoFit/>
          </a:bodyPr>
          <a:lstStyle/>
          <a:p>
            <a:r>
              <a:rPr lang="en-GB" sz="15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www.themix.org</a:t>
            </a:r>
            <a:endParaRPr lang="en-GB" sz="15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346406902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00053" y="1019971"/>
            <a:ext cx="3625847"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194181" y="1019971"/>
            <a:ext cx="3625847"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
        <p:nvSpPr>
          <p:cNvPr id="8" name="Text Placeholder 11"/>
          <p:cNvSpPr>
            <a:spLocks noGrp="1"/>
          </p:cNvSpPr>
          <p:nvPr>
            <p:ph type="body" sz="quarter" idx="14"/>
          </p:nvPr>
        </p:nvSpPr>
        <p:spPr>
          <a:xfrm>
            <a:off x="400049" y="5592370"/>
            <a:ext cx="11214104"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a:t>Click to edit Master text styles</a:t>
            </a:r>
            <a:endParaRPr lang="en-GB"/>
          </a:p>
        </p:txBody>
      </p:sp>
      <p:sp>
        <p:nvSpPr>
          <p:cNvPr id="9" name="Content Placeholder 3"/>
          <p:cNvSpPr>
            <a:spLocks noGrp="1"/>
          </p:cNvSpPr>
          <p:nvPr>
            <p:ph sz="half" idx="15"/>
          </p:nvPr>
        </p:nvSpPr>
        <p:spPr>
          <a:xfrm>
            <a:off x="7988307" y="1019971"/>
            <a:ext cx="3625847"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xmlns="" val="780503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
        <p:nvSpPr>
          <p:cNvPr id="6" name="Text Placeholder 9"/>
          <p:cNvSpPr>
            <a:spLocks noGrp="1"/>
          </p:cNvSpPr>
          <p:nvPr>
            <p:ph type="body" sz="quarter" idx="13"/>
          </p:nvPr>
        </p:nvSpPr>
        <p:spPr>
          <a:xfrm>
            <a:off x="400050" y="936625"/>
            <a:ext cx="3511551" cy="5198671"/>
          </a:xfrm>
        </p:spPr>
        <p:txBody>
          <a:bodyPr anchor="ctr">
            <a:normAutofit/>
          </a:bodyPr>
          <a:lstStyle>
            <a:lvl1pPr marL="0" indent="0">
              <a:lnSpc>
                <a:spcPct val="120000"/>
              </a:lnSpc>
              <a:spcBef>
                <a:spcPts val="0"/>
              </a:spcBef>
              <a:buNone/>
              <a:defRPr sz="17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349"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524"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698"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9" name="Chart Placeholder 8"/>
          <p:cNvSpPr>
            <a:spLocks noGrp="1"/>
          </p:cNvSpPr>
          <p:nvPr>
            <p:ph type="chart" sz="quarter" idx="14"/>
          </p:nvPr>
        </p:nvSpPr>
        <p:spPr>
          <a:xfrm>
            <a:off x="4038601" y="936626"/>
            <a:ext cx="7667625" cy="5198669"/>
          </a:xfrm>
        </p:spPr>
        <p:txBody>
          <a:bodyPr/>
          <a:lstStyle>
            <a:lvl1pPr marL="0" indent="0" algn="ctr">
              <a:buNone/>
              <a:defRPr/>
            </a:lvl1pPr>
          </a:lstStyle>
          <a:p>
            <a:endParaRPr lang="en-GB"/>
          </a:p>
        </p:txBody>
      </p:sp>
    </p:spTree>
    <p:extLst>
      <p:ext uri="{BB962C8B-B14F-4D97-AF65-F5344CB8AC3E}">
        <p14:creationId xmlns:p14="http://schemas.microsoft.com/office/powerpoint/2010/main" xmlns="" val="1112307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Slide Number Placeholder 4"/>
          <p:cNvSpPr>
            <a:spLocks noGrp="1"/>
          </p:cNvSpPr>
          <p:nvPr>
            <p:ph type="sldNum" sz="quarter" idx="12"/>
          </p:nvPr>
        </p:nvSpPr>
        <p:spPr/>
        <p:txBody>
          <a:body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spTree>
    <p:extLst>
      <p:ext uri="{BB962C8B-B14F-4D97-AF65-F5344CB8AC3E}">
        <p14:creationId xmlns:p14="http://schemas.microsoft.com/office/powerpoint/2010/main" xmlns="" val="3672079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ur Partners">
    <p:spTree>
      <p:nvGrpSpPr>
        <p:cNvPr id="1" name=""/>
        <p:cNvGrpSpPr/>
        <p:nvPr/>
      </p:nvGrpSpPr>
      <p:grpSpPr>
        <a:xfrm>
          <a:off x="0" y="0"/>
          <a:ext cx="0" cy="0"/>
          <a:chOff x="0" y="0"/>
          <a:chExt cx="0" cy="0"/>
        </a:xfrm>
      </p:grpSpPr>
      <p:pic>
        <p:nvPicPr>
          <p:cNvPr id="4" name="Picture 3" descr="CGAP_2PMS_1525_548.eps"/>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324600" y="3530600"/>
            <a:ext cx="2908300" cy="1074404"/>
          </a:xfrm>
          <a:prstGeom prst="rect">
            <a:avLst/>
          </a:prstGeom>
        </p:spPr>
      </p:pic>
      <p:pic>
        <p:nvPicPr>
          <p:cNvPr id="6" name="Picture 5" descr="citi_foundation_r_cmyk.eps"/>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41600" y="3378201"/>
            <a:ext cx="2120900" cy="1217108"/>
          </a:xfrm>
          <a:prstGeom prst="rect">
            <a:avLst/>
          </a:prstGeom>
        </p:spPr>
      </p:pic>
      <p:cxnSp>
        <p:nvCxnSpPr>
          <p:cNvPr id="15" name="Straight Connector 14"/>
          <p:cNvCxnSpPr/>
          <p:nvPr/>
        </p:nvCxnSpPr>
        <p:spPr>
          <a:xfrm flipV="1">
            <a:off x="2032000" y="2895600"/>
            <a:ext cx="76073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032000" y="5168900"/>
            <a:ext cx="7607300" cy="12700"/>
          </a:xfrm>
          <a:prstGeom prst="line">
            <a:avLst/>
          </a:prstGeom>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1000" y="279400"/>
            <a:ext cx="2181006" cy="461665"/>
          </a:xfrm>
          <a:prstGeom prst="rect">
            <a:avLst/>
          </a:prstGeom>
          <a:noFill/>
        </p:spPr>
        <p:txBody>
          <a:bodyPr wrap="none" rtlCol="0">
            <a:spAutoFit/>
          </a:bodyPr>
          <a:lstStyle/>
          <a:p>
            <a:r>
              <a:rPr lang="en-US" sz="2400" b="1">
                <a:solidFill>
                  <a:srgbClr val="304873"/>
                </a:solidFill>
                <a:latin typeface="Open Sans"/>
                <a:cs typeface="Open Sans"/>
              </a:rPr>
              <a:t>Our Partners</a:t>
            </a:r>
          </a:p>
        </p:txBody>
      </p:sp>
      <p:pic>
        <p:nvPicPr>
          <p:cNvPr id="20" name="Picture 19" descr="Cisco_Funded_by_Cisco_Foundation_Lockup.png.png"/>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412914" y="5659980"/>
            <a:ext cx="2858086" cy="512220"/>
          </a:xfrm>
          <a:prstGeom prst="rect">
            <a:avLst/>
          </a:prstGeom>
        </p:spPr>
      </p:pic>
      <p:pic>
        <p:nvPicPr>
          <p:cNvPr id="3" name="Picture 2" descr="spg_bar_4cp_pos.jpg"/>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551960" y="5486400"/>
            <a:ext cx="2331252" cy="927100"/>
          </a:xfrm>
          <a:prstGeom prst="rect">
            <a:avLst/>
          </a:prstGeom>
        </p:spPr>
      </p:pic>
      <p:pic>
        <p:nvPicPr>
          <p:cNvPr id="7" name="Picture 6" descr="metlife-foundation_vert_logo_rgb.jpg.jpeg"/>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2032000" y="1193800"/>
            <a:ext cx="2988028" cy="1397000"/>
          </a:xfrm>
          <a:prstGeom prst="rect">
            <a:avLst/>
          </a:prstGeom>
        </p:spPr>
      </p:pic>
      <p:pic>
        <p:nvPicPr>
          <p:cNvPr id="8" name="Picture 7" descr="MCF Logo.png"/>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6692900" y="930530"/>
            <a:ext cx="2044700" cy="1901571"/>
          </a:xfrm>
          <a:prstGeom prst="rect">
            <a:avLst/>
          </a:prstGeom>
        </p:spPr>
      </p:pic>
    </p:spTree>
    <p:extLst>
      <p:ext uri="{BB962C8B-B14F-4D97-AF65-F5344CB8AC3E}">
        <p14:creationId xmlns:p14="http://schemas.microsoft.com/office/powerpoint/2010/main" xmlns="" val="192364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grpSp>
        <p:nvGrpSpPr>
          <p:cNvPr id="20" name="Group 19"/>
          <p:cNvGrpSpPr/>
          <p:nvPr/>
        </p:nvGrpSpPr>
        <p:grpSpPr>
          <a:xfrm>
            <a:off x="2778395" y="5417637"/>
            <a:ext cx="2514600" cy="943848"/>
            <a:chOff x="2778395" y="5417635"/>
            <a:chExt cx="2514600" cy="943848"/>
          </a:xfrm>
        </p:grpSpPr>
        <p:sp>
          <p:nvSpPr>
            <p:cNvPr id="7" name="TextBox 6"/>
            <p:cNvSpPr txBox="1"/>
            <p:nvPr userDrawn="1"/>
          </p:nvSpPr>
          <p:spPr>
            <a:xfrm>
              <a:off x="2778395" y="5417635"/>
              <a:ext cx="2514600" cy="943848"/>
            </a:xfrm>
            <a:prstGeom prst="rect">
              <a:avLst/>
            </a:prstGeom>
            <a:noFill/>
          </p:spPr>
          <p:txBody>
            <a:bodyPr wrap="square" rtlCol="0">
              <a:spAutoFit/>
            </a:bodyPr>
            <a:lstStyle/>
            <a:p>
              <a:r>
                <a:rPr lang="en-NZ" sz="1100" b="1">
                  <a:solidFill>
                    <a:srgbClr val="304873"/>
                  </a:solidFill>
                  <a:latin typeface="Open Sans"/>
                </a:rPr>
                <a:t>LATIN AMERICA AND THE  CARIBBEAN REGIONAL OFFICE</a:t>
              </a:r>
            </a:p>
            <a:p>
              <a:r>
                <a:rPr lang="en-NZ" sz="1100">
                  <a:solidFill>
                    <a:srgbClr val="304873"/>
                  </a:solidFill>
                  <a:latin typeface="Open Sans"/>
                </a:rPr>
                <a:t>    Jr. Leon Velarde 333</a:t>
              </a:r>
            </a:p>
            <a:p>
              <a:r>
                <a:rPr lang="en-NZ" sz="1100">
                  <a:solidFill>
                    <a:srgbClr val="304873"/>
                  </a:solidFill>
                  <a:latin typeface="Open Sans"/>
                </a:rPr>
                <a:t>    Lima, Lima 14, Peru</a:t>
              </a:r>
            </a:p>
            <a:p>
              <a:r>
                <a:rPr lang="en-NZ" sz="1100">
                  <a:solidFill>
                    <a:srgbClr val="304873"/>
                  </a:solidFill>
                  <a:latin typeface="Open Sans"/>
                </a:rPr>
                <a:t>    t/ +51 1 472 5988</a:t>
              </a:r>
              <a:endParaRPr lang="en-GB" sz="1100">
                <a:solidFill>
                  <a:srgbClr val="304873"/>
                </a:solidFill>
                <a:latin typeface="Open Sans"/>
              </a:endParaRPr>
            </a:p>
          </p:txBody>
        </p:sp>
        <p:cxnSp>
          <p:nvCxnSpPr>
            <p:cNvPr id="12" name="Straight Connector 11"/>
            <p:cNvCxnSpPr/>
            <p:nvPr userDrawn="1"/>
          </p:nvCxnSpPr>
          <p:spPr>
            <a:xfrm>
              <a:off x="281241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358772" y="5417638"/>
            <a:ext cx="2514600" cy="1107996"/>
            <a:chOff x="358772" y="5417635"/>
            <a:chExt cx="2514600" cy="1107996"/>
          </a:xfrm>
        </p:grpSpPr>
        <p:sp>
          <p:nvSpPr>
            <p:cNvPr id="3" name="TextBox 2"/>
            <p:cNvSpPr txBox="1"/>
            <p:nvPr userDrawn="1"/>
          </p:nvSpPr>
          <p:spPr>
            <a:xfrm>
              <a:off x="358772" y="5417635"/>
              <a:ext cx="2514600" cy="1107996"/>
            </a:xfrm>
            <a:prstGeom prst="rect">
              <a:avLst/>
            </a:prstGeom>
            <a:noFill/>
          </p:spPr>
          <p:txBody>
            <a:bodyPr wrap="square" rtlCol="0">
              <a:spAutoFit/>
            </a:bodyPr>
            <a:lstStyle/>
            <a:p>
              <a:r>
                <a:rPr lang="en-NZ" sz="1100" b="1">
                  <a:solidFill>
                    <a:srgbClr val="304873"/>
                  </a:solidFill>
                  <a:latin typeface="Open Sans"/>
                </a:rPr>
                <a:t>UNITED STATES</a:t>
              </a:r>
            </a:p>
            <a:p>
              <a:r>
                <a:rPr lang="en-NZ" sz="1100" b="1">
                  <a:solidFill>
                    <a:srgbClr val="304873"/>
                  </a:solidFill>
                  <a:latin typeface="Open Sans"/>
                </a:rPr>
                <a:t>GLOBAL HEADQUARTERS</a:t>
              </a:r>
            </a:p>
            <a:p>
              <a:r>
                <a:rPr lang="en-NZ" sz="1100">
                  <a:solidFill>
                    <a:srgbClr val="304873"/>
                  </a:solidFill>
                  <a:latin typeface="Open Sans"/>
                </a:rPr>
                <a:t>    2020 Pennsylvania Ave. NW, #353</a:t>
              </a:r>
            </a:p>
            <a:p>
              <a:r>
                <a:rPr lang="en-NZ" sz="1100">
                  <a:solidFill>
                    <a:srgbClr val="304873"/>
                  </a:solidFill>
                  <a:latin typeface="Open Sans"/>
                </a:rPr>
                <a:t>    Washington, DC 20006, U.S.A</a:t>
              </a:r>
            </a:p>
            <a:p>
              <a:r>
                <a:rPr lang="en-NZ" sz="1100">
                  <a:solidFill>
                    <a:srgbClr val="304873"/>
                  </a:solidFill>
                  <a:latin typeface="Open Sans"/>
                </a:rPr>
                <a:t>    Tel: +1 202 659 9094</a:t>
              </a:r>
            </a:p>
            <a:p>
              <a:r>
                <a:rPr lang="en-NZ" sz="1100">
                  <a:solidFill>
                    <a:srgbClr val="304873"/>
                  </a:solidFill>
                  <a:latin typeface="Open Sans"/>
                </a:rPr>
                <a:t>    Email: info@themix.org</a:t>
              </a:r>
              <a:endParaRPr lang="en-GB" sz="1100">
                <a:solidFill>
                  <a:srgbClr val="304873"/>
                </a:solidFill>
                <a:latin typeface="Open Sans"/>
              </a:endParaRPr>
            </a:p>
          </p:txBody>
        </p:sp>
        <p:cxnSp>
          <p:nvCxnSpPr>
            <p:cNvPr id="13" name="Straight Connector 12"/>
            <p:cNvCxnSpPr/>
            <p:nvPr userDrawn="1"/>
          </p:nvCxnSpPr>
          <p:spPr>
            <a:xfrm>
              <a:off x="390001"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5002575" y="5417638"/>
            <a:ext cx="2514600" cy="1107996"/>
            <a:chOff x="5176837" y="5417635"/>
            <a:chExt cx="2514600" cy="1107996"/>
          </a:xfrm>
        </p:grpSpPr>
        <p:sp>
          <p:nvSpPr>
            <p:cNvPr id="8" name="TextBox 7"/>
            <p:cNvSpPr txBox="1"/>
            <p:nvPr userDrawn="1"/>
          </p:nvSpPr>
          <p:spPr>
            <a:xfrm>
              <a:off x="5176837" y="5417635"/>
              <a:ext cx="2514600" cy="1107996"/>
            </a:xfrm>
            <a:prstGeom prst="rect">
              <a:avLst/>
            </a:prstGeom>
            <a:noFill/>
          </p:spPr>
          <p:txBody>
            <a:bodyPr wrap="square" rtlCol="0">
              <a:spAutoFit/>
            </a:bodyPr>
            <a:lstStyle/>
            <a:p>
              <a:r>
                <a:rPr lang="en-NZ" sz="1100" b="1">
                  <a:solidFill>
                    <a:srgbClr val="304873"/>
                  </a:solidFill>
                  <a:latin typeface="Open Sans"/>
                </a:rPr>
                <a:t>AFRICA AND THE </a:t>
              </a:r>
            </a:p>
            <a:p>
              <a:r>
                <a:rPr lang="en-NZ" sz="1100" b="1">
                  <a:solidFill>
                    <a:srgbClr val="304873"/>
                  </a:solidFill>
                  <a:latin typeface="Open Sans"/>
                </a:rPr>
                <a:t>MIDDLE EAST REGIONAL OFFICE</a:t>
              </a:r>
            </a:p>
            <a:p>
              <a:r>
                <a:rPr lang="en-NZ" sz="1100">
                  <a:solidFill>
                    <a:srgbClr val="304873"/>
                  </a:solidFill>
                  <a:latin typeface="Open Sans"/>
                </a:rPr>
                <a:t>    Villa n°4, cité Ablaye Thiam, </a:t>
              </a:r>
            </a:p>
            <a:p>
              <a:r>
                <a:rPr lang="en-NZ" sz="1100">
                  <a:solidFill>
                    <a:srgbClr val="304873"/>
                  </a:solidFill>
                  <a:latin typeface="Open Sans"/>
                </a:rPr>
                <a:t>    Ouest-Foire</a:t>
              </a:r>
            </a:p>
            <a:p>
              <a:r>
                <a:rPr lang="en-NZ" sz="1100">
                  <a:solidFill>
                    <a:srgbClr val="304873"/>
                  </a:solidFill>
                  <a:latin typeface="Open Sans"/>
                </a:rPr>
                <a:t>    BP 25220 Dakar-Fann, Senegal</a:t>
              </a:r>
            </a:p>
            <a:p>
              <a:r>
                <a:rPr lang="en-NZ" sz="1100">
                  <a:solidFill>
                    <a:srgbClr val="304873"/>
                  </a:solidFill>
                  <a:latin typeface="Open Sans"/>
                </a:rPr>
                <a:t>    t/ +221 33 820 77 40</a:t>
              </a:r>
              <a:endParaRPr lang="en-GB" sz="1100">
                <a:solidFill>
                  <a:srgbClr val="304873"/>
                </a:solidFill>
                <a:latin typeface="Open Sans"/>
              </a:endParaRPr>
            </a:p>
          </p:txBody>
        </p:sp>
        <p:cxnSp>
          <p:nvCxnSpPr>
            <p:cNvPr id="14" name="Straight Connector 13"/>
            <p:cNvCxnSpPr/>
            <p:nvPr userDrawn="1"/>
          </p:nvCxnSpPr>
          <p:spPr>
            <a:xfrm>
              <a:off x="520509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7344063" y="5417637"/>
            <a:ext cx="2514600" cy="1272143"/>
            <a:chOff x="7565231" y="5417635"/>
            <a:chExt cx="2514600" cy="1272143"/>
          </a:xfrm>
        </p:grpSpPr>
        <p:sp>
          <p:nvSpPr>
            <p:cNvPr id="10" name="TextBox 9"/>
            <p:cNvSpPr txBox="1"/>
            <p:nvPr userDrawn="1"/>
          </p:nvSpPr>
          <p:spPr>
            <a:xfrm>
              <a:off x="7565231" y="5417635"/>
              <a:ext cx="2514600" cy="1272143"/>
            </a:xfrm>
            <a:prstGeom prst="rect">
              <a:avLst/>
            </a:prstGeom>
            <a:noFill/>
          </p:spPr>
          <p:txBody>
            <a:bodyPr wrap="square" rtlCol="0">
              <a:spAutoFit/>
            </a:bodyPr>
            <a:lstStyle/>
            <a:p>
              <a:r>
                <a:rPr lang="en-NZ" sz="1100" b="1">
                  <a:solidFill>
                    <a:srgbClr val="304873"/>
                  </a:solidFill>
                  <a:latin typeface="Open Sans"/>
                </a:rPr>
                <a:t>ASIA </a:t>
              </a:r>
            </a:p>
            <a:p>
              <a:r>
                <a:rPr lang="en-NZ" sz="1100" b="1">
                  <a:solidFill>
                    <a:srgbClr val="304873"/>
                  </a:solidFill>
                  <a:latin typeface="Open Sans"/>
                </a:rPr>
                <a:t>REGIONAL OFFICE</a:t>
              </a:r>
            </a:p>
            <a:p>
              <a:r>
                <a:rPr lang="en-NZ" sz="1100">
                  <a:solidFill>
                    <a:srgbClr val="304873"/>
                  </a:solidFill>
                  <a:latin typeface="Open Sans"/>
                </a:rPr>
                <a:t>    801 - A, 8th Floor,</a:t>
              </a:r>
            </a:p>
            <a:p>
              <a:r>
                <a:rPr lang="en-NZ" sz="1100">
                  <a:solidFill>
                    <a:srgbClr val="304873"/>
                  </a:solidFill>
                  <a:latin typeface="Open Sans"/>
                </a:rPr>
                <a:t>    The Platina, BIT- II, APHB,</a:t>
              </a:r>
            </a:p>
            <a:p>
              <a:r>
                <a:rPr lang="en-NZ" sz="1100">
                  <a:solidFill>
                    <a:srgbClr val="304873"/>
                  </a:solidFill>
                  <a:latin typeface="Open Sans"/>
                </a:rPr>
                <a:t>    Gachibowli, RR District,</a:t>
              </a:r>
            </a:p>
            <a:p>
              <a:r>
                <a:rPr lang="en-NZ" sz="1100">
                  <a:solidFill>
                    <a:srgbClr val="304873"/>
                  </a:solidFill>
                  <a:latin typeface="Open Sans"/>
                </a:rPr>
                <a:t>    Telangana, India 500032</a:t>
              </a:r>
            </a:p>
            <a:p>
              <a:r>
                <a:rPr lang="en-NZ" sz="1100">
                  <a:solidFill>
                    <a:srgbClr val="304873"/>
                  </a:solidFill>
                  <a:latin typeface="Open Sans"/>
                </a:rPr>
                <a:t>    t/ +91 40 65551600</a:t>
              </a:r>
              <a:endParaRPr lang="en-GB" sz="1100">
                <a:solidFill>
                  <a:srgbClr val="304873"/>
                </a:solidFill>
                <a:latin typeface="Open Sans"/>
              </a:endParaRPr>
            </a:p>
          </p:txBody>
        </p:sp>
        <p:cxnSp>
          <p:nvCxnSpPr>
            <p:cNvPr id="15" name="Straight Connector 14"/>
            <p:cNvCxnSpPr/>
            <p:nvPr userDrawn="1"/>
          </p:nvCxnSpPr>
          <p:spPr>
            <a:xfrm>
              <a:off x="757491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9277350" y="5417638"/>
            <a:ext cx="2597149" cy="1107996"/>
            <a:chOff x="9534523" y="5417635"/>
            <a:chExt cx="2597149" cy="1107996"/>
          </a:xfrm>
        </p:grpSpPr>
        <p:sp>
          <p:nvSpPr>
            <p:cNvPr id="11" name="TextBox 10"/>
            <p:cNvSpPr txBox="1"/>
            <p:nvPr userDrawn="1"/>
          </p:nvSpPr>
          <p:spPr>
            <a:xfrm>
              <a:off x="9534523" y="5417635"/>
              <a:ext cx="2597149" cy="1107996"/>
            </a:xfrm>
            <a:prstGeom prst="rect">
              <a:avLst/>
            </a:prstGeom>
            <a:noFill/>
          </p:spPr>
          <p:txBody>
            <a:bodyPr wrap="square" rtlCol="0">
              <a:spAutoFit/>
            </a:bodyPr>
            <a:lstStyle/>
            <a:p>
              <a:r>
                <a:rPr lang="en-NZ" sz="1100" b="1">
                  <a:solidFill>
                    <a:srgbClr val="304873"/>
                  </a:solidFill>
                  <a:latin typeface="Open Sans"/>
                </a:rPr>
                <a:t>EASTERN EUROPE AND </a:t>
              </a:r>
            </a:p>
            <a:p>
              <a:r>
                <a:rPr lang="en-NZ" sz="1100" b="1">
                  <a:solidFill>
                    <a:srgbClr val="304873"/>
                  </a:solidFill>
                  <a:latin typeface="Open Sans"/>
                </a:rPr>
                <a:t>CENTRAL ASIA REGIONAL OFFICE</a:t>
              </a:r>
            </a:p>
            <a:p>
              <a:r>
                <a:rPr lang="en-NZ" sz="1100">
                  <a:solidFill>
                    <a:srgbClr val="304873"/>
                  </a:solidFill>
                  <a:latin typeface="Open Sans"/>
                </a:rPr>
                <a:t>    44 J. Jabbarli street, </a:t>
              </a:r>
            </a:p>
            <a:p>
              <a:r>
                <a:rPr lang="en-NZ" sz="1100">
                  <a:solidFill>
                    <a:srgbClr val="304873"/>
                  </a:solidFill>
                  <a:latin typeface="Open Sans"/>
                </a:rPr>
                <a:t>    Caspian Plaza I,</a:t>
              </a:r>
            </a:p>
            <a:p>
              <a:r>
                <a:rPr lang="en-NZ" sz="1100">
                  <a:solidFill>
                    <a:srgbClr val="304873"/>
                  </a:solidFill>
                  <a:latin typeface="Open Sans"/>
                </a:rPr>
                <a:t>    5th Floor, 1065, Baku, Azerbaijan</a:t>
              </a:r>
            </a:p>
            <a:p>
              <a:r>
                <a:rPr lang="en-NZ" sz="1100">
                  <a:solidFill>
                    <a:srgbClr val="304873"/>
                  </a:solidFill>
                  <a:latin typeface="Open Sans"/>
                </a:rPr>
                <a:t>    t/ +994 50 644 07 85</a:t>
              </a:r>
              <a:endParaRPr lang="en-GB" sz="1100">
                <a:solidFill>
                  <a:srgbClr val="304873"/>
                </a:solidFill>
                <a:latin typeface="Open Sans"/>
              </a:endParaRPr>
            </a:p>
          </p:txBody>
        </p:sp>
        <p:cxnSp>
          <p:nvCxnSpPr>
            <p:cNvPr id="16" name="Straight Connector 15"/>
            <p:cNvCxnSpPr/>
            <p:nvPr userDrawn="1"/>
          </p:nvCxnSpPr>
          <p:spPr>
            <a:xfrm>
              <a:off x="9548492" y="5486400"/>
              <a:ext cx="0" cy="8699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2" name="Picture 2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8237" y="3224892"/>
            <a:ext cx="1651676" cy="1115997"/>
          </a:xfrm>
          <a:prstGeom prst="rect">
            <a:avLst/>
          </a:prstGeom>
        </p:spPr>
      </p:pic>
      <p:sp>
        <p:nvSpPr>
          <p:cNvPr id="23" name="TextBox 22">
            <a:hlinkClick r:id="rId3"/>
          </p:cNvPr>
          <p:cNvSpPr txBox="1"/>
          <p:nvPr/>
        </p:nvSpPr>
        <p:spPr>
          <a:xfrm>
            <a:off x="297812" y="5063693"/>
            <a:ext cx="2514600" cy="276999"/>
          </a:xfrm>
          <a:prstGeom prst="rect">
            <a:avLst/>
          </a:prstGeom>
          <a:noFill/>
        </p:spPr>
        <p:txBody>
          <a:bodyPr wrap="square" lIns="91438" tIns="45719" rIns="91438" bIns="45719" rtlCol="0">
            <a:spAutoFit/>
          </a:bodyPr>
          <a:lstStyle/>
          <a:p>
            <a:r>
              <a:rPr lang="en-NZ" sz="1200" b="1">
                <a:solidFill>
                  <a:srgbClr val="304873"/>
                </a:solidFill>
                <a:latin typeface="Open Sans"/>
              </a:rPr>
              <a:t>www.themix.org</a:t>
            </a:r>
            <a:endParaRPr lang="en-GB" sz="1200">
              <a:solidFill>
                <a:srgbClr val="304873"/>
              </a:solidFill>
              <a:latin typeface="Open Sans"/>
            </a:endParaRPr>
          </a:p>
        </p:txBody>
      </p:sp>
      <p:sp>
        <p:nvSpPr>
          <p:cNvPr id="27" name="Freeform 5">
            <a:hlinkClick r:id="rId4"/>
          </p:cNvPr>
          <p:cNvSpPr>
            <a:spLocks noEditPoints="1"/>
          </p:cNvSpPr>
          <p:nvPr/>
        </p:nvSpPr>
        <p:spPr bwMode="auto">
          <a:xfrm>
            <a:off x="416726" y="4907565"/>
            <a:ext cx="147639" cy="152400"/>
          </a:xfrm>
          <a:custGeom>
            <a:avLst/>
            <a:gdLst>
              <a:gd name="T0" fmla="*/ 55 w 55"/>
              <a:gd name="T1" fmla="*/ 9 h 55"/>
              <a:gd name="T2" fmla="*/ 46 w 55"/>
              <a:gd name="T3" fmla="*/ 0 h 55"/>
              <a:gd name="T4" fmla="*/ 9 w 55"/>
              <a:gd name="T5" fmla="*/ 0 h 55"/>
              <a:gd name="T6" fmla="*/ 0 w 55"/>
              <a:gd name="T7" fmla="*/ 9 h 55"/>
              <a:gd name="T8" fmla="*/ 0 w 55"/>
              <a:gd name="T9" fmla="*/ 46 h 55"/>
              <a:gd name="T10" fmla="*/ 9 w 55"/>
              <a:gd name="T11" fmla="*/ 55 h 55"/>
              <a:gd name="T12" fmla="*/ 28 w 55"/>
              <a:gd name="T13" fmla="*/ 55 h 55"/>
              <a:gd name="T14" fmla="*/ 28 w 55"/>
              <a:gd name="T15" fmla="*/ 34 h 55"/>
              <a:gd name="T16" fmla="*/ 21 w 55"/>
              <a:gd name="T17" fmla="*/ 34 h 55"/>
              <a:gd name="T18" fmla="*/ 21 w 55"/>
              <a:gd name="T19" fmla="*/ 25 h 55"/>
              <a:gd name="T20" fmla="*/ 28 w 55"/>
              <a:gd name="T21" fmla="*/ 25 h 55"/>
              <a:gd name="T22" fmla="*/ 28 w 55"/>
              <a:gd name="T23" fmla="*/ 22 h 55"/>
              <a:gd name="T24" fmla="*/ 38 w 55"/>
              <a:gd name="T25" fmla="*/ 10 h 55"/>
              <a:gd name="T26" fmla="*/ 45 w 55"/>
              <a:gd name="T27" fmla="*/ 10 h 55"/>
              <a:gd name="T28" fmla="*/ 45 w 55"/>
              <a:gd name="T29" fmla="*/ 19 h 55"/>
              <a:gd name="T30" fmla="*/ 38 w 55"/>
              <a:gd name="T31" fmla="*/ 19 h 55"/>
              <a:gd name="T32" fmla="*/ 36 w 55"/>
              <a:gd name="T33" fmla="*/ 22 h 55"/>
              <a:gd name="T34" fmla="*/ 36 w 55"/>
              <a:gd name="T35" fmla="*/ 25 h 55"/>
              <a:gd name="T36" fmla="*/ 45 w 55"/>
              <a:gd name="T37" fmla="*/ 25 h 55"/>
              <a:gd name="T38" fmla="*/ 45 w 55"/>
              <a:gd name="T39" fmla="*/ 34 h 55"/>
              <a:gd name="T40" fmla="*/ 36 w 55"/>
              <a:gd name="T41" fmla="*/ 34 h 55"/>
              <a:gd name="T42" fmla="*/ 36 w 55"/>
              <a:gd name="T43" fmla="*/ 55 h 55"/>
              <a:gd name="T44" fmla="*/ 46 w 55"/>
              <a:gd name="T45" fmla="*/ 55 h 55"/>
              <a:gd name="T46" fmla="*/ 55 w 55"/>
              <a:gd name="T47" fmla="*/ 46 h 55"/>
              <a:gd name="T48" fmla="*/ 55 w 55"/>
              <a:gd name="T49" fmla="*/ 9 h 55"/>
              <a:gd name="T50" fmla="*/ 55 w 55"/>
              <a:gd name="T51" fmla="*/ 9 h 55"/>
              <a:gd name="T52" fmla="*/ 55 w 55"/>
              <a:gd name="T53" fmla="*/ 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5">
                <a:moveTo>
                  <a:pt x="55" y="9"/>
                </a:moveTo>
                <a:cubicBezTo>
                  <a:pt x="55" y="5"/>
                  <a:pt x="50" y="0"/>
                  <a:pt x="46" y="0"/>
                </a:cubicBezTo>
                <a:cubicBezTo>
                  <a:pt x="9" y="0"/>
                  <a:pt x="9" y="0"/>
                  <a:pt x="9" y="0"/>
                </a:cubicBezTo>
                <a:cubicBezTo>
                  <a:pt x="5" y="0"/>
                  <a:pt x="0" y="5"/>
                  <a:pt x="0" y="9"/>
                </a:cubicBezTo>
                <a:cubicBezTo>
                  <a:pt x="0" y="46"/>
                  <a:pt x="0" y="46"/>
                  <a:pt x="0" y="46"/>
                </a:cubicBezTo>
                <a:cubicBezTo>
                  <a:pt x="0" y="50"/>
                  <a:pt x="5" y="55"/>
                  <a:pt x="9" y="55"/>
                </a:cubicBezTo>
                <a:cubicBezTo>
                  <a:pt x="28" y="55"/>
                  <a:pt x="28" y="55"/>
                  <a:pt x="28" y="55"/>
                </a:cubicBezTo>
                <a:cubicBezTo>
                  <a:pt x="28" y="34"/>
                  <a:pt x="28" y="34"/>
                  <a:pt x="28" y="34"/>
                </a:cubicBezTo>
                <a:cubicBezTo>
                  <a:pt x="21" y="34"/>
                  <a:pt x="21" y="34"/>
                  <a:pt x="21" y="34"/>
                </a:cubicBezTo>
                <a:cubicBezTo>
                  <a:pt x="21" y="25"/>
                  <a:pt x="21" y="25"/>
                  <a:pt x="21" y="25"/>
                </a:cubicBezTo>
                <a:cubicBezTo>
                  <a:pt x="28" y="25"/>
                  <a:pt x="28" y="25"/>
                  <a:pt x="28" y="25"/>
                </a:cubicBezTo>
                <a:cubicBezTo>
                  <a:pt x="28" y="22"/>
                  <a:pt x="28" y="22"/>
                  <a:pt x="28" y="22"/>
                </a:cubicBezTo>
                <a:cubicBezTo>
                  <a:pt x="28" y="16"/>
                  <a:pt x="32" y="10"/>
                  <a:pt x="38" y="10"/>
                </a:cubicBezTo>
                <a:cubicBezTo>
                  <a:pt x="45" y="10"/>
                  <a:pt x="45" y="10"/>
                  <a:pt x="45" y="10"/>
                </a:cubicBezTo>
                <a:cubicBezTo>
                  <a:pt x="45" y="19"/>
                  <a:pt x="45" y="19"/>
                  <a:pt x="45" y="19"/>
                </a:cubicBezTo>
                <a:cubicBezTo>
                  <a:pt x="38" y="19"/>
                  <a:pt x="38" y="19"/>
                  <a:pt x="38" y="19"/>
                </a:cubicBezTo>
                <a:cubicBezTo>
                  <a:pt x="37" y="19"/>
                  <a:pt x="36" y="20"/>
                  <a:pt x="36" y="22"/>
                </a:cubicBezTo>
                <a:cubicBezTo>
                  <a:pt x="36" y="25"/>
                  <a:pt x="36" y="25"/>
                  <a:pt x="36" y="25"/>
                </a:cubicBezTo>
                <a:cubicBezTo>
                  <a:pt x="45" y="25"/>
                  <a:pt x="45" y="25"/>
                  <a:pt x="45" y="25"/>
                </a:cubicBezTo>
                <a:cubicBezTo>
                  <a:pt x="45" y="34"/>
                  <a:pt x="45" y="34"/>
                  <a:pt x="45" y="34"/>
                </a:cubicBezTo>
                <a:cubicBezTo>
                  <a:pt x="36" y="34"/>
                  <a:pt x="36" y="34"/>
                  <a:pt x="36" y="34"/>
                </a:cubicBezTo>
                <a:cubicBezTo>
                  <a:pt x="36" y="55"/>
                  <a:pt x="36" y="55"/>
                  <a:pt x="36" y="55"/>
                </a:cubicBezTo>
                <a:cubicBezTo>
                  <a:pt x="46" y="55"/>
                  <a:pt x="46" y="55"/>
                  <a:pt x="46" y="55"/>
                </a:cubicBezTo>
                <a:cubicBezTo>
                  <a:pt x="50" y="55"/>
                  <a:pt x="55" y="50"/>
                  <a:pt x="55" y="46"/>
                </a:cubicBezTo>
                <a:lnTo>
                  <a:pt x="55" y="9"/>
                </a:lnTo>
                <a:close/>
                <a:moveTo>
                  <a:pt x="55" y="9"/>
                </a:moveTo>
                <a:cubicBezTo>
                  <a:pt x="55" y="9"/>
                  <a:pt x="55" y="9"/>
                  <a:pt x="55" y="9"/>
                </a:cubicBezTo>
              </a:path>
            </a:pathLst>
          </a:custGeom>
          <a:solidFill>
            <a:srgbClr val="3048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endParaRPr lang="en-GB">
              <a:solidFill>
                <a:srgbClr val="3F3F3F"/>
              </a:solidFill>
              <a:latin typeface="Open Sans"/>
            </a:endParaRPr>
          </a:p>
        </p:txBody>
      </p:sp>
      <p:sp>
        <p:nvSpPr>
          <p:cNvPr id="28" name="Freeform 6"/>
          <p:cNvSpPr>
            <a:spLocks noEditPoints="1"/>
          </p:cNvSpPr>
          <p:nvPr/>
        </p:nvSpPr>
        <p:spPr bwMode="auto">
          <a:xfrm>
            <a:off x="596113" y="4907565"/>
            <a:ext cx="146051" cy="152400"/>
          </a:xfrm>
          <a:custGeom>
            <a:avLst/>
            <a:gdLst>
              <a:gd name="T0" fmla="*/ 44 w 54"/>
              <a:gd name="T1" fmla="*/ 0 h 55"/>
              <a:gd name="T2" fmla="*/ 10 w 54"/>
              <a:gd name="T3" fmla="*/ 0 h 55"/>
              <a:gd name="T4" fmla="*/ 0 w 54"/>
              <a:gd name="T5" fmla="*/ 10 h 55"/>
              <a:gd name="T6" fmla="*/ 0 w 54"/>
              <a:gd name="T7" fmla="*/ 44 h 55"/>
              <a:gd name="T8" fmla="*/ 10 w 54"/>
              <a:gd name="T9" fmla="*/ 55 h 55"/>
              <a:gd name="T10" fmla="*/ 44 w 54"/>
              <a:gd name="T11" fmla="*/ 55 h 55"/>
              <a:gd name="T12" fmla="*/ 54 w 54"/>
              <a:gd name="T13" fmla="*/ 44 h 55"/>
              <a:gd name="T14" fmla="*/ 54 w 54"/>
              <a:gd name="T15" fmla="*/ 10 h 55"/>
              <a:gd name="T16" fmla="*/ 44 w 54"/>
              <a:gd name="T17" fmla="*/ 0 h 55"/>
              <a:gd name="T18" fmla="*/ 40 w 54"/>
              <a:gd name="T19" fmla="*/ 21 h 55"/>
              <a:gd name="T20" fmla="*/ 40 w 54"/>
              <a:gd name="T21" fmla="*/ 22 h 55"/>
              <a:gd name="T22" fmla="*/ 21 w 54"/>
              <a:gd name="T23" fmla="*/ 41 h 55"/>
              <a:gd name="T24" fmla="*/ 11 w 54"/>
              <a:gd name="T25" fmla="*/ 38 h 55"/>
              <a:gd name="T26" fmla="*/ 13 w 54"/>
              <a:gd name="T27" fmla="*/ 38 h 55"/>
              <a:gd name="T28" fmla="*/ 21 w 54"/>
              <a:gd name="T29" fmla="*/ 35 h 55"/>
              <a:gd name="T30" fmla="*/ 15 w 54"/>
              <a:gd name="T31" fmla="*/ 31 h 55"/>
              <a:gd name="T32" fmla="*/ 16 w 54"/>
              <a:gd name="T33" fmla="*/ 31 h 55"/>
              <a:gd name="T34" fmla="*/ 18 w 54"/>
              <a:gd name="T35" fmla="*/ 31 h 55"/>
              <a:gd name="T36" fmla="*/ 13 w 54"/>
              <a:gd name="T37" fmla="*/ 24 h 55"/>
              <a:gd name="T38" fmla="*/ 13 w 54"/>
              <a:gd name="T39" fmla="*/ 24 h 55"/>
              <a:gd name="T40" fmla="*/ 16 w 54"/>
              <a:gd name="T41" fmla="*/ 25 h 55"/>
              <a:gd name="T42" fmla="*/ 13 w 54"/>
              <a:gd name="T43" fmla="*/ 19 h 55"/>
              <a:gd name="T44" fmla="*/ 14 w 54"/>
              <a:gd name="T45" fmla="*/ 16 h 55"/>
              <a:gd name="T46" fmla="*/ 27 w 54"/>
              <a:gd name="T47" fmla="*/ 23 h 55"/>
              <a:gd name="T48" fmla="*/ 27 w 54"/>
              <a:gd name="T49" fmla="*/ 21 h 55"/>
              <a:gd name="T50" fmla="*/ 34 w 54"/>
              <a:gd name="T51" fmla="*/ 15 h 55"/>
              <a:gd name="T52" fmla="*/ 39 w 54"/>
              <a:gd name="T53" fmla="*/ 17 h 55"/>
              <a:gd name="T54" fmla="*/ 43 w 54"/>
              <a:gd name="T55" fmla="*/ 15 h 55"/>
              <a:gd name="T56" fmla="*/ 40 w 54"/>
              <a:gd name="T57" fmla="*/ 19 h 55"/>
              <a:gd name="T58" fmla="*/ 44 w 54"/>
              <a:gd name="T59" fmla="*/ 18 h 55"/>
              <a:gd name="T60" fmla="*/ 40 w 54"/>
              <a:gd name="T61" fmla="*/ 21 h 55"/>
              <a:gd name="T62" fmla="*/ 40 w 54"/>
              <a:gd name="T63" fmla="*/ 21 h 55"/>
              <a:gd name="T64" fmla="*/ 40 w 54"/>
              <a:gd name="T65"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55">
                <a:moveTo>
                  <a:pt x="44" y="0"/>
                </a:moveTo>
                <a:cubicBezTo>
                  <a:pt x="10" y="0"/>
                  <a:pt x="10" y="0"/>
                  <a:pt x="10" y="0"/>
                </a:cubicBezTo>
                <a:cubicBezTo>
                  <a:pt x="4" y="0"/>
                  <a:pt x="0" y="5"/>
                  <a:pt x="0" y="10"/>
                </a:cubicBezTo>
                <a:cubicBezTo>
                  <a:pt x="0" y="44"/>
                  <a:pt x="0" y="44"/>
                  <a:pt x="0" y="44"/>
                </a:cubicBezTo>
                <a:cubicBezTo>
                  <a:pt x="0" y="50"/>
                  <a:pt x="4" y="55"/>
                  <a:pt x="10" y="55"/>
                </a:cubicBezTo>
                <a:cubicBezTo>
                  <a:pt x="44" y="55"/>
                  <a:pt x="44" y="55"/>
                  <a:pt x="44" y="55"/>
                </a:cubicBezTo>
                <a:cubicBezTo>
                  <a:pt x="50" y="55"/>
                  <a:pt x="54" y="50"/>
                  <a:pt x="54" y="44"/>
                </a:cubicBezTo>
                <a:cubicBezTo>
                  <a:pt x="54" y="10"/>
                  <a:pt x="54" y="10"/>
                  <a:pt x="54" y="10"/>
                </a:cubicBezTo>
                <a:cubicBezTo>
                  <a:pt x="54" y="5"/>
                  <a:pt x="50" y="0"/>
                  <a:pt x="44" y="0"/>
                </a:cubicBezTo>
                <a:close/>
                <a:moveTo>
                  <a:pt x="40" y="21"/>
                </a:moveTo>
                <a:cubicBezTo>
                  <a:pt x="40" y="22"/>
                  <a:pt x="40" y="22"/>
                  <a:pt x="40" y="22"/>
                </a:cubicBezTo>
                <a:cubicBezTo>
                  <a:pt x="40" y="31"/>
                  <a:pt x="34" y="41"/>
                  <a:pt x="21" y="41"/>
                </a:cubicBezTo>
                <a:cubicBezTo>
                  <a:pt x="18" y="41"/>
                  <a:pt x="14" y="40"/>
                  <a:pt x="11" y="38"/>
                </a:cubicBezTo>
                <a:cubicBezTo>
                  <a:pt x="12" y="38"/>
                  <a:pt x="12" y="38"/>
                  <a:pt x="13" y="38"/>
                </a:cubicBezTo>
                <a:cubicBezTo>
                  <a:pt x="16" y="38"/>
                  <a:pt x="19" y="37"/>
                  <a:pt x="21" y="35"/>
                </a:cubicBezTo>
                <a:cubicBezTo>
                  <a:pt x="18" y="35"/>
                  <a:pt x="16" y="33"/>
                  <a:pt x="15" y="31"/>
                </a:cubicBezTo>
                <a:cubicBezTo>
                  <a:pt x="15" y="31"/>
                  <a:pt x="16" y="31"/>
                  <a:pt x="16" y="31"/>
                </a:cubicBezTo>
                <a:cubicBezTo>
                  <a:pt x="17" y="31"/>
                  <a:pt x="17" y="31"/>
                  <a:pt x="18" y="31"/>
                </a:cubicBezTo>
                <a:cubicBezTo>
                  <a:pt x="15" y="30"/>
                  <a:pt x="13" y="27"/>
                  <a:pt x="13" y="24"/>
                </a:cubicBezTo>
                <a:cubicBezTo>
                  <a:pt x="13" y="24"/>
                  <a:pt x="13" y="24"/>
                  <a:pt x="13" y="24"/>
                </a:cubicBezTo>
                <a:cubicBezTo>
                  <a:pt x="13" y="25"/>
                  <a:pt x="14" y="25"/>
                  <a:pt x="16" y="25"/>
                </a:cubicBezTo>
                <a:cubicBezTo>
                  <a:pt x="14" y="24"/>
                  <a:pt x="13" y="22"/>
                  <a:pt x="13" y="19"/>
                </a:cubicBezTo>
                <a:cubicBezTo>
                  <a:pt x="13" y="18"/>
                  <a:pt x="13" y="17"/>
                  <a:pt x="14" y="16"/>
                </a:cubicBezTo>
                <a:cubicBezTo>
                  <a:pt x="17" y="20"/>
                  <a:pt x="22" y="23"/>
                  <a:pt x="27" y="23"/>
                </a:cubicBezTo>
                <a:cubicBezTo>
                  <a:pt x="27" y="22"/>
                  <a:pt x="27" y="22"/>
                  <a:pt x="27" y="21"/>
                </a:cubicBezTo>
                <a:cubicBezTo>
                  <a:pt x="27" y="18"/>
                  <a:pt x="30" y="15"/>
                  <a:pt x="34" y="15"/>
                </a:cubicBezTo>
                <a:cubicBezTo>
                  <a:pt x="36" y="15"/>
                  <a:pt x="37" y="16"/>
                  <a:pt x="39" y="17"/>
                </a:cubicBezTo>
                <a:cubicBezTo>
                  <a:pt x="40" y="17"/>
                  <a:pt x="42" y="16"/>
                  <a:pt x="43" y="15"/>
                </a:cubicBezTo>
                <a:cubicBezTo>
                  <a:pt x="42" y="17"/>
                  <a:pt x="41" y="18"/>
                  <a:pt x="40" y="19"/>
                </a:cubicBezTo>
                <a:cubicBezTo>
                  <a:pt x="41" y="19"/>
                  <a:pt x="43" y="18"/>
                  <a:pt x="44" y="18"/>
                </a:cubicBezTo>
                <a:cubicBezTo>
                  <a:pt x="43" y="19"/>
                  <a:pt x="42" y="20"/>
                  <a:pt x="40" y="21"/>
                </a:cubicBezTo>
                <a:close/>
                <a:moveTo>
                  <a:pt x="40" y="21"/>
                </a:moveTo>
                <a:cubicBezTo>
                  <a:pt x="40" y="21"/>
                  <a:pt x="40" y="21"/>
                  <a:pt x="40" y="21"/>
                </a:cubicBezTo>
              </a:path>
            </a:pathLst>
          </a:custGeom>
          <a:solidFill>
            <a:srgbClr val="3048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endParaRPr lang="en-GB">
              <a:solidFill>
                <a:srgbClr val="3F3F3F"/>
              </a:solidFill>
              <a:latin typeface="Open Sans"/>
            </a:endParaRPr>
          </a:p>
        </p:txBody>
      </p:sp>
      <p:sp>
        <p:nvSpPr>
          <p:cNvPr id="29" name="Freeform 7">
            <a:hlinkClick r:id="rId5"/>
          </p:cNvPr>
          <p:cNvSpPr>
            <a:spLocks noEditPoints="1"/>
          </p:cNvSpPr>
          <p:nvPr/>
        </p:nvSpPr>
        <p:spPr bwMode="auto">
          <a:xfrm>
            <a:off x="773914" y="4907565"/>
            <a:ext cx="147639" cy="152400"/>
          </a:xfrm>
          <a:custGeom>
            <a:avLst/>
            <a:gdLst>
              <a:gd name="T0" fmla="*/ 44 w 55"/>
              <a:gd name="T1" fmla="*/ 0 h 55"/>
              <a:gd name="T2" fmla="*/ 10 w 55"/>
              <a:gd name="T3" fmla="*/ 0 h 55"/>
              <a:gd name="T4" fmla="*/ 0 w 55"/>
              <a:gd name="T5" fmla="*/ 10 h 55"/>
              <a:gd name="T6" fmla="*/ 0 w 55"/>
              <a:gd name="T7" fmla="*/ 44 h 55"/>
              <a:gd name="T8" fmla="*/ 10 w 55"/>
              <a:gd name="T9" fmla="*/ 55 h 55"/>
              <a:gd name="T10" fmla="*/ 44 w 55"/>
              <a:gd name="T11" fmla="*/ 55 h 55"/>
              <a:gd name="T12" fmla="*/ 55 w 55"/>
              <a:gd name="T13" fmla="*/ 44 h 55"/>
              <a:gd name="T14" fmla="*/ 55 w 55"/>
              <a:gd name="T15" fmla="*/ 10 h 55"/>
              <a:gd name="T16" fmla="*/ 44 w 55"/>
              <a:gd name="T17" fmla="*/ 0 h 55"/>
              <a:gd name="T18" fmla="*/ 16 w 55"/>
              <a:gd name="T19" fmla="*/ 47 h 55"/>
              <a:gd name="T20" fmla="*/ 8 w 55"/>
              <a:gd name="T21" fmla="*/ 47 h 55"/>
              <a:gd name="T22" fmla="*/ 8 w 55"/>
              <a:gd name="T23" fmla="*/ 21 h 55"/>
              <a:gd name="T24" fmla="*/ 16 w 55"/>
              <a:gd name="T25" fmla="*/ 21 h 55"/>
              <a:gd name="T26" fmla="*/ 16 w 55"/>
              <a:gd name="T27" fmla="*/ 47 h 55"/>
              <a:gd name="T28" fmla="*/ 12 w 55"/>
              <a:gd name="T29" fmla="*/ 17 h 55"/>
              <a:gd name="T30" fmla="*/ 12 w 55"/>
              <a:gd name="T31" fmla="*/ 17 h 55"/>
              <a:gd name="T32" fmla="*/ 7 w 55"/>
              <a:gd name="T33" fmla="*/ 13 h 55"/>
              <a:gd name="T34" fmla="*/ 12 w 55"/>
              <a:gd name="T35" fmla="*/ 8 h 55"/>
              <a:gd name="T36" fmla="*/ 17 w 55"/>
              <a:gd name="T37" fmla="*/ 13 h 55"/>
              <a:gd name="T38" fmla="*/ 12 w 55"/>
              <a:gd name="T39" fmla="*/ 17 h 55"/>
              <a:gd name="T40" fmla="*/ 48 w 55"/>
              <a:gd name="T41" fmla="*/ 47 h 55"/>
              <a:gd name="T42" fmla="*/ 39 w 55"/>
              <a:gd name="T43" fmla="*/ 47 h 55"/>
              <a:gd name="T44" fmla="*/ 39 w 55"/>
              <a:gd name="T45" fmla="*/ 33 h 55"/>
              <a:gd name="T46" fmla="*/ 35 w 55"/>
              <a:gd name="T47" fmla="*/ 27 h 55"/>
              <a:gd name="T48" fmla="*/ 30 w 55"/>
              <a:gd name="T49" fmla="*/ 30 h 55"/>
              <a:gd name="T50" fmla="*/ 30 w 55"/>
              <a:gd name="T51" fmla="*/ 32 h 55"/>
              <a:gd name="T52" fmla="*/ 30 w 55"/>
              <a:gd name="T53" fmla="*/ 47 h 55"/>
              <a:gd name="T54" fmla="*/ 21 w 55"/>
              <a:gd name="T55" fmla="*/ 47 h 55"/>
              <a:gd name="T56" fmla="*/ 21 w 55"/>
              <a:gd name="T57" fmla="*/ 21 h 55"/>
              <a:gd name="T58" fmla="*/ 30 w 55"/>
              <a:gd name="T59" fmla="*/ 21 h 55"/>
              <a:gd name="T60" fmla="*/ 30 w 55"/>
              <a:gd name="T61" fmla="*/ 24 h 55"/>
              <a:gd name="T62" fmla="*/ 38 w 55"/>
              <a:gd name="T63" fmla="*/ 20 h 55"/>
              <a:gd name="T64" fmla="*/ 48 w 55"/>
              <a:gd name="T65" fmla="*/ 32 h 55"/>
              <a:gd name="T66" fmla="*/ 48 w 55"/>
              <a:gd name="T67"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 h="55">
                <a:moveTo>
                  <a:pt x="44" y="0"/>
                </a:moveTo>
                <a:cubicBezTo>
                  <a:pt x="10" y="0"/>
                  <a:pt x="10" y="0"/>
                  <a:pt x="10" y="0"/>
                </a:cubicBezTo>
                <a:cubicBezTo>
                  <a:pt x="5" y="0"/>
                  <a:pt x="0" y="5"/>
                  <a:pt x="0" y="10"/>
                </a:cubicBezTo>
                <a:cubicBezTo>
                  <a:pt x="0" y="44"/>
                  <a:pt x="0" y="44"/>
                  <a:pt x="0" y="44"/>
                </a:cubicBezTo>
                <a:cubicBezTo>
                  <a:pt x="0" y="50"/>
                  <a:pt x="5" y="55"/>
                  <a:pt x="10" y="55"/>
                </a:cubicBezTo>
                <a:cubicBezTo>
                  <a:pt x="44" y="55"/>
                  <a:pt x="44" y="55"/>
                  <a:pt x="44" y="55"/>
                </a:cubicBezTo>
                <a:cubicBezTo>
                  <a:pt x="50" y="55"/>
                  <a:pt x="55" y="50"/>
                  <a:pt x="55" y="44"/>
                </a:cubicBezTo>
                <a:cubicBezTo>
                  <a:pt x="55" y="10"/>
                  <a:pt x="55" y="10"/>
                  <a:pt x="55" y="10"/>
                </a:cubicBezTo>
                <a:cubicBezTo>
                  <a:pt x="55" y="5"/>
                  <a:pt x="50" y="0"/>
                  <a:pt x="44" y="0"/>
                </a:cubicBezTo>
                <a:close/>
                <a:moveTo>
                  <a:pt x="16" y="47"/>
                </a:moveTo>
                <a:cubicBezTo>
                  <a:pt x="8" y="47"/>
                  <a:pt x="8" y="47"/>
                  <a:pt x="8" y="47"/>
                </a:cubicBezTo>
                <a:cubicBezTo>
                  <a:pt x="8" y="21"/>
                  <a:pt x="8" y="21"/>
                  <a:pt x="8" y="21"/>
                </a:cubicBezTo>
                <a:cubicBezTo>
                  <a:pt x="16" y="21"/>
                  <a:pt x="16" y="21"/>
                  <a:pt x="16" y="21"/>
                </a:cubicBezTo>
                <a:lnTo>
                  <a:pt x="16" y="47"/>
                </a:lnTo>
                <a:close/>
                <a:moveTo>
                  <a:pt x="12" y="17"/>
                </a:moveTo>
                <a:cubicBezTo>
                  <a:pt x="12" y="17"/>
                  <a:pt x="12" y="17"/>
                  <a:pt x="12" y="17"/>
                </a:cubicBezTo>
                <a:cubicBezTo>
                  <a:pt x="9" y="17"/>
                  <a:pt x="7" y="15"/>
                  <a:pt x="7" y="13"/>
                </a:cubicBezTo>
                <a:cubicBezTo>
                  <a:pt x="7" y="10"/>
                  <a:pt x="9" y="8"/>
                  <a:pt x="12" y="8"/>
                </a:cubicBezTo>
                <a:cubicBezTo>
                  <a:pt x="15" y="8"/>
                  <a:pt x="17" y="10"/>
                  <a:pt x="17" y="13"/>
                </a:cubicBezTo>
                <a:cubicBezTo>
                  <a:pt x="17" y="15"/>
                  <a:pt x="15" y="17"/>
                  <a:pt x="12" y="17"/>
                </a:cubicBezTo>
                <a:close/>
                <a:moveTo>
                  <a:pt x="48" y="47"/>
                </a:moveTo>
                <a:cubicBezTo>
                  <a:pt x="39" y="47"/>
                  <a:pt x="39" y="47"/>
                  <a:pt x="39" y="47"/>
                </a:cubicBezTo>
                <a:cubicBezTo>
                  <a:pt x="39" y="33"/>
                  <a:pt x="39" y="33"/>
                  <a:pt x="39" y="33"/>
                </a:cubicBezTo>
                <a:cubicBezTo>
                  <a:pt x="39" y="29"/>
                  <a:pt x="38" y="27"/>
                  <a:pt x="35" y="27"/>
                </a:cubicBezTo>
                <a:cubicBezTo>
                  <a:pt x="32" y="27"/>
                  <a:pt x="31" y="29"/>
                  <a:pt x="30" y="30"/>
                </a:cubicBezTo>
                <a:cubicBezTo>
                  <a:pt x="30" y="31"/>
                  <a:pt x="30" y="31"/>
                  <a:pt x="30" y="32"/>
                </a:cubicBezTo>
                <a:cubicBezTo>
                  <a:pt x="30" y="47"/>
                  <a:pt x="30" y="47"/>
                  <a:pt x="30" y="47"/>
                </a:cubicBezTo>
                <a:cubicBezTo>
                  <a:pt x="21" y="47"/>
                  <a:pt x="21" y="47"/>
                  <a:pt x="21" y="47"/>
                </a:cubicBezTo>
                <a:cubicBezTo>
                  <a:pt x="21" y="47"/>
                  <a:pt x="21" y="23"/>
                  <a:pt x="21" y="21"/>
                </a:cubicBezTo>
                <a:cubicBezTo>
                  <a:pt x="30" y="21"/>
                  <a:pt x="30" y="21"/>
                  <a:pt x="30" y="21"/>
                </a:cubicBezTo>
                <a:cubicBezTo>
                  <a:pt x="30" y="24"/>
                  <a:pt x="30" y="24"/>
                  <a:pt x="30" y="24"/>
                </a:cubicBezTo>
                <a:cubicBezTo>
                  <a:pt x="31" y="23"/>
                  <a:pt x="33" y="20"/>
                  <a:pt x="38" y="20"/>
                </a:cubicBezTo>
                <a:cubicBezTo>
                  <a:pt x="43" y="20"/>
                  <a:pt x="48" y="24"/>
                  <a:pt x="48" y="32"/>
                </a:cubicBezTo>
                <a:lnTo>
                  <a:pt x="48" y="47"/>
                </a:lnTo>
                <a:close/>
              </a:path>
            </a:pathLst>
          </a:custGeom>
          <a:solidFill>
            <a:srgbClr val="30487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38" tIns="45719" rIns="91438" bIns="45719" numCol="1" anchor="t" anchorCtr="0" compatLnSpc="1">
            <a:prstTxWarp prst="textNoShape">
              <a:avLst/>
            </a:prstTxWarp>
          </a:bodyPr>
          <a:lstStyle/>
          <a:p>
            <a:endParaRPr lang="en-GB">
              <a:solidFill>
                <a:srgbClr val="3F3F3F"/>
              </a:solidFill>
              <a:latin typeface="Open Sans"/>
            </a:endParaRPr>
          </a:p>
        </p:txBody>
      </p:sp>
    </p:spTree>
    <p:extLst>
      <p:ext uri="{BB962C8B-B14F-4D97-AF65-F5344CB8AC3E}">
        <p14:creationId xmlns:p14="http://schemas.microsoft.com/office/powerpoint/2010/main" xmlns="" val="2516736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266704"/>
            <a:ext cx="10439401" cy="476251"/>
          </a:xfrm>
        </p:spPr>
        <p:txBody>
          <a:bodyPr/>
          <a:lstStyle/>
          <a:p>
            <a:r>
              <a:rPr lang="en-US" smtClean="0"/>
              <a:t>Click to edit Master title style</a:t>
            </a:r>
            <a:endParaRPr lang="en-GB"/>
          </a:p>
        </p:txBody>
      </p:sp>
      <p:sp>
        <p:nvSpPr>
          <p:cNvPr id="3" name="Content Placeholder 2"/>
          <p:cNvSpPr>
            <a:spLocks noGrp="1"/>
          </p:cNvSpPr>
          <p:nvPr>
            <p:ph idx="1"/>
          </p:nvPr>
        </p:nvSpPr>
        <p:spPr>
          <a:xfrm>
            <a:off x="4105277" y="936713"/>
            <a:ext cx="7572377" cy="461636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12"/>
          </p:nvPr>
        </p:nvSpPr>
        <p:spPr/>
        <p:txBody>
          <a:bodyPr/>
          <a:lstStyle/>
          <a:p>
            <a:fld id="{A51A16C2-DCFA-4B8D-8379-F9BC060473A6}" type="slidenum">
              <a:rPr lang="en-GB" smtClean="0"/>
              <a:pPr/>
              <a:t>‹#›</a:t>
            </a:fld>
            <a:endParaRPr lang="en-GB" dirty="0"/>
          </a:p>
        </p:txBody>
      </p:sp>
      <p:sp>
        <p:nvSpPr>
          <p:cNvPr id="10" name="Text Placeholder 9"/>
          <p:cNvSpPr>
            <a:spLocks noGrp="1"/>
          </p:cNvSpPr>
          <p:nvPr>
            <p:ph type="body" sz="quarter" idx="13"/>
          </p:nvPr>
        </p:nvSpPr>
        <p:spPr>
          <a:xfrm>
            <a:off x="400050" y="936625"/>
            <a:ext cx="3543301" cy="4616447"/>
          </a:xfrm>
        </p:spPr>
        <p:txBody>
          <a:bodyPr anchor="ctr">
            <a:normAutofit/>
          </a:bodyPr>
          <a:lstStyle>
            <a:lvl1pPr marL="0" indent="0">
              <a:lnSpc>
                <a:spcPct val="120000"/>
              </a:lnSpc>
              <a:spcBef>
                <a:spcPts val="0"/>
              </a:spcBef>
              <a:buNone/>
              <a:defRPr sz="17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349"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524"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698"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p:txBody>
      </p:sp>
      <p:sp>
        <p:nvSpPr>
          <p:cNvPr id="12" name="Text Placeholder 11"/>
          <p:cNvSpPr>
            <a:spLocks noGrp="1"/>
          </p:cNvSpPr>
          <p:nvPr>
            <p:ph type="body" sz="quarter" idx="14"/>
          </p:nvPr>
        </p:nvSpPr>
        <p:spPr>
          <a:xfrm>
            <a:off x="4105273" y="5648328"/>
            <a:ext cx="7572379"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dirty="0" smtClean="0"/>
              <a:t>Click to edit Master text styles</a:t>
            </a:r>
            <a:endParaRPr lang="en-GB" dirty="0"/>
          </a:p>
        </p:txBody>
      </p:sp>
    </p:spTree>
    <p:extLst>
      <p:ext uri="{BB962C8B-B14F-4D97-AF65-F5344CB8AC3E}">
        <p14:creationId xmlns:p14="http://schemas.microsoft.com/office/powerpoint/2010/main" xmlns="" val="27247307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A51A16C2-DCFA-4B8D-8379-F9BC060473A6}" type="slidenum">
              <a:rPr lang="en-GB" smtClean="0"/>
              <a:pPr/>
              <a:t>‹#›</a:t>
            </a:fld>
            <a:endParaRPr lang="en-GB" dirty="0"/>
          </a:p>
        </p:txBody>
      </p:sp>
      <p:sp>
        <p:nvSpPr>
          <p:cNvPr id="6" name="Content Placeholder 5"/>
          <p:cNvSpPr>
            <a:spLocks noGrp="1"/>
          </p:cNvSpPr>
          <p:nvPr>
            <p:ph sz="quarter" idx="11"/>
          </p:nvPr>
        </p:nvSpPr>
        <p:spPr>
          <a:xfrm>
            <a:off x="406400" y="1054100"/>
            <a:ext cx="11366500" cy="523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xmlns="" val="252005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and 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105274" y="2924178"/>
            <a:ext cx="2381247" cy="1933575"/>
          </a:xfrm>
        </p:spPr>
        <p:txBody>
          <a:bodyPr anchor="t">
            <a:normAutofit/>
          </a:bodyPr>
          <a:lstStyle>
            <a:lvl1pPr marL="0" indent="0">
              <a:spcBef>
                <a:spcPts val="0"/>
              </a:spcBef>
              <a:buFontTx/>
              <a:buNone/>
              <a:defRPr sz="1500">
                <a:solidFill>
                  <a:schemeClr val="tx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51A16C2-DCFA-4B8D-8379-F9BC060473A6}" type="slidenum">
              <a:rPr lang="en-GB" smtClean="0"/>
              <a:pPr/>
              <a:t>‹#›</a:t>
            </a:fld>
            <a:endParaRPr lang="en-GB" dirty="0"/>
          </a:p>
        </p:txBody>
      </p:sp>
      <p:sp>
        <p:nvSpPr>
          <p:cNvPr id="10" name="Text Placeholder 9"/>
          <p:cNvSpPr>
            <a:spLocks noGrp="1"/>
          </p:cNvSpPr>
          <p:nvPr>
            <p:ph type="body" sz="quarter" idx="13"/>
          </p:nvPr>
        </p:nvSpPr>
        <p:spPr>
          <a:xfrm>
            <a:off x="400050" y="936625"/>
            <a:ext cx="3543301" cy="5264151"/>
          </a:xfrm>
        </p:spPr>
        <p:txBody>
          <a:bodyPr anchor="ctr">
            <a:normAutofit/>
          </a:bodyPr>
          <a:lstStyle>
            <a:lvl1pPr marL="0" indent="0">
              <a:lnSpc>
                <a:spcPct val="120000"/>
              </a:lnSpc>
              <a:spcBef>
                <a:spcPts val="0"/>
              </a:spcBef>
              <a:buNone/>
              <a:defRPr sz="17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349"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524"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698"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p:txBody>
      </p:sp>
      <p:sp>
        <p:nvSpPr>
          <p:cNvPr id="12" name="Text Placeholder 11"/>
          <p:cNvSpPr>
            <a:spLocks noGrp="1"/>
          </p:cNvSpPr>
          <p:nvPr>
            <p:ph type="body" sz="quarter" idx="14"/>
          </p:nvPr>
        </p:nvSpPr>
        <p:spPr>
          <a:xfrm>
            <a:off x="4105273" y="5648328"/>
            <a:ext cx="7572379"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dirty="0" smtClean="0"/>
              <a:t>Click to edit Master text styles</a:t>
            </a:r>
            <a:endParaRPr lang="en-GB" dirty="0"/>
          </a:p>
        </p:txBody>
      </p:sp>
      <p:sp>
        <p:nvSpPr>
          <p:cNvPr id="7" name="Content Placeholder 2"/>
          <p:cNvSpPr>
            <a:spLocks noGrp="1"/>
          </p:cNvSpPr>
          <p:nvPr>
            <p:ph idx="15"/>
          </p:nvPr>
        </p:nvSpPr>
        <p:spPr>
          <a:xfrm>
            <a:off x="6700839" y="2924178"/>
            <a:ext cx="2381247" cy="1933575"/>
          </a:xfrm>
        </p:spPr>
        <p:txBody>
          <a:bodyPr anchor="t">
            <a:normAutofit/>
          </a:bodyPr>
          <a:lstStyle>
            <a:lvl1pPr marL="0" indent="0">
              <a:spcBef>
                <a:spcPts val="0"/>
              </a:spcBef>
              <a:buFontTx/>
              <a:buNone/>
              <a:defRPr sz="1500">
                <a:solidFill>
                  <a:schemeClr val="tx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dirty="0" smtClean="0"/>
              <a:t>Click to edit Master text styles</a:t>
            </a:r>
          </a:p>
        </p:txBody>
      </p:sp>
      <p:sp>
        <p:nvSpPr>
          <p:cNvPr id="8" name="Content Placeholder 2"/>
          <p:cNvSpPr>
            <a:spLocks noGrp="1"/>
          </p:cNvSpPr>
          <p:nvPr>
            <p:ph idx="16"/>
          </p:nvPr>
        </p:nvSpPr>
        <p:spPr>
          <a:xfrm>
            <a:off x="9296406" y="2924178"/>
            <a:ext cx="2381247" cy="1933575"/>
          </a:xfrm>
        </p:spPr>
        <p:txBody>
          <a:bodyPr anchor="t">
            <a:normAutofit/>
          </a:bodyPr>
          <a:lstStyle>
            <a:lvl1pPr marL="0" indent="0">
              <a:spcBef>
                <a:spcPts val="0"/>
              </a:spcBef>
              <a:buFontTx/>
              <a:buNone/>
              <a:defRPr sz="1500">
                <a:solidFill>
                  <a:schemeClr val="tx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dirty="0" smtClean="0"/>
              <a:t>Click to edit Master text styles</a:t>
            </a:r>
          </a:p>
        </p:txBody>
      </p:sp>
      <p:sp>
        <p:nvSpPr>
          <p:cNvPr id="14" name="Content Placeholder 2"/>
          <p:cNvSpPr>
            <a:spLocks noGrp="1"/>
          </p:cNvSpPr>
          <p:nvPr>
            <p:ph idx="17"/>
          </p:nvPr>
        </p:nvSpPr>
        <p:spPr>
          <a:xfrm>
            <a:off x="4105274" y="2352675"/>
            <a:ext cx="2381247" cy="476245"/>
          </a:xfrm>
        </p:spPr>
        <p:txBody>
          <a:bodyPr anchor="ctr"/>
          <a:lstStyle>
            <a:lvl1pPr marL="0" indent="0">
              <a:buFontTx/>
              <a:buNone/>
              <a:defRPr b="1">
                <a:solidFill>
                  <a:schemeClr val="accent2"/>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dirty="0" smtClean="0"/>
              <a:t>Click to edit Master text styles</a:t>
            </a:r>
          </a:p>
        </p:txBody>
      </p:sp>
      <p:sp>
        <p:nvSpPr>
          <p:cNvPr id="15" name="Content Placeholder 2"/>
          <p:cNvSpPr>
            <a:spLocks noGrp="1"/>
          </p:cNvSpPr>
          <p:nvPr>
            <p:ph idx="18"/>
          </p:nvPr>
        </p:nvSpPr>
        <p:spPr>
          <a:xfrm>
            <a:off x="6700839" y="2352675"/>
            <a:ext cx="2381247" cy="476245"/>
          </a:xfrm>
        </p:spPr>
        <p:txBody>
          <a:bodyPr anchor="ctr"/>
          <a:lstStyle>
            <a:lvl1pPr marL="0" indent="0">
              <a:buFontTx/>
              <a:buNone/>
              <a:defRPr b="1" i="0">
                <a:solidFill>
                  <a:schemeClr val="accent3"/>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dirty="0" smtClean="0"/>
              <a:t>Click to edit Master text styles</a:t>
            </a:r>
          </a:p>
        </p:txBody>
      </p:sp>
      <p:sp>
        <p:nvSpPr>
          <p:cNvPr id="16" name="Content Placeholder 2"/>
          <p:cNvSpPr>
            <a:spLocks noGrp="1"/>
          </p:cNvSpPr>
          <p:nvPr>
            <p:ph idx="19"/>
          </p:nvPr>
        </p:nvSpPr>
        <p:spPr>
          <a:xfrm>
            <a:off x="9296406" y="2352675"/>
            <a:ext cx="2381247" cy="476245"/>
          </a:xfrm>
        </p:spPr>
        <p:txBody>
          <a:bodyPr anchor="ctr"/>
          <a:lstStyle>
            <a:lvl1pPr marL="0" indent="0">
              <a:buFontTx/>
              <a:buNone/>
              <a:defRPr b="1">
                <a:solidFill>
                  <a:schemeClr val="accent1"/>
                </a:solidFill>
              </a:defRPr>
            </a:lvl1pPr>
            <a:lvl2pPr marL="457175" indent="0">
              <a:buFontTx/>
              <a:buNone/>
              <a:defRPr/>
            </a:lvl2pPr>
            <a:lvl3pPr marL="914349" indent="0">
              <a:buFontTx/>
              <a:buNone/>
              <a:defRPr/>
            </a:lvl3pPr>
            <a:lvl4pPr marL="1371524" indent="0">
              <a:buFontTx/>
              <a:buNone/>
              <a:defRPr/>
            </a:lvl4pPr>
            <a:lvl5pPr marL="1828698" indent="0">
              <a:buFontTx/>
              <a:buNone/>
              <a:defRPr/>
            </a:lvl5pPr>
          </a:lstStyle>
          <a:p>
            <a:pPr lvl="0"/>
            <a:r>
              <a:rPr lang="en-US" dirty="0" smtClean="0"/>
              <a:t>Click to edit Master text styles</a:t>
            </a:r>
          </a:p>
        </p:txBody>
      </p:sp>
    </p:spTree>
    <p:extLst>
      <p:ext uri="{BB962C8B-B14F-4D97-AF65-F5344CB8AC3E}">
        <p14:creationId xmlns:p14="http://schemas.microsoft.com/office/powerpoint/2010/main" xmlns="" val="192151236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A51A16C2-DCFA-4B8D-8379-F9BC060473A6}" type="slidenum">
              <a:rPr lang="en-GB" smtClean="0"/>
              <a:pPr/>
              <a:t>‹#›</a:t>
            </a:fld>
            <a:endParaRPr lang="en-GB" dirty="0"/>
          </a:p>
        </p:txBody>
      </p:sp>
      <p:sp>
        <p:nvSpPr>
          <p:cNvPr id="4" name="Content Placeholder 11"/>
          <p:cNvSpPr>
            <a:spLocks noGrp="1"/>
          </p:cNvSpPr>
          <p:nvPr>
            <p:ph idx="1"/>
          </p:nvPr>
        </p:nvSpPr>
        <p:spPr>
          <a:xfrm>
            <a:off x="3977683" y="2456345"/>
            <a:ext cx="2773992" cy="1073665"/>
          </a:xfrm>
        </p:spPr>
        <p:txBody>
          <a:bodyPr>
            <a:normAutofit/>
          </a:bodyPr>
          <a:lstStyle>
            <a:lvl1pPr marL="0" indent="0">
              <a:buNone/>
              <a:defRPr/>
            </a:lvl1pPr>
          </a:lstStyle>
          <a:p>
            <a:endParaRPr lang="en-GB" dirty="0"/>
          </a:p>
        </p:txBody>
      </p:sp>
      <p:sp>
        <p:nvSpPr>
          <p:cNvPr id="5" name="Content Placeholder 13"/>
          <p:cNvSpPr>
            <a:spLocks noGrp="1"/>
          </p:cNvSpPr>
          <p:nvPr>
            <p:ph idx="15"/>
          </p:nvPr>
        </p:nvSpPr>
        <p:spPr>
          <a:xfrm>
            <a:off x="6924123" y="2456345"/>
            <a:ext cx="2570752" cy="1073665"/>
          </a:xfrm>
        </p:spPr>
        <p:txBody>
          <a:bodyPr/>
          <a:lstStyle>
            <a:lvl1pPr marL="0" indent="0">
              <a:buNone/>
              <a:defRPr/>
            </a:lvl1pPr>
          </a:lstStyle>
          <a:p>
            <a:endParaRPr lang="en-GB" dirty="0"/>
          </a:p>
        </p:txBody>
      </p:sp>
      <p:sp>
        <p:nvSpPr>
          <p:cNvPr id="6" name="Content Placeholder 14"/>
          <p:cNvSpPr>
            <a:spLocks noGrp="1"/>
          </p:cNvSpPr>
          <p:nvPr>
            <p:ph idx="16"/>
          </p:nvPr>
        </p:nvSpPr>
        <p:spPr>
          <a:xfrm>
            <a:off x="9626018" y="2456345"/>
            <a:ext cx="2381247" cy="1073665"/>
          </a:xfrm>
        </p:spPr>
        <p:txBody>
          <a:bodyPr/>
          <a:lstStyle>
            <a:lvl1pPr marL="0" indent="0">
              <a:buNone/>
              <a:defRPr/>
            </a:lvl1pPr>
          </a:lstStyle>
          <a:p>
            <a:endParaRPr lang="en-GB" dirty="0"/>
          </a:p>
        </p:txBody>
      </p:sp>
      <p:sp>
        <p:nvSpPr>
          <p:cNvPr id="16" name="Rectangle 15"/>
          <p:cNvSpPr/>
          <p:nvPr userDrawn="1"/>
        </p:nvSpPr>
        <p:spPr>
          <a:xfrm>
            <a:off x="4752754" y="5560829"/>
            <a:ext cx="7439247" cy="62732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p>
        </p:txBody>
      </p:sp>
      <p:sp>
        <p:nvSpPr>
          <p:cNvPr id="17" name="Oval 16"/>
          <p:cNvSpPr/>
          <p:nvPr userDrawn="1"/>
        </p:nvSpPr>
        <p:spPr>
          <a:xfrm>
            <a:off x="4149386" y="5425291"/>
            <a:ext cx="866495" cy="86649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p>
        </p:txBody>
      </p:sp>
      <p:sp>
        <p:nvSpPr>
          <p:cNvPr id="18" name="Freeform 17"/>
          <p:cNvSpPr/>
          <p:nvPr userDrawn="1"/>
        </p:nvSpPr>
        <p:spPr>
          <a:xfrm>
            <a:off x="6638659" y="2541182"/>
            <a:ext cx="187444" cy="1541721"/>
          </a:xfrm>
          <a:custGeom>
            <a:avLst/>
            <a:gdLst>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Lst>
            <a:ahLst/>
            <a:cxnLst>
              <a:cxn ang="0">
                <a:pos x="connsiteX0" y="connsiteY0"/>
              </a:cxn>
              <a:cxn ang="0">
                <a:pos x="connsiteX1" y="connsiteY1"/>
              </a:cxn>
              <a:cxn ang="0">
                <a:pos x="connsiteX2" y="connsiteY2"/>
              </a:cxn>
            </a:cxnLst>
            <a:rect l="l" t="t" r="r" b="b"/>
            <a:pathLst>
              <a:path w="223284" h="1977655">
                <a:moveTo>
                  <a:pt x="0" y="0"/>
                </a:moveTo>
                <a:cubicBezTo>
                  <a:pt x="91263" y="390746"/>
                  <a:pt x="161261" y="643269"/>
                  <a:pt x="223284" y="999460"/>
                </a:cubicBezTo>
                <a:lnTo>
                  <a:pt x="0" y="1977655"/>
                </a:lnTo>
              </a:path>
            </a:pathLst>
          </a:custGeom>
          <a:noFill/>
          <a:ln w="38100" cap="rnd">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p>
        </p:txBody>
      </p:sp>
      <p:sp>
        <p:nvSpPr>
          <p:cNvPr id="19" name="Freeform 18"/>
          <p:cNvSpPr/>
          <p:nvPr userDrawn="1"/>
        </p:nvSpPr>
        <p:spPr>
          <a:xfrm>
            <a:off x="9389526" y="2541182"/>
            <a:ext cx="187444" cy="1541721"/>
          </a:xfrm>
          <a:custGeom>
            <a:avLst/>
            <a:gdLst>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 name="connsiteX0" fmla="*/ 0 w 223284"/>
              <a:gd name="connsiteY0" fmla="*/ 0 h 1977655"/>
              <a:gd name="connsiteX1" fmla="*/ 223284 w 223284"/>
              <a:gd name="connsiteY1" fmla="*/ 999460 h 1977655"/>
              <a:gd name="connsiteX2" fmla="*/ 0 w 223284"/>
              <a:gd name="connsiteY2" fmla="*/ 1977655 h 1977655"/>
            </a:gdLst>
            <a:ahLst/>
            <a:cxnLst>
              <a:cxn ang="0">
                <a:pos x="connsiteX0" y="connsiteY0"/>
              </a:cxn>
              <a:cxn ang="0">
                <a:pos x="connsiteX1" y="connsiteY1"/>
              </a:cxn>
              <a:cxn ang="0">
                <a:pos x="connsiteX2" y="connsiteY2"/>
              </a:cxn>
            </a:cxnLst>
            <a:rect l="l" t="t" r="r" b="b"/>
            <a:pathLst>
              <a:path w="223284" h="1977655">
                <a:moveTo>
                  <a:pt x="0" y="0"/>
                </a:moveTo>
                <a:cubicBezTo>
                  <a:pt x="91263" y="390746"/>
                  <a:pt x="161261" y="643269"/>
                  <a:pt x="223284" y="999460"/>
                </a:cubicBezTo>
                <a:lnTo>
                  <a:pt x="0" y="1977655"/>
                </a:lnTo>
              </a:path>
            </a:pathLst>
          </a:custGeom>
          <a:noFill/>
          <a:ln w="38100" cap="rnd">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GB"/>
          </a:p>
        </p:txBody>
      </p:sp>
      <p:sp>
        <p:nvSpPr>
          <p:cNvPr id="28" name="Content Placeholder 27"/>
          <p:cNvSpPr>
            <a:spLocks noGrp="1"/>
          </p:cNvSpPr>
          <p:nvPr>
            <p:ph sz="quarter" idx="18"/>
          </p:nvPr>
        </p:nvSpPr>
        <p:spPr>
          <a:xfrm>
            <a:off x="4189522" y="5572016"/>
            <a:ext cx="860943" cy="552339"/>
          </a:xfrm>
        </p:spPr>
        <p:txBody>
          <a:bodyPr>
            <a:normAutofit/>
          </a:bodyPr>
          <a:lstStyle>
            <a:lvl1pPr marL="0" indent="0">
              <a:buNone/>
              <a:defRPr sz="900" b="1"/>
            </a:lvl1pPr>
          </a:lstStyle>
          <a:p>
            <a:pPr lvl="0"/>
            <a:r>
              <a:rPr lang="en-US" dirty="0" smtClean="0"/>
              <a:t>Click to edit Master text styles</a:t>
            </a:r>
          </a:p>
        </p:txBody>
      </p:sp>
      <p:sp>
        <p:nvSpPr>
          <p:cNvPr id="36" name="Content Placeholder 35"/>
          <p:cNvSpPr>
            <a:spLocks noGrp="1"/>
          </p:cNvSpPr>
          <p:nvPr>
            <p:ph sz="quarter" idx="21"/>
          </p:nvPr>
        </p:nvSpPr>
        <p:spPr>
          <a:xfrm>
            <a:off x="4018960" y="3890927"/>
            <a:ext cx="2732715" cy="319568"/>
          </a:xfrm>
        </p:spPr>
        <p:txBody>
          <a:bodyPr>
            <a:normAutofit/>
          </a:bodyPr>
          <a:lstStyle>
            <a:lvl1pPr marL="0" indent="0">
              <a:buNone/>
              <a:defRPr sz="1500" b="1">
                <a:solidFill>
                  <a:schemeClr val="accent2"/>
                </a:solidFill>
              </a:defRPr>
            </a:lvl1pPr>
          </a:lstStyle>
          <a:p>
            <a:pPr lvl="0"/>
            <a:r>
              <a:rPr lang="en-US" dirty="0" smtClean="0"/>
              <a:t>Click to edit Master</a:t>
            </a:r>
            <a:endParaRPr lang="en-GB" dirty="0"/>
          </a:p>
        </p:txBody>
      </p:sp>
      <p:sp>
        <p:nvSpPr>
          <p:cNvPr id="37" name="Content Placeholder 35"/>
          <p:cNvSpPr>
            <a:spLocks noGrp="1"/>
          </p:cNvSpPr>
          <p:nvPr>
            <p:ph sz="quarter" idx="22"/>
          </p:nvPr>
        </p:nvSpPr>
        <p:spPr>
          <a:xfrm>
            <a:off x="6960096" y="3890927"/>
            <a:ext cx="2732715" cy="319568"/>
          </a:xfrm>
        </p:spPr>
        <p:txBody>
          <a:bodyPr>
            <a:normAutofit/>
          </a:bodyPr>
          <a:lstStyle>
            <a:lvl1pPr marL="0" indent="0">
              <a:buNone/>
              <a:defRPr sz="1500" b="1">
                <a:solidFill>
                  <a:schemeClr val="accent3"/>
                </a:solidFill>
              </a:defRPr>
            </a:lvl1pPr>
          </a:lstStyle>
          <a:p>
            <a:pPr lvl="0"/>
            <a:r>
              <a:rPr lang="en-US" dirty="0" smtClean="0"/>
              <a:t>Click to edit Master</a:t>
            </a:r>
            <a:endParaRPr lang="en-GB" dirty="0"/>
          </a:p>
        </p:txBody>
      </p:sp>
      <p:sp>
        <p:nvSpPr>
          <p:cNvPr id="38" name="Content Placeholder 35"/>
          <p:cNvSpPr>
            <a:spLocks noGrp="1"/>
          </p:cNvSpPr>
          <p:nvPr>
            <p:ph sz="quarter" idx="23"/>
          </p:nvPr>
        </p:nvSpPr>
        <p:spPr>
          <a:xfrm>
            <a:off x="9624392" y="3890927"/>
            <a:ext cx="2411664" cy="319568"/>
          </a:xfrm>
        </p:spPr>
        <p:txBody>
          <a:bodyPr>
            <a:normAutofit/>
          </a:bodyPr>
          <a:lstStyle>
            <a:lvl1pPr marL="0" indent="0">
              <a:buNone/>
              <a:defRPr sz="1500" b="1">
                <a:solidFill>
                  <a:schemeClr val="accent1"/>
                </a:solidFill>
              </a:defRPr>
            </a:lvl1pPr>
          </a:lstStyle>
          <a:p>
            <a:pPr lvl="0"/>
            <a:r>
              <a:rPr lang="en-US" dirty="0" smtClean="0"/>
              <a:t>Click to edit Master</a:t>
            </a:r>
            <a:endParaRPr lang="en-GB" dirty="0"/>
          </a:p>
        </p:txBody>
      </p:sp>
      <p:sp>
        <p:nvSpPr>
          <p:cNvPr id="39" name="Content Placeholder 35"/>
          <p:cNvSpPr>
            <a:spLocks noGrp="1"/>
          </p:cNvSpPr>
          <p:nvPr>
            <p:ph sz="quarter" idx="24"/>
          </p:nvPr>
        </p:nvSpPr>
        <p:spPr>
          <a:xfrm>
            <a:off x="4018960" y="3522275"/>
            <a:ext cx="2732715" cy="319568"/>
          </a:xfrm>
        </p:spPr>
        <p:txBody>
          <a:bodyPr>
            <a:noAutofit/>
          </a:bodyPr>
          <a:lstStyle>
            <a:lvl1pPr marL="0" indent="0">
              <a:buNone/>
              <a:defRPr sz="2800" b="1">
                <a:solidFill>
                  <a:schemeClr val="accent2"/>
                </a:solidFill>
              </a:defRPr>
            </a:lvl1pPr>
          </a:lstStyle>
          <a:p>
            <a:pPr lvl="0"/>
            <a:r>
              <a:rPr lang="en-US" dirty="0" smtClean="0"/>
              <a:t>Click to edit</a:t>
            </a:r>
            <a:endParaRPr lang="en-GB" dirty="0"/>
          </a:p>
        </p:txBody>
      </p:sp>
      <p:sp>
        <p:nvSpPr>
          <p:cNvPr id="40" name="Content Placeholder 35"/>
          <p:cNvSpPr>
            <a:spLocks noGrp="1"/>
          </p:cNvSpPr>
          <p:nvPr>
            <p:ph sz="quarter" idx="25"/>
          </p:nvPr>
        </p:nvSpPr>
        <p:spPr>
          <a:xfrm>
            <a:off x="6960096" y="3522275"/>
            <a:ext cx="2732715" cy="319568"/>
          </a:xfrm>
        </p:spPr>
        <p:txBody>
          <a:bodyPr>
            <a:noAutofit/>
          </a:bodyPr>
          <a:lstStyle>
            <a:lvl1pPr marL="0" indent="0">
              <a:buNone/>
              <a:defRPr sz="2800" b="1">
                <a:solidFill>
                  <a:schemeClr val="accent3"/>
                </a:solidFill>
              </a:defRPr>
            </a:lvl1pPr>
          </a:lstStyle>
          <a:p>
            <a:pPr lvl="0"/>
            <a:r>
              <a:rPr lang="en-US" dirty="0" smtClean="0"/>
              <a:t>Click to edit</a:t>
            </a:r>
            <a:endParaRPr lang="en-GB" dirty="0"/>
          </a:p>
        </p:txBody>
      </p:sp>
      <p:sp>
        <p:nvSpPr>
          <p:cNvPr id="41" name="Content Placeholder 35"/>
          <p:cNvSpPr>
            <a:spLocks noGrp="1"/>
          </p:cNvSpPr>
          <p:nvPr>
            <p:ph sz="quarter" idx="26"/>
          </p:nvPr>
        </p:nvSpPr>
        <p:spPr>
          <a:xfrm>
            <a:off x="9624392" y="3522275"/>
            <a:ext cx="2411664" cy="319568"/>
          </a:xfrm>
        </p:spPr>
        <p:txBody>
          <a:bodyPr>
            <a:noAutofit/>
          </a:bodyPr>
          <a:lstStyle>
            <a:lvl1pPr marL="0" indent="0">
              <a:buNone/>
              <a:defRPr sz="2800" b="1">
                <a:solidFill>
                  <a:schemeClr val="accent1"/>
                </a:solidFill>
              </a:defRPr>
            </a:lvl1pPr>
          </a:lstStyle>
          <a:p>
            <a:pPr lvl="0"/>
            <a:r>
              <a:rPr lang="en-US" dirty="0" smtClean="0"/>
              <a:t>Click to edit</a:t>
            </a:r>
            <a:endParaRPr lang="en-GB" dirty="0"/>
          </a:p>
        </p:txBody>
      </p:sp>
    </p:spTree>
    <p:extLst>
      <p:ext uri="{BB962C8B-B14F-4D97-AF65-F5344CB8AC3E}">
        <p14:creationId xmlns:p14="http://schemas.microsoft.com/office/powerpoint/2010/main" xmlns="" val="2763073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00053" y="1019971"/>
            <a:ext cx="5518153" cy="4351339"/>
          </a:xfrm>
        </p:spPr>
        <p:txBody>
          <a:bodyPr/>
          <a:lstStyle>
            <a:lvl1pPr>
              <a:defRPr sz="150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6096001" y="1019971"/>
            <a:ext cx="5518153" cy="4351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7" name="Slide Number Placeholder 6"/>
          <p:cNvSpPr>
            <a:spLocks noGrp="1"/>
          </p:cNvSpPr>
          <p:nvPr>
            <p:ph type="sldNum" sz="quarter" idx="12"/>
          </p:nvPr>
        </p:nvSpPr>
        <p:spPr/>
        <p:txBody>
          <a:bodyPr/>
          <a:lstStyle/>
          <a:p>
            <a:fld id="{A51A16C2-DCFA-4B8D-8379-F9BC060473A6}" type="slidenum">
              <a:rPr lang="en-GB" smtClean="0"/>
              <a:pPr/>
              <a:t>‹#›</a:t>
            </a:fld>
            <a:endParaRPr lang="en-GB"/>
          </a:p>
        </p:txBody>
      </p:sp>
      <p:sp>
        <p:nvSpPr>
          <p:cNvPr id="8" name="Text Placeholder 11"/>
          <p:cNvSpPr>
            <a:spLocks noGrp="1"/>
          </p:cNvSpPr>
          <p:nvPr>
            <p:ph type="body" sz="quarter" idx="14"/>
          </p:nvPr>
        </p:nvSpPr>
        <p:spPr>
          <a:xfrm>
            <a:off x="400049" y="5592370"/>
            <a:ext cx="11214104"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dirty="0" smtClean="0"/>
              <a:t>Click to edit Master text styles</a:t>
            </a:r>
            <a:endParaRPr lang="en-GB" dirty="0"/>
          </a:p>
        </p:txBody>
      </p:sp>
    </p:spTree>
    <p:extLst>
      <p:ext uri="{BB962C8B-B14F-4D97-AF65-F5344CB8AC3E}">
        <p14:creationId xmlns:p14="http://schemas.microsoft.com/office/powerpoint/2010/main" xmlns="" val="4383814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00053" y="1019971"/>
            <a:ext cx="3625847" cy="43513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194181" y="1019971"/>
            <a:ext cx="3625847"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12"/>
          </p:nvPr>
        </p:nvSpPr>
        <p:spPr/>
        <p:txBody>
          <a:bodyPr/>
          <a:lstStyle/>
          <a:p>
            <a:fld id="{A51A16C2-DCFA-4B8D-8379-F9BC060473A6}" type="slidenum">
              <a:rPr lang="en-GB" smtClean="0"/>
              <a:pPr/>
              <a:t>‹#›</a:t>
            </a:fld>
            <a:endParaRPr lang="en-GB"/>
          </a:p>
        </p:txBody>
      </p:sp>
      <p:sp>
        <p:nvSpPr>
          <p:cNvPr id="8" name="Text Placeholder 11"/>
          <p:cNvSpPr>
            <a:spLocks noGrp="1"/>
          </p:cNvSpPr>
          <p:nvPr>
            <p:ph type="body" sz="quarter" idx="14"/>
          </p:nvPr>
        </p:nvSpPr>
        <p:spPr>
          <a:xfrm>
            <a:off x="400049" y="5592370"/>
            <a:ext cx="11214104" cy="542925"/>
          </a:xfrm>
        </p:spPr>
        <p:txBody>
          <a:bodyPr anchor="ctr">
            <a:normAutofit/>
          </a:bodyPr>
          <a:lstStyle>
            <a:lvl1pPr marL="0" indent="0">
              <a:buNone/>
              <a:defRPr sz="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a:lvl2pPr>
            <a:lvl3pPr marL="914349" indent="0">
              <a:buNone/>
              <a:defRPr/>
            </a:lvl3pPr>
            <a:lvl4pPr marL="1371524" indent="0">
              <a:buNone/>
              <a:defRPr/>
            </a:lvl4pPr>
            <a:lvl5pPr marL="1828698" indent="0">
              <a:buNone/>
              <a:defRPr/>
            </a:lvl5pPr>
          </a:lstStyle>
          <a:p>
            <a:pPr lvl="0"/>
            <a:r>
              <a:rPr lang="en-US" dirty="0" smtClean="0"/>
              <a:t>Click to edit Master text styles</a:t>
            </a:r>
            <a:endParaRPr lang="en-GB" dirty="0"/>
          </a:p>
        </p:txBody>
      </p:sp>
      <p:sp>
        <p:nvSpPr>
          <p:cNvPr id="9" name="Content Placeholder 3"/>
          <p:cNvSpPr>
            <a:spLocks noGrp="1"/>
          </p:cNvSpPr>
          <p:nvPr>
            <p:ph sz="half" idx="15"/>
          </p:nvPr>
        </p:nvSpPr>
        <p:spPr>
          <a:xfrm>
            <a:off x="7988307" y="1019971"/>
            <a:ext cx="3625847"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xmlns="" val="35947486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5" name="Slide Number Placeholder 4"/>
          <p:cNvSpPr>
            <a:spLocks noGrp="1"/>
          </p:cNvSpPr>
          <p:nvPr>
            <p:ph type="sldNum" sz="quarter" idx="12"/>
          </p:nvPr>
        </p:nvSpPr>
        <p:spPr/>
        <p:txBody>
          <a:bodyPr/>
          <a:lstStyle/>
          <a:p>
            <a:fld id="{A51A16C2-DCFA-4B8D-8379-F9BC060473A6}" type="slidenum">
              <a:rPr lang="en-GB" smtClean="0"/>
              <a:pPr/>
              <a:t>‹#›</a:t>
            </a:fld>
            <a:endParaRPr lang="en-GB"/>
          </a:p>
        </p:txBody>
      </p:sp>
      <p:sp>
        <p:nvSpPr>
          <p:cNvPr id="6" name="Text Placeholder 9"/>
          <p:cNvSpPr>
            <a:spLocks noGrp="1"/>
          </p:cNvSpPr>
          <p:nvPr>
            <p:ph type="body" sz="quarter" idx="13"/>
          </p:nvPr>
        </p:nvSpPr>
        <p:spPr>
          <a:xfrm>
            <a:off x="400050" y="936625"/>
            <a:ext cx="3511551" cy="5198671"/>
          </a:xfrm>
        </p:spPr>
        <p:txBody>
          <a:bodyPr anchor="ctr">
            <a:normAutofit/>
          </a:bodyPr>
          <a:lstStyle>
            <a:lvl1pPr marL="0" indent="0">
              <a:lnSpc>
                <a:spcPct val="120000"/>
              </a:lnSpc>
              <a:spcBef>
                <a:spcPts val="0"/>
              </a:spcBef>
              <a:buNone/>
              <a:defRPr sz="1700" b="1">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457175"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914349"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371524"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1828698" indent="0">
              <a:buNone/>
              <a:defRPr b="1">
                <a:solidFill>
                  <a:schemeClr val="tx2"/>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smtClean="0"/>
              <a:t>Click to edit Master text styles</a:t>
            </a:r>
          </a:p>
        </p:txBody>
      </p:sp>
      <p:sp>
        <p:nvSpPr>
          <p:cNvPr id="9" name="Chart Placeholder 8"/>
          <p:cNvSpPr>
            <a:spLocks noGrp="1"/>
          </p:cNvSpPr>
          <p:nvPr>
            <p:ph type="chart" sz="quarter" idx="14"/>
          </p:nvPr>
        </p:nvSpPr>
        <p:spPr>
          <a:xfrm>
            <a:off x="4038601" y="936626"/>
            <a:ext cx="7667625" cy="5198669"/>
          </a:xfrm>
        </p:spPr>
        <p:txBody>
          <a:bodyPr/>
          <a:lstStyle>
            <a:lvl1pPr marL="0" indent="0" algn="ctr">
              <a:buNone/>
              <a:defRPr/>
            </a:lvl1pPr>
          </a:lstStyle>
          <a:p>
            <a:endParaRPr lang="en-GB" dirty="0"/>
          </a:p>
        </p:txBody>
      </p:sp>
    </p:spTree>
    <p:extLst>
      <p:ext uri="{BB962C8B-B14F-4D97-AF65-F5344CB8AC3E}">
        <p14:creationId xmlns:p14="http://schemas.microsoft.com/office/powerpoint/2010/main" xmlns="" val="19700354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49" y="266704"/>
            <a:ext cx="10458451" cy="476251"/>
          </a:xfrm>
          <a:prstGeom prst="rect">
            <a:avLst/>
          </a:prstGeom>
        </p:spPr>
        <p:txBody>
          <a:bodyPr vert="horz" lIns="91438" tIns="45719" rIns="91438" bIns="45719"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00052" y="1317714"/>
            <a:ext cx="11315701" cy="4902113"/>
          </a:xfrm>
          <a:prstGeom prst="rect">
            <a:avLst/>
          </a:prstGeom>
        </p:spPr>
        <p:txBody>
          <a:bodyPr vert="horz" lIns="91438" tIns="45719" rIns="91438" bIns="4571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11252203" y="6356355"/>
            <a:ext cx="539749" cy="365125"/>
          </a:xfrm>
          <a:prstGeom prst="rect">
            <a:avLst/>
          </a:prstGeom>
        </p:spPr>
        <p:txBody>
          <a:bodyPr vert="horz" lIns="91438" tIns="45719" rIns="91438" bIns="45719" rtlCol="0" anchor="ctr"/>
          <a:lstStyle>
            <a:lvl1pPr algn="r">
              <a:defRPr sz="1500" b="1">
                <a:solidFill>
                  <a:schemeClr val="tx2"/>
                </a:solidFill>
              </a:defRPr>
            </a:lvl1pPr>
          </a:lstStyle>
          <a:p>
            <a:fld id="{A51A16C2-DCFA-4B8D-8379-F9BC060473A6}" type="slidenum">
              <a:rPr lang="en-GB" smtClean="0"/>
              <a:pPr/>
              <a:t>‹#›</a:t>
            </a:fld>
            <a:endParaRPr lang="en-GB" dirty="0"/>
          </a:p>
        </p:txBody>
      </p:sp>
      <p:grpSp>
        <p:nvGrpSpPr>
          <p:cNvPr id="10" name="Group 9"/>
          <p:cNvGrpSpPr/>
          <p:nvPr userDrawn="1"/>
        </p:nvGrpSpPr>
        <p:grpSpPr>
          <a:xfrm>
            <a:off x="0" y="6721479"/>
            <a:ext cx="12192000" cy="136525"/>
            <a:chOff x="0" y="6721475"/>
            <a:chExt cx="12115800" cy="136525"/>
          </a:xfrm>
        </p:grpSpPr>
        <p:sp>
          <p:nvSpPr>
            <p:cNvPr id="7" name="Rectangle 6"/>
            <p:cNvSpPr/>
            <p:nvPr userDrawn="1"/>
          </p:nvSpPr>
          <p:spPr>
            <a:xfrm>
              <a:off x="0" y="6721475"/>
              <a:ext cx="4038600" cy="136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sp>
          <p:nvSpPr>
            <p:cNvPr id="8" name="Rectangle 7"/>
            <p:cNvSpPr/>
            <p:nvPr userDrawn="1"/>
          </p:nvSpPr>
          <p:spPr>
            <a:xfrm>
              <a:off x="4038600" y="6721475"/>
              <a:ext cx="40386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sp>
          <p:nvSpPr>
            <p:cNvPr id="9" name="Rectangle 8"/>
            <p:cNvSpPr/>
            <p:nvPr userDrawn="1"/>
          </p:nvSpPr>
          <p:spPr>
            <a:xfrm>
              <a:off x="8077200" y="6721475"/>
              <a:ext cx="4038600" cy="136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00"/>
            </a:p>
          </p:txBody>
        </p:sp>
      </p:grpSp>
      <p:cxnSp>
        <p:nvCxnSpPr>
          <p:cNvPr id="12" name="Straight Connector 11"/>
          <p:cNvCxnSpPr/>
          <p:nvPr userDrawn="1"/>
        </p:nvCxnSpPr>
        <p:spPr>
          <a:xfrm>
            <a:off x="400051" y="742951"/>
            <a:ext cx="11315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4">
            <a:extLst>
              <a:ext uri="{28A0092B-C50C-407E-A947-70E740481C1C}">
                <a14:useLocalDpi xmlns:a14="http://schemas.microsoft.com/office/drawing/2010/main" xmlns="" val="0"/>
              </a:ext>
            </a:extLst>
          </a:blip>
          <a:stretch>
            <a:fillRect/>
          </a:stretch>
        </p:blipFill>
        <p:spPr>
          <a:xfrm>
            <a:off x="10983650" y="191434"/>
            <a:ext cx="924455" cy="624631"/>
          </a:xfrm>
          <a:prstGeom prst="rect">
            <a:avLst/>
          </a:prstGeom>
        </p:spPr>
      </p:pic>
    </p:spTree>
    <p:extLst>
      <p:ext uri="{BB962C8B-B14F-4D97-AF65-F5344CB8AC3E}">
        <p14:creationId xmlns:p14="http://schemas.microsoft.com/office/powerpoint/2010/main" xmlns="" val="64369060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67" r:id="rId4"/>
    <p:sldLayoutId id="2147483660" r:id="rId5"/>
    <p:sldLayoutId id="2147483665" r:id="rId6"/>
    <p:sldLayoutId id="2147483662" r:id="rId7"/>
    <p:sldLayoutId id="2147483652" r:id="rId8"/>
    <p:sldLayoutId id="2147483654" r:id="rId9"/>
    <p:sldLayoutId id="2147483663" r:id="rId10"/>
    <p:sldLayoutId id="2147483666" r:id="rId11"/>
    <p:sldLayoutId id="2147483664" r:id="rId12"/>
  </p:sldLayoutIdLst>
  <p:timing>
    <p:tnLst>
      <p:par>
        <p:cTn id="1" dur="indefinite" restart="never" nodeType="tmRoot"/>
      </p:par>
    </p:tnLst>
  </p:timing>
  <p:hf hdr="0" ftr="0" dt="0"/>
  <p:txStyles>
    <p:titleStyle>
      <a:lvl1pPr algn="l" defTabSz="914349" rtl="0" eaLnBrk="1" latinLnBrk="0" hangingPunct="1">
        <a:lnSpc>
          <a:spcPct val="90000"/>
        </a:lnSpc>
        <a:spcBef>
          <a:spcPct val="0"/>
        </a:spcBef>
        <a:buNone/>
        <a:defRPr sz="2400" b="1"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49" rtl="0" eaLnBrk="1" latinLnBrk="0" hangingPunct="1">
        <a:defRPr sz="1900" kern="1200">
          <a:solidFill>
            <a:schemeClr val="tx1"/>
          </a:solidFill>
          <a:latin typeface="+mn-lt"/>
          <a:ea typeface="+mn-ea"/>
          <a:cs typeface="+mn-cs"/>
        </a:defRPr>
      </a:lvl1pPr>
      <a:lvl2pPr marL="457175" algn="l" defTabSz="914349" rtl="0" eaLnBrk="1" latinLnBrk="0" hangingPunct="1">
        <a:defRPr sz="1900" kern="1200">
          <a:solidFill>
            <a:schemeClr val="tx1"/>
          </a:solidFill>
          <a:latin typeface="+mn-lt"/>
          <a:ea typeface="+mn-ea"/>
          <a:cs typeface="+mn-cs"/>
        </a:defRPr>
      </a:lvl2pPr>
      <a:lvl3pPr marL="914349" algn="l" defTabSz="914349" rtl="0" eaLnBrk="1" latinLnBrk="0" hangingPunct="1">
        <a:defRPr sz="1900" kern="1200">
          <a:solidFill>
            <a:schemeClr val="tx1"/>
          </a:solidFill>
          <a:latin typeface="+mn-lt"/>
          <a:ea typeface="+mn-ea"/>
          <a:cs typeface="+mn-cs"/>
        </a:defRPr>
      </a:lvl3pPr>
      <a:lvl4pPr marL="1371524" algn="l" defTabSz="914349" rtl="0" eaLnBrk="1" latinLnBrk="0" hangingPunct="1">
        <a:defRPr sz="1900" kern="1200">
          <a:solidFill>
            <a:schemeClr val="tx1"/>
          </a:solidFill>
          <a:latin typeface="+mn-lt"/>
          <a:ea typeface="+mn-ea"/>
          <a:cs typeface="+mn-cs"/>
        </a:defRPr>
      </a:lvl4pPr>
      <a:lvl5pPr marL="1828698" algn="l" defTabSz="914349" rtl="0" eaLnBrk="1" latinLnBrk="0" hangingPunct="1">
        <a:defRPr sz="1900" kern="1200">
          <a:solidFill>
            <a:schemeClr val="tx1"/>
          </a:solidFill>
          <a:latin typeface="+mn-lt"/>
          <a:ea typeface="+mn-ea"/>
          <a:cs typeface="+mn-cs"/>
        </a:defRPr>
      </a:lvl5pPr>
      <a:lvl6pPr marL="2285874" algn="l" defTabSz="914349" rtl="0" eaLnBrk="1" latinLnBrk="0" hangingPunct="1">
        <a:defRPr sz="1900" kern="1200">
          <a:solidFill>
            <a:schemeClr val="tx1"/>
          </a:solidFill>
          <a:latin typeface="+mn-lt"/>
          <a:ea typeface="+mn-ea"/>
          <a:cs typeface="+mn-cs"/>
        </a:defRPr>
      </a:lvl6pPr>
      <a:lvl7pPr marL="2743047" algn="l" defTabSz="914349" rtl="0" eaLnBrk="1" latinLnBrk="0" hangingPunct="1">
        <a:defRPr sz="1900" kern="1200">
          <a:solidFill>
            <a:schemeClr val="tx1"/>
          </a:solidFill>
          <a:latin typeface="+mn-lt"/>
          <a:ea typeface="+mn-ea"/>
          <a:cs typeface="+mn-cs"/>
        </a:defRPr>
      </a:lvl7pPr>
      <a:lvl8pPr marL="3200223" algn="l" defTabSz="914349" rtl="0" eaLnBrk="1" latinLnBrk="0" hangingPunct="1">
        <a:defRPr sz="1900" kern="1200">
          <a:solidFill>
            <a:schemeClr val="tx1"/>
          </a:solidFill>
          <a:latin typeface="+mn-lt"/>
          <a:ea typeface="+mn-ea"/>
          <a:cs typeface="+mn-cs"/>
        </a:defRPr>
      </a:lvl8pPr>
      <a:lvl9pPr marL="3657398" algn="l" defTabSz="914349" rtl="0" eaLnBrk="1" latinLnBrk="0" hangingPunct="1">
        <a:defRPr sz="1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0049" y="266704"/>
            <a:ext cx="10458451" cy="476251"/>
          </a:xfrm>
          <a:prstGeom prst="rect">
            <a:avLst/>
          </a:prstGeom>
        </p:spPr>
        <p:txBody>
          <a:bodyPr vert="horz" lIns="91438" tIns="45719" rIns="91438" bIns="45719"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00052" y="1317714"/>
            <a:ext cx="11315701" cy="4902113"/>
          </a:xfrm>
          <a:prstGeom prst="rect">
            <a:avLst/>
          </a:prstGeom>
        </p:spPr>
        <p:txBody>
          <a:bodyPr vert="horz" lIns="91438" tIns="45719" rIns="91438"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11252203" y="6356355"/>
            <a:ext cx="539749" cy="365125"/>
          </a:xfrm>
          <a:prstGeom prst="rect">
            <a:avLst/>
          </a:prstGeom>
        </p:spPr>
        <p:txBody>
          <a:bodyPr vert="horz" lIns="91438" tIns="45719" rIns="91438" bIns="45719" rtlCol="0" anchor="ctr"/>
          <a:lstStyle>
            <a:lvl1pPr algn="r">
              <a:defRPr sz="1500" b="1">
                <a:solidFill>
                  <a:schemeClr val="tx2"/>
                </a:solidFill>
              </a:defRPr>
            </a:lvl1pPr>
          </a:lstStyle>
          <a:p>
            <a:fld id="{A51A16C2-DCFA-4B8D-8379-F9BC060473A6}" type="slidenum">
              <a:rPr lang="en-GB" smtClean="0">
                <a:solidFill>
                  <a:srgbClr val="304873"/>
                </a:solidFill>
                <a:latin typeface="Open Sans"/>
              </a:rPr>
              <a:pPr/>
              <a:t>‹#›</a:t>
            </a:fld>
            <a:endParaRPr lang="en-GB">
              <a:solidFill>
                <a:srgbClr val="304873"/>
              </a:solidFill>
              <a:latin typeface="Open Sans"/>
            </a:endParaRPr>
          </a:p>
        </p:txBody>
      </p:sp>
      <p:grpSp>
        <p:nvGrpSpPr>
          <p:cNvPr id="10" name="Group 9"/>
          <p:cNvGrpSpPr/>
          <p:nvPr/>
        </p:nvGrpSpPr>
        <p:grpSpPr>
          <a:xfrm>
            <a:off x="0" y="6721479"/>
            <a:ext cx="12192000" cy="136525"/>
            <a:chOff x="0" y="6721475"/>
            <a:chExt cx="12115800" cy="136525"/>
          </a:xfrm>
        </p:grpSpPr>
        <p:sp>
          <p:nvSpPr>
            <p:cNvPr id="7" name="Rectangle 6"/>
            <p:cNvSpPr/>
            <p:nvPr userDrawn="1"/>
          </p:nvSpPr>
          <p:spPr>
            <a:xfrm>
              <a:off x="0" y="6721475"/>
              <a:ext cx="4038600" cy="1365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sp>
          <p:nvSpPr>
            <p:cNvPr id="8" name="Rectangle 7"/>
            <p:cNvSpPr/>
            <p:nvPr userDrawn="1"/>
          </p:nvSpPr>
          <p:spPr>
            <a:xfrm>
              <a:off x="4038600" y="6721475"/>
              <a:ext cx="4038600" cy="136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sp>
          <p:nvSpPr>
            <p:cNvPr id="9" name="Rectangle 8"/>
            <p:cNvSpPr/>
            <p:nvPr userDrawn="1"/>
          </p:nvSpPr>
          <p:spPr>
            <a:xfrm>
              <a:off x="8077200" y="6721475"/>
              <a:ext cx="4038600" cy="136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Open Sans"/>
              </a:endParaRPr>
            </a:p>
          </p:txBody>
        </p:sp>
      </p:grpSp>
      <p:cxnSp>
        <p:nvCxnSpPr>
          <p:cNvPr id="12" name="Straight Connector 11"/>
          <p:cNvCxnSpPr/>
          <p:nvPr/>
        </p:nvCxnSpPr>
        <p:spPr>
          <a:xfrm>
            <a:off x="400051" y="742951"/>
            <a:ext cx="113157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10983650" y="191434"/>
            <a:ext cx="924455" cy="624631"/>
          </a:xfrm>
          <a:prstGeom prst="rect">
            <a:avLst/>
          </a:prstGeom>
        </p:spPr>
      </p:pic>
    </p:spTree>
    <p:extLst>
      <p:ext uri="{BB962C8B-B14F-4D97-AF65-F5344CB8AC3E}">
        <p14:creationId xmlns:p14="http://schemas.microsoft.com/office/powerpoint/2010/main" xmlns="" val="390459601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hf hdr="0" ftr="0" dt="0"/>
  <p:txStyles>
    <p:titleStyle>
      <a:lvl1pPr algn="l" defTabSz="914349" rtl="0" eaLnBrk="1" latinLnBrk="0" hangingPunct="1">
        <a:lnSpc>
          <a:spcPct val="90000"/>
        </a:lnSpc>
        <a:spcBef>
          <a:spcPct val="0"/>
        </a:spcBef>
        <a:buNone/>
        <a:defRPr sz="2400" b="1"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589" indent="-228589" algn="l" defTabSz="914349" rtl="0" eaLnBrk="1" latinLnBrk="0" hangingPunct="1">
        <a:lnSpc>
          <a:spcPct val="120000"/>
        </a:lnSpc>
        <a:spcBef>
          <a:spcPts val="0"/>
        </a:spcBef>
        <a:spcAft>
          <a:spcPts val="600"/>
        </a:spcAft>
        <a:buClr>
          <a:schemeClr val="tx2">
            <a:lumMod val="60000"/>
            <a:lumOff val="40000"/>
          </a:schemeClr>
        </a:buClr>
        <a:buFont typeface="Arial" panose="020B0604020202020204" pitchFamily="34" charset="0"/>
        <a:buChar char="•"/>
        <a:defRPr sz="1800" kern="1200">
          <a:solidFill>
            <a:schemeClr val="tx2"/>
          </a:solidFill>
          <a:latin typeface="+mn-lt"/>
          <a:ea typeface="+mn-ea"/>
          <a:cs typeface="+mn-cs"/>
        </a:defRPr>
      </a:lvl1pPr>
      <a:lvl2pPr marL="685763" indent="-228589" algn="l" defTabSz="914349" rtl="0" eaLnBrk="1" latinLnBrk="0" hangingPunct="1">
        <a:lnSpc>
          <a:spcPct val="120000"/>
        </a:lnSpc>
        <a:spcBef>
          <a:spcPts val="0"/>
        </a:spcBef>
        <a:spcAft>
          <a:spcPts val="600"/>
        </a:spcAft>
        <a:buClr>
          <a:schemeClr val="tx2">
            <a:lumMod val="60000"/>
            <a:lumOff val="40000"/>
          </a:schemeClr>
        </a:buClr>
        <a:buFont typeface="Arial" panose="020B0604020202020204" pitchFamily="34" charset="0"/>
        <a:buChar char="•"/>
        <a:defRPr sz="1700" kern="1200">
          <a:solidFill>
            <a:schemeClr val="tx2"/>
          </a:solidFill>
          <a:latin typeface="+mn-lt"/>
          <a:ea typeface="+mn-ea"/>
          <a:cs typeface="+mn-cs"/>
        </a:defRPr>
      </a:lvl2pPr>
      <a:lvl3pPr marL="1142938" indent="-228589" algn="l" defTabSz="914349" rtl="0" eaLnBrk="1" latinLnBrk="0" hangingPunct="1">
        <a:lnSpc>
          <a:spcPct val="120000"/>
        </a:lnSpc>
        <a:spcBef>
          <a:spcPts val="0"/>
        </a:spcBef>
        <a:spcAft>
          <a:spcPts val="600"/>
        </a:spcAft>
        <a:buClr>
          <a:schemeClr val="tx2">
            <a:lumMod val="60000"/>
            <a:lumOff val="40000"/>
          </a:schemeClr>
        </a:buClr>
        <a:buFont typeface="Arial" panose="020B0604020202020204" pitchFamily="34" charset="0"/>
        <a:buChar char="•"/>
        <a:defRPr sz="1600" kern="1200">
          <a:solidFill>
            <a:schemeClr val="tx2"/>
          </a:solidFill>
          <a:latin typeface="+mn-lt"/>
          <a:ea typeface="+mn-ea"/>
          <a:cs typeface="+mn-cs"/>
        </a:defRPr>
      </a:lvl3pPr>
      <a:lvl4pPr marL="1600112" indent="-228589" algn="l" defTabSz="914349" rtl="0" eaLnBrk="1" latinLnBrk="0" hangingPunct="1">
        <a:lnSpc>
          <a:spcPct val="120000"/>
        </a:lnSpc>
        <a:spcBef>
          <a:spcPts val="0"/>
        </a:spcBef>
        <a:spcAft>
          <a:spcPts val="600"/>
        </a:spcAft>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4pPr>
      <a:lvl5pPr marL="2057287" indent="-228589" algn="l" defTabSz="914349" rtl="0" eaLnBrk="1" latinLnBrk="0" hangingPunct="1">
        <a:lnSpc>
          <a:spcPct val="120000"/>
        </a:lnSpc>
        <a:spcBef>
          <a:spcPts val="0"/>
        </a:spcBef>
        <a:spcAft>
          <a:spcPts val="600"/>
        </a:spcAft>
        <a:buClr>
          <a:schemeClr val="tx2">
            <a:lumMod val="60000"/>
            <a:lumOff val="40000"/>
          </a:schemeClr>
        </a:buClr>
        <a:buFont typeface="Arial" panose="020B0604020202020204" pitchFamily="34" charset="0"/>
        <a:buChar char="•"/>
        <a:defRPr sz="14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49" rtl="0" eaLnBrk="1" latinLnBrk="0" hangingPunct="1">
        <a:defRPr sz="1900" kern="1200">
          <a:solidFill>
            <a:schemeClr val="tx1"/>
          </a:solidFill>
          <a:latin typeface="+mn-lt"/>
          <a:ea typeface="+mn-ea"/>
          <a:cs typeface="+mn-cs"/>
        </a:defRPr>
      </a:lvl1pPr>
      <a:lvl2pPr marL="457175" algn="l" defTabSz="914349" rtl="0" eaLnBrk="1" latinLnBrk="0" hangingPunct="1">
        <a:defRPr sz="1900" kern="1200">
          <a:solidFill>
            <a:schemeClr val="tx1"/>
          </a:solidFill>
          <a:latin typeface="+mn-lt"/>
          <a:ea typeface="+mn-ea"/>
          <a:cs typeface="+mn-cs"/>
        </a:defRPr>
      </a:lvl2pPr>
      <a:lvl3pPr marL="914349" algn="l" defTabSz="914349" rtl="0" eaLnBrk="1" latinLnBrk="0" hangingPunct="1">
        <a:defRPr sz="1900" kern="1200">
          <a:solidFill>
            <a:schemeClr val="tx1"/>
          </a:solidFill>
          <a:latin typeface="+mn-lt"/>
          <a:ea typeface="+mn-ea"/>
          <a:cs typeface="+mn-cs"/>
        </a:defRPr>
      </a:lvl3pPr>
      <a:lvl4pPr marL="1371524" algn="l" defTabSz="914349" rtl="0" eaLnBrk="1" latinLnBrk="0" hangingPunct="1">
        <a:defRPr sz="1900" kern="1200">
          <a:solidFill>
            <a:schemeClr val="tx1"/>
          </a:solidFill>
          <a:latin typeface="+mn-lt"/>
          <a:ea typeface="+mn-ea"/>
          <a:cs typeface="+mn-cs"/>
        </a:defRPr>
      </a:lvl4pPr>
      <a:lvl5pPr marL="1828698" algn="l" defTabSz="914349" rtl="0" eaLnBrk="1" latinLnBrk="0" hangingPunct="1">
        <a:defRPr sz="1900" kern="1200">
          <a:solidFill>
            <a:schemeClr val="tx1"/>
          </a:solidFill>
          <a:latin typeface="+mn-lt"/>
          <a:ea typeface="+mn-ea"/>
          <a:cs typeface="+mn-cs"/>
        </a:defRPr>
      </a:lvl5pPr>
      <a:lvl6pPr marL="2285874" algn="l" defTabSz="914349" rtl="0" eaLnBrk="1" latinLnBrk="0" hangingPunct="1">
        <a:defRPr sz="1900" kern="1200">
          <a:solidFill>
            <a:schemeClr val="tx1"/>
          </a:solidFill>
          <a:latin typeface="+mn-lt"/>
          <a:ea typeface="+mn-ea"/>
          <a:cs typeface="+mn-cs"/>
        </a:defRPr>
      </a:lvl6pPr>
      <a:lvl7pPr marL="2743047" algn="l" defTabSz="914349" rtl="0" eaLnBrk="1" latinLnBrk="0" hangingPunct="1">
        <a:defRPr sz="1900" kern="1200">
          <a:solidFill>
            <a:schemeClr val="tx1"/>
          </a:solidFill>
          <a:latin typeface="+mn-lt"/>
          <a:ea typeface="+mn-ea"/>
          <a:cs typeface="+mn-cs"/>
        </a:defRPr>
      </a:lvl7pPr>
      <a:lvl8pPr marL="3200223" algn="l" defTabSz="914349" rtl="0" eaLnBrk="1" latinLnBrk="0" hangingPunct="1">
        <a:defRPr sz="1900" kern="1200">
          <a:solidFill>
            <a:schemeClr val="tx1"/>
          </a:solidFill>
          <a:latin typeface="+mn-lt"/>
          <a:ea typeface="+mn-ea"/>
          <a:cs typeface="+mn-cs"/>
        </a:defRPr>
      </a:lvl8pPr>
      <a:lvl9pPr marL="3657398" algn="l" defTabSz="91434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0.xml"/><Relationship Id="rId1" Type="http://schemas.openxmlformats.org/officeDocument/2006/relationships/vmlDrawing" Target="../drawings/vmlDrawing1.v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hyperlink" Target="https://www.votomobile.org/our-platfor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chart" Target="../charts/chart8.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chart" Target="../charts/chart12.xml"/><Relationship Id="rId4" Type="http://schemas.openxmlformats.org/officeDocument/2006/relationships/chart" Target="../charts/chart11.xml"/></Relationships>
</file>

<file path=ppt/slides/_rels/slide2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chart" Target="../charts/char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335" y="3384061"/>
            <a:ext cx="9144000" cy="470431"/>
          </a:xfrm>
        </p:spPr>
        <p:txBody>
          <a:bodyPr/>
          <a:lstStyle/>
          <a:p>
            <a:r>
              <a:rPr lang="en-US" sz="2400" dirty="0" smtClean="0">
                <a:solidFill>
                  <a:srgbClr val="002060"/>
                </a:solidFill>
                <a:latin typeface="+mj-lt"/>
                <a:cs typeface="Helvetica" pitchFamily="34" charset="0"/>
              </a:rPr>
              <a:t/>
            </a:r>
            <a:br>
              <a:rPr lang="en-US" sz="2400" dirty="0" smtClean="0">
                <a:solidFill>
                  <a:srgbClr val="002060"/>
                </a:solidFill>
                <a:latin typeface="+mj-lt"/>
                <a:cs typeface="Helvetica" pitchFamily="34" charset="0"/>
              </a:rPr>
            </a:br>
            <a:r>
              <a:rPr lang="en-US" sz="2400" dirty="0" smtClean="0">
                <a:solidFill>
                  <a:srgbClr val="002060"/>
                </a:solidFill>
                <a:latin typeface="+mj-lt"/>
                <a:cs typeface="Helvetica" pitchFamily="34" charset="0"/>
              </a:rPr>
              <a:t>Voice of the Client- </a:t>
            </a:r>
            <a:r>
              <a:rPr lang="en-US" sz="2400" dirty="0">
                <a:solidFill>
                  <a:srgbClr val="002060"/>
                </a:solidFill>
                <a:cs typeface="Helvetica" pitchFamily="34" charset="0"/>
              </a:rPr>
              <a:t>Using Mobile Phones and IVR Technology to Understand Client Satisfaction</a:t>
            </a:r>
            <a:r>
              <a:rPr lang="en-US" sz="3600" b="0" i="1" dirty="0">
                <a:solidFill>
                  <a:srgbClr val="002060"/>
                </a:solidFill>
                <a:cs typeface="Helvetica" pitchFamily="34" charset="0"/>
              </a:rPr>
              <a:t/>
            </a:r>
            <a:br>
              <a:rPr lang="en-US" sz="3600" b="0" i="1" dirty="0">
                <a:solidFill>
                  <a:srgbClr val="002060"/>
                </a:solidFill>
                <a:cs typeface="Helvetica" pitchFamily="34" charset="0"/>
              </a:rPr>
            </a:br>
            <a:endParaRPr lang="en-US" dirty="0">
              <a:solidFill>
                <a:srgbClr val="002060"/>
              </a:solidFill>
              <a:latin typeface="+mj-lt"/>
            </a:endParaRPr>
          </a:p>
        </p:txBody>
      </p:sp>
      <p:sp>
        <p:nvSpPr>
          <p:cNvPr id="3" name="Subtitle 2"/>
          <p:cNvSpPr>
            <a:spLocks noGrp="1"/>
          </p:cNvSpPr>
          <p:nvPr>
            <p:ph type="subTitle" idx="1"/>
          </p:nvPr>
        </p:nvSpPr>
        <p:spPr>
          <a:xfrm>
            <a:off x="838200" y="3656488"/>
            <a:ext cx="10514428" cy="296533"/>
          </a:xfrm>
        </p:spPr>
        <p:txBody>
          <a:bodyPr/>
          <a:lstStyle/>
          <a:p>
            <a:r>
              <a:rPr lang="en-US" b="0" i="1" dirty="0" smtClean="0">
                <a:solidFill>
                  <a:srgbClr val="002060"/>
                </a:solidFill>
                <a:latin typeface="+mj-lt"/>
                <a:cs typeface="Helvetica" pitchFamily="34" charset="0"/>
              </a:rPr>
              <a:t>Outcomes Working Group Webinar</a:t>
            </a:r>
          </a:p>
          <a:p>
            <a:r>
              <a:rPr lang="en-US" b="0" i="1" dirty="0" smtClean="0">
                <a:solidFill>
                  <a:srgbClr val="002060"/>
                </a:solidFill>
                <a:latin typeface="+mj-lt"/>
                <a:cs typeface="Helvetica" pitchFamily="34" charset="0"/>
              </a:rPr>
              <a:t>November 7</a:t>
            </a:r>
            <a:r>
              <a:rPr lang="en-US" b="0" i="1" baseline="30000" dirty="0" smtClean="0">
                <a:solidFill>
                  <a:srgbClr val="002060"/>
                </a:solidFill>
                <a:latin typeface="+mj-lt"/>
                <a:cs typeface="Helvetica" pitchFamily="34" charset="0"/>
              </a:rPr>
              <a:t>th</a:t>
            </a:r>
            <a:r>
              <a:rPr lang="en-US" b="0" i="1" dirty="0" smtClean="0">
                <a:solidFill>
                  <a:srgbClr val="002060"/>
                </a:solidFill>
                <a:latin typeface="+mj-lt"/>
                <a:cs typeface="Helvetica" pitchFamily="34" charset="0"/>
              </a:rPr>
              <a:t>, 2017 </a:t>
            </a:r>
            <a:endParaRPr lang="en-US" b="0" i="1" dirty="0">
              <a:solidFill>
                <a:srgbClr val="002060"/>
              </a:solidFill>
              <a:latin typeface="+mj-lt"/>
            </a:endParaRPr>
          </a:p>
        </p:txBody>
      </p:sp>
      <p:sp>
        <p:nvSpPr>
          <p:cNvPr id="4" name="Slide Number Placeholder 3"/>
          <p:cNvSpPr>
            <a:spLocks noGrp="1"/>
          </p:cNvSpPr>
          <p:nvPr>
            <p:ph type="sldNum" sz="quarter" idx="12"/>
          </p:nvPr>
        </p:nvSpPr>
        <p:spPr/>
        <p:txBody>
          <a:bodyPr/>
          <a:lstStyle/>
          <a:p>
            <a:fld id="{A51A16C2-DCFA-4B8D-8379-F9BC060473A6}" type="slidenum">
              <a:rPr lang="en-GB" smtClean="0"/>
              <a:pPr/>
              <a:t>1</a:t>
            </a:fld>
            <a:endParaRPr lang="en-GB"/>
          </a:p>
        </p:txBody>
      </p:sp>
      <p:sp>
        <p:nvSpPr>
          <p:cNvPr id="5" name="TextBox 4"/>
          <p:cNvSpPr txBox="1"/>
          <p:nvPr/>
        </p:nvSpPr>
        <p:spPr>
          <a:xfrm>
            <a:off x="5228822" y="5988672"/>
            <a:ext cx="1390919" cy="384721"/>
          </a:xfrm>
          <a:prstGeom prst="rect">
            <a:avLst/>
          </a:prstGeom>
          <a:noFill/>
        </p:spPr>
        <p:txBody>
          <a:bodyPr wrap="square" rtlCol="0">
            <a:spAutoFit/>
          </a:bodyPr>
          <a:lstStyle/>
          <a:p>
            <a:r>
              <a:rPr lang="en-US" b="1" dirty="0" smtClean="0">
                <a:solidFill>
                  <a:schemeClr val="bg1"/>
                </a:solidFill>
              </a:rPr>
              <a:t>#MIXVOC</a:t>
            </a:r>
            <a:endParaRPr lang="en-US" b="1" dirty="0">
              <a:solidFill>
                <a:schemeClr val="bg1"/>
              </a:solidFill>
            </a:endParaRPr>
          </a:p>
        </p:txBody>
      </p:sp>
    </p:spTree>
    <p:extLst>
      <p:ext uri="{BB962C8B-B14F-4D97-AF65-F5344CB8AC3E}">
        <p14:creationId xmlns:p14="http://schemas.microsoft.com/office/powerpoint/2010/main" xmlns="" val="26353994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08" y="5443700"/>
            <a:ext cx="11479237" cy="476251"/>
          </a:xfrm>
        </p:spPr>
        <p:txBody>
          <a:bodyPr>
            <a:noAutofit/>
          </a:bodyPr>
          <a:lstStyle/>
          <a:p>
            <a:pPr algn="ctr"/>
            <a:r>
              <a:rPr lang="en-US" sz="2000" dirty="0" smtClean="0"/>
              <a:t>PROJECT SETUP AND IMPLEMENTATION IN CAMBODIA AND PERU</a:t>
            </a:r>
            <a:endParaRPr lang="en-US" sz="2000"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10</a:t>
            </a:fld>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659488" y="2632845"/>
            <a:ext cx="2838678" cy="1354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4135889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figures, timeline, and stakeholders</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11</a:t>
            </a:fld>
            <a:endParaRPr lang="en-GB"/>
          </a:p>
        </p:txBody>
      </p:sp>
      <p:sp>
        <p:nvSpPr>
          <p:cNvPr id="5" name="TextBox 4"/>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graphicFrame>
        <p:nvGraphicFramePr>
          <p:cNvPr id="6" name="Table 5"/>
          <p:cNvGraphicFramePr>
            <a:graphicFrameLocks noGrp="1"/>
          </p:cNvGraphicFramePr>
          <p:nvPr>
            <p:extLst>
              <p:ext uri="{D42A27DB-BD31-4B8C-83A1-F6EECF244321}">
                <p14:modId xmlns:p14="http://schemas.microsoft.com/office/powerpoint/2010/main" xmlns="" val="1026800279"/>
              </p:ext>
            </p:extLst>
          </p:nvPr>
        </p:nvGraphicFramePr>
        <p:xfrm>
          <a:off x="1043190" y="1043319"/>
          <a:ext cx="9757115" cy="4733725"/>
        </p:xfrm>
        <a:graphic>
          <a:graphicData uri="http://schemas.openxmlformats.org/drawingml/2006/table">
            <a:tbl>
              <a:tblPr firstRow="1" bandRow="1">
                <a:tableStyleId>{5C22544A-7EE6-4342-B048-85BDC9FD1C3A}</a:tableStyleId>
              </a:tblPr>
              <a:tblGrid>
                <a:gridCol w="2099255"/>
                <a:gridCol w="3828930"/>
                <a:gridCol w="3828930"/>
              </a:tblGrid>
              <a:tr h="430965">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dirty="0" smtClean="0"/>
                        <a:t>Cambodia</a:t>
                      </a:r>
                      <a:endParaRPr lang="en-US" dirty="0"/>
                    </a:p>
                  </a:txBody>
                  <a:tcPr>
                    <a:lnL w="12700" cmpd="sng">
                      <a:noFill/>
                    </a:lnL>
                  </a:tcPr>
                </a:tc>
                <a:tc>
                  <a:txBody>
                    <a:bodyPr/>
                    <a:lstStyle/>
                    <a:p>
                      <a:pPr algn="ctr"/>
                      <a:r>
                        <a:rPr lang="en-US" dirty="0" smtClean="0"/>
                        <a:t>Peru</a:t>
                      </a:r>
                      <a:endParaRPr lang="en-US" dirty="0"/>
                    </a:p>
                  </a:txBody>
                  <a:tcPr/>
                </a:tc>
              </a:tr>
              <a:tr h="370840">
                <a:tc>
                  <a:txBody>
                    <a:bodyPr/>
                    <a:lstStyle/>
                    <a:p>
                      <a:pPr marL="0" indent="0">
                        <a:buFont typeface="Wingdings" panose="05000000000000000000" pitchFamily="2" charset="2"/>
                        <a:buNone/>
                      </a:pPr>
                      <a:r>
                        <a:rPr lang="en-GB" sz="1800" dirty="0" smtClean="0">
                          <a:solidFill>
                            <a:schemeClr val="tx2"/>
                          </a:solidFill>
                        </a:rPr>
                        <a:t>#</a:t>
                      </a:r>
                      <a:r>
                        <a:rPr lang="en-GB" sz="1800" baseline="0" dirty="0" smtClean="0">
                          <a:solidFill>
                            <a:schemeClr val="tx2"/>
                          </a:solidFill>
                        </a:rPr>
                        <a:t> of clients interviewed</a:t>
                      </a:r>
                      <a:endParaRPr lang="en-GB" sz="1800" dirty="0" smtClean="0">
                        <a:solidFill>
                          <a:schemeClr val="tx2"/>
                        </a:solidFill>
                      </a:endParaRPr>
                    </a:p>
                  </a:txBody>
                  <a:tcPr>
                    <a:lnT w="38100" cmpd="sng">
                      <a:noFill/>
                    </a:lnT>
                    <a:lnB w="12700" cmpd="sng">
                      <a:noFill/>
                    </a:lnB>
                  </a:tcPr>
                </a:tc>
                <a:tc>
                  <a:txBody>
                    <a:bodyPr/>
                    <a:lstStyle/>
                    <a:p>
                      <a:pPr marL="0" indent="0">
                        <a:buFont typeface="Wingdings" panose="05000000000000000000" pitchFamily="2" charset="2"/>
                        <a:buNone/>
                      </a:pPr>
                      <a:r>
                        <a:rPr lang="en-GB" sz="1800" dirty="0" smtClean="0">
                          <a:solidFill>
                            <a:schemeClr val="tx2"/>
                          </a:solidFill>
                        </a:rPr>
                        <a:t>1,698</a:t>
                      </a:r>
                      <a:r>
                        <a:rPr lang="en-GB" sz="1800" baseline="0" dirty="0" smtClean="0">
                          <a:solidFill>
                            <a:schemeClr val="tx2"/>
                          </a:solidFill>
                        </a:rPr>
                        <a:t> active borrowers</a:t>
                      </a:r>
                      <a:endParaRPr lang="en-GB" sz="1800" dirty="0" smtClean="0">
                        <a:solidFill>
                          <a:schemeClr val="tx2"/>
                        </a:solidFill>
                      </a:endParaRPr>
                    </a:p>
                  </a:txBody>
                  <a:tcPr/>
                </a:tc>
                <a:tc>
                  <a:txBody>
                    <a:bodyPr/>
                    <a:lstStyle/>
                    <a:p>
                      <a:r>
                        <a:rPr lang="en-US" sz="1800" dirty="0" smtClean="0">
                          <a:solidFill>
                            <a:schemeClr val="tx2"/>
                          </a:solidFill>
                        </a:rPr>
                        <a:t>2,996 active borrowers</a:t>
                      </a:r>
                      <a:endParaRPr lang="en-US" sz="1800" dirty="0">
                        <a:solidFill>
                          <a:schemeClr val="tx2"/>
                        </a:solidFill>
                      </a:endParaRPr>
                    </a:p>
                  </a:txBody>
                  <a:tcPr/>
                </a:tc>
              </a:tr>
              <a:tr h="370840">
                <a:tc>
                  <a:txBody>
                    <a:bodyPr/>
                    <a:lstStyle/>
                    <a:p>
                      <a:pPr marL="0" indent="0">
                        <a:buFont typeface="Wingdings" panose="05000000000000000000" pitchFamily="2" charset="2"/>
                        <a:buNone/>
                      </a:pPr>
                      <a:r>
                        <a:rPr lang="en-GB" sz="1800" dirty="0" smtClean="0">
                          <a:solidFill>
                            <a:schemeClr val="tx2"/>
                          </a:solidFill>
                        </a:rPr>
                        <a:t>Data</a:t>
                      </a:r>
                      <a:r>
                        <a:rPr lang="en-GB" sz="1800" baseline="0" dirty="0" smtClean="0">
                          <a:solidFill>
                            <a:schemeClr val="tx2"/>
                          </a:solidFill>
                        </a:rPr>
                        <a:t> collection timeframe</a:t>
                      </a:r>
                      <a:endParaRPr lang="en-GB" sz="1800" dirty="0" smtClean="0">
                        <a:solidFill>
                          <a:schemeClr val="tx2"/>
                        </a:solidFill>
                      </a:endParaRPr>
                    </a:p>
                  </a:txBody>
                  <a:tcPr>
                    <a:lnT w="38100" cmpd="sng">
                      <a:noFill/>
                    </a:lnT>
                    <a:lnB w="12700" cmpd="sng">
                      <a:noFill/>
                    </a:lnB>
                  </a:tcPr>
                </a:tc>
                <a:tc>
                  <a:txBody>
                    <a:bodyPr/>
                    <a:lstStyle/>
                    <a:p>
                      <a:pPr marL="0" indent="0">
                        <a:buFont typeface="Wingdings" panose="05000000000000000000" pitchFamily="2" charset="2"/>
                        <a:buNone/>
                      </a:pPr>
                      <a:r>
                        <a:rPr lang="en-GB" sz="1800" dirty="0" smtClean="0">
                          <a:solidFill>
                            <a:schemeClr val="tx2"/>
                          </a:solidFill>
                        </a:rPr>
                        <a:t>Mid-April</a:t>
                      </a:r>
                      <a:r>
                        <a:rPr lang="en-GB" sz="1800" baseline="0" dirty="0" smtClean="0">
                          <a:solidFill>
                            <a:schemeClr val="tx2"/>
                          </a:solidFill>
                        </a:rPr>
                        <a:t> thru end of June</a:t>
                      </a:r>
                      <a:endParaRPr lang="en-GB" sz="1800" dirty="0" smtClean="0">
                        <a:solidFill>
                          <a:schemeClr val="tx2"/>
                        </a:solidFill>
                      </a:endParaRPr>
                    </a:p>
                  </a:txBody>
                  <a:tcPr/>
                </a:tc>
                <a:tc>
                  <a:txBody>
                    <a:bodyPr/>
                    <a:lstStyle/>
                    <a:p>
                      <a:r>
                        <a:rPr lang="en-US" sz="1800" dirty="0" smtClean="0">
                          <a:solidFill>
                            <a:schemeClr val="tx2"/>
                          </a:solidFill>
                        </a:rPr>
                        <a:t>Beginning of June thru end of July</a:t>
                      </a:r>
                      <a:endParaRPr lang="en-US" sz="1800" dirty="0">
                        <a:solidFill>
                          <a:schemeClr val="tx2"/>
                        </a:solidFill>
                      </a:endParaRPr>
                    </a:p>
                  </a:txBody>
                  <a:tcPr/>
                </a:tc>
              </a:tr>
              <a:tr h="370840">
                <a:tc>
                  <a:txBody>
                    <a:bodyPr/>
                    <a:lstStyle/>
                    <a:p>
                      <a:pPr marL="0" indent="0">
                        <a:buFont typeface="Wingdings" panose="05000000000000000000" pitchFamily="2" charset="2"/>
                        <a:buNone/>
                      </a:pPr>
                      <a:r>
                        <a:rPr lang="en-GB" sz="1800" dirty="0" smtClean="0">
                          <a:solidFill>
                            <a:schemeClr val="tx2"/>
                          </a:solidFill>
                        </a:rPr>
                        <a:t>Donors</a:t>
                      </a:r>
                    </a:p>
                  </a:txBody>
                  <a:tcPr>
                    <a:lnT w="38100" cmpd="sng">
                      <a:noFill/>
                    </a:lnT>
                  </a:tcPr>
                </a:tc>
                <a:tc>
                  <a:txBody>
                    <a:bodyPr/>
                    <a:lstStyle/>
                    <a:p>
                      <a:pPr marL="342900" indent="-342900">
                        <a:buFont typeface="Wingdings" panose="05000000000000000000" pitchFamily="2" charset="2"/>
                        <a:buChar char="ü"/>
                      </a:pPr>
                      <a:r>
                        <a:rPr lang="en-GB" sz="1800" dirty="0" smtClean="0">
                          <a:solidFill>
                            <a:schemeClr val="tx2"/>
                          </a:solidFill>
                        </a:rPr>
                        <a:t>Cisco Foundation</a:t>
                      </a:r>
                    </a:p>
                    <a:p>
                      <a:pPr marL="342900" indent="-342900">
                        <a:buFont typeface="Wingdings" panose="05000000000000000000" pitchFamily="2" charset="2"/>
                        <a:buChar char="ü"/>
                      </a:pPr>
                      <a:r>
                        <a:rPr lang="en-GB" sz="1800" dirty="0" smtClean="0">
                          <a:solidFill>
                            <a:schemeClr val="tx2"/>
                          </a:solidFill>
                        </a:rPr>
                        <a:t>The Global Commercial Microfinance Consortium II (“Consortium II”) </a:t>
                      </a:r>
                    </a:p>
                  </a:txBody>
                  <a:tcPr/>
                </a:tc>
                <a:tc>
                  <a:txBody>
                    <a:bodyPr/>
                    <a:lstStyle/>
                    <a:p>
                      <a:pPr marL="342900" marR="0" indent="-342900" algn="l" defTabSz="914349"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1800" dirty="0" smtClean="0">
                          <a:solidFill>
                            <a:schemeClr val="tx2"/>
                          </a:solidFill>
                        </a:rPr>
                        <a:t>Cisco Foundation</a:t>
                      </a:r>
                    </a:p>
                    <a:p>
                      <a:endParaRPr lang="en-US" sz="1800" dirty="0">
                        <a:solidFill>
                          <a:schemeClr val="tx2"/>
                        </a:solidFill>
                      </a:endParaRPr>
                    </a:p>
                  </a:txBody>
                  <a:tcPr/>
                </a:tc>
              </a:tr>
              <a:tr h="370840">
                <a:tc>
                  <a:txBody>
                    <a:bodyPr/>
                    <a:lstStyle/>
                    <a:p>
                      <a:r>
                        <a:rPr lang="en-US" sz="1800" dirty="0" smtClean="0">
                          <a:solidFill>
                            <a:schemeClr val="tx2"/>
                          </a:solidFill>
                        </a:rPr>
                        <a:t>Project partners</a:t>
                      </a:r>
                      <a:endParaRPr lang="en-US" sz="1800" dirty="0">
                        <a:solidFill>
                          <a:schemeClr val="tx2"/>
                        </a:solidFill>
                      </a:endParaRPr>
                    </a:p>
                  </a:txBody>
                  <a:tcPr/>
                </a:tc>
                <a:tc>
                  <a:txBody>
                    <a:bodyPr/>
                    <a:lstStyle/>
                    <a:p>
                      <a:pPr marL="342900" indent="-342900">
                        <a:buFont typeface="Wingdings" panose="05000000000000000000" pitchFamily="2" charset="2"/>
                        <a:buChar char="ü"/>
                      </a:pPr>
                      <a:r>
                        <a:rPr lang="en-GB" sz="1800" dirty="0" smtClean="0">
                          <a:solidFill>
                            <a:schemeClr val="tx2"/>
                          </a:solidFill>
                        </a:rPr>
                        <a:t>CMA (country</a:t>
                      </a:r>
                      <a:r>
                        <a:rPr lang="en-GB" sz="1800" baseline="0" dirty="0" smtClean="0">
                          <a:solidFill>
                            <a:schemeClr val="tx2"/>
                          </a:solidFill>
                        </a:rPr>
                        <a:t> network)</a:t>
                      </a:r>
                      <a:endParaRPr lang="en-GB" sz="1800" dirty="0" smtClean="0">
                        <a:solidFill>
                          <a:schemeClr val="tx2"/>
                        </a:solidFill>
                      </a:endParaRPr>
                    </a:p>
                    <a:p>
                      <a:pPr marL="342900" indent="-342900">
                        <a:buFont typeface="Wingdings" panose="05000000000000000000" pitchFamily="2" charset="2"/>
                        <a:buChar char="ü"/>
                      </a:pPr>
                      <a:r>
                        <a:rPr lang="en-GB" sz="1800" dirty="0" smtClean="0">
                          <a:solidFill>
                            <a:schemeClr val="tx2"/>
                          </a:solidFill>
                        </a:rPr>
                        <a:t>AMK</a:t>
                      </a:r>
                    </a:p>
                    <a:p>
                      <a:pPr marL="342900" indent="-342900">
                        <a:buFont typeface="Wingdings" panose="05000000000000000000" pitchFamily="2" charset="2"/>
                        <a:buChar char="ü"/>
                      </a:pPr>
                      <a:r>
                        <a:rPr lang="en-GB" sz="1800" dirty="0" smtClean="0">
                          <a:solidFill>
                            <a:schemeClr val="tx2"/>
                          </a:solidFill>
                        </a:rPr>
                        <a:t>IPR</a:t>
                      </a:r>
                    </a:p>
                    <a:p>
                      <a:pPr marL="342900" indent="-342900">
                        <a:buFont typeface="Wingdings" panose="05000000000000000000" pitchFamily="2" charset="2"/>
                        <a:buChar char="ü"/>
                      </a:pPr>
                      <a:r>
                        <a:rPr lang="en-GB" sz="1800" dirty="0" smtClean="0">
                          <a:solidFill>
                            <a:schemeClr val="tx2"/>
                          </a:solidFill>
                        </a:rPr>
                        <a:t>MAXIMA</a:t>
                      </a:r>
                    </a:p>
                    <a:p>
                      <a:pPr marL="342900" indent="-342900">
                        <a:buFont typeface="Wingdings" panose="05000000000000000000" pitchFamily="2" charset="2"/>
                        <a:buChar char="ü"/>
                      </a:pPr>
                      <a:r>
                        <a:rPr lang="en-GB" sz="1800" dirty="0" smtClean="0">
                          <a:solidFill>
                            <a:schemeClr val="tx2"/>
                          </a:solidFill>
                        </a:rPr>
                        <a:t>PRASAC</a:t>
                      </a:r>
                      <a:r>
                        <a:rPr lang="en-GB" sz="1800" b="1" dirty="0" smtClean="0">
                          <a:solidFill>
                            <a:schemeClr val="tx2"/>
                          </a:solidFill>
                        </a:rPr>
                        <a:t> </a:t>
                      </a:r>
                      <a:endParaRPr lang="en-US" sz="1800" dirty="0" smtClean="0">
                        <a:solidFill>
                          <a:schemeClr val="tx2"/>
                        </a:solidFill>
                      </a:endParaRPr>
                    </a:p>
                  </a:txBody>
                  <a:tcPr/>
                </a:tc>
                <a:tc>
                  <a:txBody>
                    <a:bodyPr/>
                    <a:lstStyle/>
                    <a:p>
                      <a:pPr marL="342900" indent="-342900">
                        <a:buFont typeface="Wingdings" panose="05000000000000000000" pitchFamily="2" charset="2"/>
                        <a:buChar char="ü"/>
                      </a:pPr>
                      <a:r>
                        <a:rPr lang="en-US" sz="1800" dirty="0" smtClean="0">
                          <a:solidFill>
                            <a:schemeClr val="tx2"/>
                          </a:solidFill>
                        </a:rPr>
                        <a:t>ADRA Peru</a:t>
                      </a:r>
                    </a:p>
                    <a:p>
                      <a:pPr marL="342900" indent="-342900">
                        <a:buFont typeface="Wingdings" panose="05000000000000000000" pitchFamily="2" charset="2"/>
                        <a:buChar char="ü"/>
                      </a:pPr>
                      <a:r>
                        <a:rPr lang="en-US" sz="1800" dirty="0" err="1" smtClean="0">
                          <a:solidFill>
                            <a:schemeClr val="tx2"/>
                          </a:solidFill>
                        </a:rPr>
                        <a:t>Confianza</a:t>
                      </a:r>
                      <a:endParaRPr lang="en-US" sz="1800" dirty="0" smtClean="0">
                        <a:solidFill>
                          <a:schemeClr val="tx2"/>
                        </a:solidFill>
                      </a:endParaRPr>
                    </a:p>
                    <a:p>
                      <a:pPr marL="342900" indent="-342900">
                        <a:buFont typeface="Wingdings" panose="05000000000000000000" pitchFamily="2" charset="2"/>
                        <a:buChar char="ü"/>
                      </a:pPr>
                      <a:r>
                        <a:rPr lang="en-US" sz="1800" dirty="0" smtClean="0">
                          <a:solidFill>
                            <a:schemeClr val="tx2"/>
                          </a:solidFill>
                        </a:rPr>
                        <a:t>Manuela Ramos</a:t>
                      </a:r>
                    </a:p>
                    <a:p>
                      <a:pPr marL="342900" indent="-342900">
                        <a:buFont typeface="Wingdings" panose="05000000000000000000" pitchFamily="2" charset="2"/>
                        <a:buChar char="ü"/>
                      </a:pPr>
                      <a:r>
                        <a:rPr lang="en-US" sz="1800" dirty="0" err="1" smtClean="0">
                          <a:solidFill>
                            <a:schemeClr val="tx2"/>
                          </a:solidFill>
                        </a:rPr>
                        <a:t>MiBanco</a:t>
                      </a:r>
                      <a:endParaRPr lang="en-US" sz="1800" dirty="0">
                        <a:solidFill>
                          <a:schemeClr val="tx2"/>
                        </a:solidFill>
                      </a:endParaRPr>
                    </a:p>
                  </a:txBody>
                  <a:tcPr/>
                </a:tc>
              </a:tr>
              <a:tr h="370840">
                <a:tc>
                  <a:txBody>
                    <a:bodyPr/>
                    <a:lstStyle/>
                    <a:p>
                      <a:r>
                        <a:rPr lang="en-US" sz="1800" dirty="0" smtClean="0">
                          <a:solidFill>
                            <a:schemeClr val="tx2"/>
                          </a:solidFill>
                        </a:rPr>
                        <a:t>Technical</a:t>
                      </a:r>
                      <a:r>
                        <a:rPr lang="en-US" sz="1800" baseline="0" dirty="0" smtClean="0">
                          <a:solidFill>
                            <a:schemeClr val="tx2"/>
                          </a:solidFill>
                        </a:rPr>
                        <a:t> partner</a:t>
                      </a:r>
                      <a:endParaRPr lang="en-US" sz="1800" dirty="0">
                        <a:solidFill>
                          <a:schemeClr val="tx2"/>
                        </a:solidFill>
                      </a:endParaRPr>
                    </a:p>
                  </a:txBody>
                  <a:tcPr/>
                </a:tc>
                <a:tc gridSpan="2">
                  <a:txBody>
                    <a:bodyPr/>
                    <a:lstStyle/>
                    <a:p>
                      <a:r>
                        <a:rPr lang="en-US" sz="1800" dirty="0" err="1" smtClean="0">
                          <a:solidFill>
                            <a:schemeClr val="tx2"/>
                          </a:solidFill>
                        </a:rPr>
                        <a:t>Viamo</a:t>
                      </a:r>
                      <a:r>
                        <a:rPr lang="en-US" sz="1800" dirty="0" smtClean="0">
                          <a:solidFill>
                            <a:schemeClr val="tx2"/>
                          </a:solidFill>
                        </a:rPr>
                        <a:t> (formerly, VOTO Mobile</a:t>
                      </a:r>
                      <a:r>
                        <a:rPr lang="en-US" sz="1800" baseline="0" dirty="0" smtClean="0">
                          <a:solidFill>
                            <a:schemeClr val="tx2"/>
                          </a:solidFill>
                        </a:rPr>
                        <a:t> and HNI)</a:t>
                      </a:r>
                      <a:endParaRPr lang="en-US" sz="1800" dirty="0">
                        <a:solidFill>
                          <a:schemeClr val="tx2"/>
                        </a:solidFill>
                      </a:endParaRPr>
                    </a:p>
                  </a:txBody>
                  <a:tcPr/>
                </a:tc>
                <a:tc hMerge="1">
                  <a:txBody>
                    <a:bodyPr/>
                    <a:lstStyle/>
                    <a:p>
                      <a:endParaRPr lang="en-US" dirty="0"/>
                    </a:p>
                  </a:txBody>
                  <a:tcPr/>
                </a:tc>
              </a:tr>
            </a:tbl>
          </a:graphicData>
        </a:graphic>
      </p:graphicFrame>
    </p:spTree>
    <p:extLst>
      <p:ext uri="{BB962C8B-B14F-4D97-AF65-F5344CB8AC3E}">
        <p14:creationId xmlns:p14="http://schemas.microsoft.com/office/powerpoint/2010/main" xmlns="" val="21594172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Legal landscape</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12</a:t>
            </a:fld>
            <a:endParaRPr lang="en-GB" dirty="0"/>
          </a:p>
        </p:txBody>
      </p:sp>
      <p:sp>
        <p:nvSpPr>
          <p:cNvPr id="4" name="Content Placeholder 3"/>
          <p:cNvSpPr>
            <a:spLocks noGrp="1"/>
          </p:cNvSpPr>
          <p:nvPr>
            <p:ph sz="quarter" idx="11"/>
          </p:nvPr>
        </p:nvSpPr>
        <p:spPr/>
        <p:txBody>
          <a:bodyPr/>
          <a:lstStyle/>
          <a:p>
            <a:pPr>
              <a:buFont typeface="Wingdings" panose="05000000000000000000" pitchFamily="2" charset="2"/>
              <a:buChar char="ü"/>
            </a:pPr>
            <a:r>
              <a:rPr lang="en-US" b="1" dirty="0" smtClean="0"/>
              <a:t>MIX had templates of the standard service agreements and non-disclosure agreements that we tailored for each FSP.</a:t>
            </a:r>
          </a:p>
          <a:p>
            <a:pPr>
              <a:buFont typeface="Wingdings" panose="05000000000000000000" pitchFamily="2" charset="2"/>
              <a:buChar char="ü"/>
            </a:pPr>
            <a:endParaRPr lang="en-US" dirty="0"/>
          </a:p>
          <a:p>
            <a:pPr>
              <a:buFont typeface="Wingdings" panose="05000000000000000000" pitchFamily="2" charset="2"/>
              <a:buChar char="ü"/>
            </a:pPr>
            <a:r>
              <a:rPr lang="en-US" b="1" dirty="0" smtClean="0"/>
              <a:t>Cambodia</a:t>
            </a:r>
            <a:r>
              <a:rPr lang="en-US" dirty="0" smtClean="0"/>
              <a:t> – No major concerns with the contracts. However, the National Bank of Cambodia issued an 18% interest rate cap on all MFIs (the market average fell around 24%), which disrupted the setup and implementation of the pilot. One FSP had to bow out of the project, citing major changes in operations. The key learning here was that although there was no way to predict the rash implementation of the regulation, it’s always a good idea to keep a pulse on the political climate.</a:t>
            </a:r>
          </a:p>
          <a:p>
            <a:pPr>
              <a:buFont typeface="Wingdings" panose="05000000000000000000" pitchFamily="2" charset="2"/>
              <a:buChar char="ü"/>
            </a:pPr>
            <a:endParaRPr lang="en-US" dirty="0"/>
          </a:p>
          <a:p>
            <a:pPr>
              <a:buFont typeface="Wingdings" panose="05000000000000000000" pitchFamily="2" charset="2"/>
              <a:buChar char="ü"/>
            </a:pPr>
            <a:r>
              <a:rPr lang="en-US" b="1" dirty="0" smtClean="0"/>
              <a:t>Peru</a:t>
            </a:r>
            <a:r>
              <a:rPr lang="en-US" dirty="0" smtClean="0"/>
              <a:t> – Navigating this phase of the project took far longer than anticipated – delaying the start by approximately 1.5 months! -- because national regulation governing data privacy laws are incredibly tight. The key learning here is to have your legal team on call and ready to negotiate.</a:t>
            </a:r>
            <a:endParaRPr lang="en-US" dirty="0"/>
          </a:p>
        </p:txBody>
      </p:sp>
      <p:sp>
        <p:nvSpPr>
          <p:cNvPr id="5" name="AutoShape 2" descr="Image result for contrac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Image result for contract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Image result for contract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727575" y="3789384"/>
            <a:ext cx="2419350" cy="18859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048018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Sample selection</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13</a:t>
            </a:fld>
            <a:endParaRPr lang="en-GB" dirty="0"/>
          </a:p>
        </p:txBody>
      </p:sp>
      <p:pic>
        <p:nvPicPr>
          <p:cNvPr id="5" name="Picture 4" descr="C:\Users\Jacquline\Documents\Voice of the Client\Cambodia\Analysis\Global\VoC Cambodia map.png"/>
          <p:cNvPicPr/>
          <p:nvPr/>
        </p:nvPicPr>
        <p:blipFill>
          <a:blip r:embed="rId2">
            <a:extLst>
              <a:ext uri="{28A0092B-C50C-407E-A947-70E740481C1C}">
                <a14:useLocalDpi xmlns:a14="http://schemas.microsoft.com/office/drawing/2010/main" xmlns="" val="0"/>
              </a:ext>
            </a:extLst>
          </a:blip>
          <a:srcRect/>
          <a:stretch>
            <a:fillRect/>
          </a:stretch>
        </p:blipFill>
        <p:spPr bwMode="auto">
          <a:xfrm>
            <a:off x="1107583" y="3735632"/>
            <a:ext cx="2331075" cy="19560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pic>
        <p:nvPicPr>
          <p:cNvPr id="8" name="Picture 301" descr="VoC Peru global map"/>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9900813" y="1123434"/>
            <a:ext cx="1645811" cy="21529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1004552" y="1534857"/>
            <a:ext cx="8397025" cy="1554272"/>
          </a:xfrm>
          <a:prstGeom prst="rect">
            <a:avLst/>
          </a:prstGeom>
          <a:noFill/>
        </p:spPr>
        <p:txBody>
          <a:bodyPr wrap="square" rtlCol="0">
            <a:spAutoFit/>
          </a:bodyPr>
          <a:lstStyle/>
          <a:p>
            <a:r>
              <a:rPr lang="en-US" u="sng" dirty="0" smtClean="0"/>
              <a:t>Key criteria in both markets</a:t>
            </a:r>
            <a:endParaRPr lang="en-US" dirty="0" smtClean="0"/>
          </a:p>
          <a:p>
            <a:pPr marL="342900" indent="-342900">
              <a:buFont typeface="Wingdings" panose="05000000000000000000" pitchFamily="2" charset="2"/>
              <a:buChar char="ü"/>
            </a:pPr>
            <a:r>
              <a:rPr lang="en-US" dirty="0" smtClean="0"/>
              <a:t>2</a:t>
            </a:r>
            <a:r>
              <a:rPr lang="en-US" baseline="30000" dirty="0" smtClean="0"/>
              <a:t>nd</a:t>
            </a:r>
            <a:r>
              <a:rPr lang="en-US" dirty="0" smtClean="0"/>
              <a:t> cycle borrowers or older</a:t>
            </a:r>
          </a:p>
          <a:p>
            <a:pPr marL="342900" indent="-342900">
              <a:buFont typeface="Wingdings" panose="05000000000000000000" pitchFamily="2" charset="2"/>
              <a:buChar char="ü"/>
            </a:pPr>
            <a:r>
              <a:rPr lang="en-US" dirty="0" smtClean="0"/>
              <a:t>Gender representation</a:t>
            </a:r>
          </a:p>
          <a:p>
            <a:pPr marL="342900" indent="-342900">
              <a:buFont typeface="Wingdings" panose="05000000000000000000" pitchFamily="2" charset="2"/>
              <a:buChar char="ü"/>
            </a:pPr>
            <a:r>
              <a:rPr lang="en-US" dirty="0" smtClean="0"/>
              <a:t>Asked FSPs to send us a database extract of at least 5,000 clients, considering average participation rate is 20%</a:t>
            </a:r>
            <a:endParaRPr lang="en-US" dirty="0"/>
          </a:p>
        </p:txBody>
      </p:sp>
      <p:sp>
        <p:nvSpPr>
          <p:cNvPr id="10" name="TextBox 9"/>
          <p:cNvSpPr txBox="1"/>
          <p:nvPr/>
        </p:nvSpPr>
        <p:spPr>
          <a:xfrm>
            <a:off x="4829577" y="3640253"/>
            <a:ext cx="5483360" cy="1554272"/>
          </a:xfrm>
          <a:prstGeom prst="rect">
            <a:avLst/>
          </a:prstGeom>
          <a:noFill/>
        </p:spPr>
        <p:txBody>
          <a:bodyPr wrap="square" rtlCol="0">
            <a:spAutoFit/>
          </a:bodyPr>
          <a:lstStyle/>
          <a:p>
            <a:r>
              <a:rPr lang="en-US" u="sng" dirty="0" smtClean="0"/>
              <a:t>Unique considerations for each market</a:t>
            </a:r>
          </a:p>
          <a:p>
            <a:pPr marL="342900" indent="-342900">
              <a:buFont typeface="Wingdings" panose="05000000000000000000" pitchFamily="2" charset="2"/>
              <a:buChar char="ü"/>
            </a:pPr>
            <a:r>
              <a:rPr lang="en-US" dirty="0" smtClean="0"/>
              <a:t>Multiple borrowing is a huge concern in Cambodia</a:t>
            </a:r>
          </a:p>
          <a:p>
            <a:pPr marL="342900" indent="-342900">
              <a:buFont typeface="Wingdings" panose="05000000000000000000" pitchFamily="2" charset="2"/>
              <a:buChar char="ü"/>
            </a:pPr>
            <a:r>
              <a:rPr lang="en-US" dirty="0" smtClean="0"/>
              <a:t>Had to avoid the northern departments in Peru due to </a:t>
            </a:r>
            <a:r>
              <a:rPr lang="en-US" dirty="0" err="1" smtClean="0"/>
              <a:t>floodings</a:t>
            </a:r>
            <a:endParaRPr lang="en-US" dirty="0"/>
          </a:p>
        </p:txBody>
      </p:sp>
    </p:spTree>
    <p:extLst>
      <p:ext uri="{BB962C8B-B14F-4D97-AF65-F5344CB8AC3E}">
        <p14:creationId xmlns:p14="http://schemas.microsoft.com/office/powerpoint/2010/main" xmlns="" val="8215324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questionnaire (1/2)</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14</a:t>
            </a:fld>
            <a:endParaRPr lang="en-GB"/>
          </a:p>
        </p:txBody>
      </p:sp>
      <p:sp>
        <p:nvSpPr>
          <p:cNvPr id="4" name="Content Placeholder 1"/>
          <p:cNvSpPr txBox="1">
            <a:spLocks/>
          </p:cNvSpPr>
          <p:nvPr/>
        </p:nvSpPr>
        <p:spPr>
          <a:xfrm>
            <a:off x="809273" y="1182478"/>
            <a:ext cx="10470739" cy="4525963"/>
          </a:xfrm>
          <a:prstGeom prst="rect">
            <a:avLst/>
          </a:prstGeom>
        </p:spPr>
        <p:txBody>
          <a:bodyPr/>
          <a:lst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lnSpc>
                <a:spcPct val="150000"/>
              </a:lnSpc>
              <a:buFont typeface="Arial" panose="020B0604020202020204" pitchFamily="34" charset="0"/>
              <a:buNone/>
            </a:pPr>
            <a:r>
              <a:rPr lang="en-US" sz="1800" dirty="0" smtClean="0">
                <a:solidFill>
                  <a:srgbClr val="002060"/>
                </a:solidFill>
                <a:latin typeface="+mj-lt"/>
              </a:rPr>
              <a:t>The survey focused on 5 out of 7 of the Smart Campaign’s client protection principles (CPPs):</a:t>
            </a:r>
          </a:p>
          <a:p>
            <a:pPr marL="800074" lvl="1" indent="-342900">
              <a:lnSpc>
                <a:spcPct val="150000"/>
              </a:lnSpc>
              <a:buFont typeface="+mj-lt"/>
              <a:buAutoNum type="arabicPeriod"/>
            </a:pPr>
            <a:r>
              <a:rPr lang="en-US" sz="1800" dirty="0" smtClean="0">
                <a:solidFill>
                  <a:srgbClr val="002060"/>
                </a:solidFill>
                <a:latin typeface="+mj-lt"/>
              </a:rPr>
              <a:t>Appropriate product design</a:t>
            </a:r>
          </a:p>
          <a:p>
            <a:pPr marL="800074" lvl="1" indent="-342900">
              <a:lnSpc>
                <a:spcPct val="150000"/>
              </a:lnSpc>
              <a:buFont typeface="+mj-lt"/>
              <a:buAutoNum type="arabicPeriod"/>
            </a:pPr>
            <a:r>
              <a:rPr lang="en-US" sz="1800" dirty="0" smtClean="0">
                <a:solidFill>
                  <a:srgbClr val="002060"/>
                </a:solidFill>
                <a:latin typeface="+mj-lt"/>
              </a:rPr>
              <a:t>Prevention of over-indebtedness</a:t>
            </a:r>
          </a:p>
          <a:p>
            <a:pPr marL="800074" lvl="1" indent="-342900">
              <a:lnSpc>
                <a:spcPct val="150000"/>
              </a:lnSpc>
              <a:buFont typeface="+mj-lt"/>
              <a:buAutoNum type="arabicPeriod"/>
            </a:pPr>
            <a:r>
              <a:rPr lang="en-US" sz="1800" dirty="0" smtClean="0">
                <a:solidFill>
                  <a:srgbClr val="002060"/>
                </a:solidFill>
                <a:latin typeface="+mj-lt"/>
              </a:rPr>
              <a:t>Transparency</a:t>
            </a:r>
          </a:p>
          <a:p>
            <a:pPr marL="800074" lvl="1" indent="-342900">
              <a:lnSpc>
                <a:spcPct val="150000"/>
              </a:lnSpc>
              <a:buFont typeface="+mj-lt"/>
              <a:buAutoNum type="arabicPeriod"/>
            </a:pPr>
            <a:r>
              <a:rPr lang="en-US" sz="1800" dirty="0" smtClean="0">
                <a:solidFill>
                  <a:srgbClr val="002060"/>
                </a:solidFill>
                <a:latin typeface="+mj-lt"/>
              </a:rPr>
              <a:t>Fair and respectful treatment of clients</a:t>
            </a:r>
          </a:p>
          <a:p>
            <a:pPr marL="800074" lvl="1" indent="-342900">
              <a:lnSpc>
                <a:spcPct val="150000"/>
              </a:lnSpc>
              <a:buFont typeface="+mj-lt"/>
              <a:buAutoNum type="arabicPeriod"/>
            </a:pPr>
            <a:r>
              <a:rPr lang="en-US" sz="1800" dirty="0" smtClean="0">
                <a:solidFill>
                  <a:srgbClr val="002060"/>
                </a:solidFill>
                <a:latin typeface="+mj-lt"/>
              </a:rPr>
              <a:t>Mechanisms for complaint resolution</a:t>
            </a:r>
          </a:p>
          <a:p>
            <a:pPr>
              <a:buFont typeface="Arial" panose="020B0604020202020204" pitchFamily="34" charset="0"/>
              <a:buNone/>
            </a:pPr>
            <a:r>
              <a:rPr lang="en-US" sz="1800" i="1" dirty="0" smtClean="0">
                <a:solidFill>
                  <a:srgbClr val="002060"/>
                </a:solidFill>
                <a:latin typeface="+mj-lt"/>
              </a:rPr>
              <a:t>     </a:t>
            </a:r>
          </a:p>
          <a:p>
            <a:pPr>
              <a:buFont typeface="Arial" panose="020B0604020202020204" pitchFamily="34" charset="0"/>
              <a:buNone/>
            </a:pPr>
            <a:r>
              <a:rPr lang="en-US" sz="1400" i="1" dirty="0" smtClean="0">
                <a:solidFill>
                  <a:srgbClr val="002060"/>
                </a:solidFill>
                <a:latin typeface="+mj-lt"/>
              </a:rPr>
              <a:t>*(6) Responsible pricing and (7) privacy of client data were omitted in order to keep the survey to a manageable length and minimize the drop-out rate.</a:t>
            </a:r>
          </a:p>
          <a:p>
            <a:pPr>
              <a:buFont typeface="Arial" panose="020B0604020202020204" pitchFamily="34" charset="0"/>
              <a:buNone/>
            </a:pPr>
            <a:endParaRPr lang="en-US" sz="1800" i="1" dirty="0">
              <a:solidFill>
                <a:srgbClr val="002060"/>
              </a:solidFill>
              <a:latin typeface="+mj-lt"/>
            </a:endParaRPr>
          </a:p>
          <a:p>
            <a:pPr marL="0" indent="0">
              <a:buFont typeface="Arial" panose="020B0604020202020204" pitchFamily="34" charset="0"/>
              <a:buNone/>
            </a:pPr>
            <a:r>
              <a:rPr lang="en-US" sz="1800" dirty="0" smtClean="0">
                <a:solidFill>
                  <a:srgbClr val="002060"/>
                </a:solidFill>
                <a:latin typeface="+mj-lt"/>
              </a:rPr>
              <a:t>The  participating FSPs provided significant input on the questionnaire, which is comprised of 18 and 19 multiple choice questions in Cambodia and Peru, respectively.</a:t>
            </a:r>
            <a:endParaRPr lang="en-US" sz="2800" dirty="0" smtClean="0">
              <a:solidFill>
                <a:srgbClr val="002060"/>
              </a:solidFill>
              <a:latin typeface="Larke Neue" pitchFamily="2" charset="0"/>
            </a:endParaRPr>
          </a:p>
        </p:txBody>
      </p:sp>
      <p:sp>
        <p:nvSpPr>
          <p:cNvPr id="5" name="TextBox 4"/>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314227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Survey </a:t>
            </a:r>
            <a:r>
              <a:rPr lang="en-US" dirty="0" smtClean="0"/>
              <a:t>questionnaire – sample questions (2/2</a:t>
            </a:r>
            <a:r>
              <a:rPr lang="en-US" dirty="0"/>
              <a:t>)</a:t>
            </a:r>
          </a:p>
        </p:txBody>
      </p:sp>
      <p:sp>
        <p:nvSpPr>
          <p:cNvPr id="3" name="Slide Number Placeholder 2"/>
          <p:cNvSpPr>
            <a:spLocks noGrp="1"/>
          </p:cNvSpPr>
          <p:nvPr>
            <p:ph type="sldNum" sz="quarter" idx="10"/>
          </p:nvPr>
        </p:nvSpPr>
        <p:spPr/>
        <p:txBody>
          <a:bodyPr/>
          <a:lstStyle/>
          <a:p>
            <a:fld id="{A51A16C2-DCFA-4B8D-8379-F9BC060473A6}" type="slidenum">
              <a:rPr lang="en-GB" smtClean="0"/>
              <a:pPr/>
              <a:t>15</a:t>
            </a:fld>
            <a:endParaRPr lang="en-GB" dirty="0"/>
          </a:p>
        </p:txBody>
      </p:sp>
      <p:sp>
        <p:nvSpPr>
          <p:cNvPr id="4" name="Content Placeholder 3"/>
          <p:cNvSpPr>
            <a:spLocks noGrp="1"/>
          </p:cNvSpPr>
          <p:nvPr>
            <p:ph sz="quarter" idx="11"/>
          </p:nvPr>
        </p:nvSpPr>
        <p:spPr>
          <a:xfrm>
            <a:off x="393522" y="796523"/>
            <a:ext cx="11366500" cy="5232400"/>
          </a:xfrm>
        </p:spPr>
        <p:txBody>
          <a:bodyPr/>
          <a:lstStyle/>
          <a:p>
            <a:pPr marL="800074" lvl="1" indent="-342900">
              <a:lnSpc>
                <a:spcPct val="150000"/>
              </a:lnSpc>
              <a:buFont typeface="+mj-lt"/>
              <a:buAutoNum type="arabicPeriod"/>
            </a:pPr>
            <a:r>
              <a:rPr lang="en-US" sz="1800" dirty="0">
                <a:solidFill>
                  <a:srgbClr val="002060"/>
                </a:solidFill>
              </a:rPr>
              <a:t>Appropriate product </a:t>
            </a:r>
            <a:r>
              <a:rPr lang="en-US" sz="1800" dirty="0" smtClean="0">
                <a:solidFill>
                  <a:srgbClr val="002060"/>
                </a:solidFill>
              </a:rPr>
              <a:t>design</a:t>
            </a:r>
          </a:p>
          <a:p>
            <a:pPr marL="1257249" lvl="2" indent="-342900">
              <a:lnSpc>
                <a:spcPct val="150000"/>
              </a:lnSpc>
              <a:buFont typeface="+mj-lt"/>
              <a:buAutoNum type="alphaLcPeriod"/>
            </a:pPr>
            <a:r>
              <a:rPr lang="en-US" dirty="0" smtClean="0">
                <a:solidFill>
                  <a:srgbClr val="002060"/>
                </a:solidFill>
              </a:rPr>
              <a:t>What do you think about the size of your current loan? </a:t>
            </a:r>
          </a:p>
          <a:p>
            <a:pPr marL="1257249" lvl="2" indent="-342900">
              <a:lnSpc>
                <a:spcPct val="150000"/>
              </a:lnSpc>
              <a:buFont typeface="+mj-lt"/>
              <a:buAutoNum type="alphaLcPeriod"/>
            </a:pPr>
            <a:r>
              <a:rPr lang="en-US" dirty="0" smtClean="0">
                <a:solidFill>
                  <a:srgbClr val="002060"/>
                </a:solidFill>
              </a:rPr>
              <a:t>What do you think about the installment size of your current loan?</a:t>
            </a:r>
            <a:endParaRPr lang="en-US" dirty="0">
              <a:solidFill>
                <a:srgbClr val="002060"/>
              </a:solidFill>
            </a:endParaRPr>
          </a:p>
          <a:p>
            <a:pPr marL="800074" lvl="1" indent="-342900">
              <a:lnSpc>
                <a:spcPct val="150000"/>
              </a:lnSpc>
              <a:buFont typeface="+mj-lt"/>
              <a:buAutoNum type="arabicPeriod"/>
            </a:pPr>
            <a:r>
              <a:rPr lang="en-US" sz="1800" dirty="0">
                <a:solidFill>
                  <a:srgbClr val="002060"/>
                </a:solidFill>
              </a:rPr>
              <a:t>Prevention of </a:t>
            </a:r>
            <a:r>
              <a:rPr lang="en-US" sz="1800" dirty="0" smtClean="0">
                <a:solidFill>
                  <a:srgbClr val="002060"/>
                </a:solidFill>
              </a:rPr>
              <a:t>over-indebtedness</a:t>
            </a:r>
          </a:p>
          <a:p>
            <a:pPr marL="1257249" lvl="2" indent="-342900">
              <a:lnSpc>
                <a:spcPct val="150000"/>
              </a:lnSpc>
              <a:buFont typeface="+mj-lt"/>
              <a:buAutoNum type="alphaLcPeriod"/>
            </a:pPr>
            <a:r>
              <a:rPr lang="en-US" dirty="0" smtClean="0">
                <a:solidFill>
                  <a:srgbClr val="002060"/>
                </a:solidFill>
              </a:rPr>
              <a:t>Have you ever made a late payment for your current or a previous loan? (</a:t>
            </a:r>
            <a:r>
              <a:rPr lang="en-US" i="1" dirty="0" smtClean="0">
                <a:solidFill>
                  <a:srgbClr val="002060"/>
                </a:solidFill>
              </a:rPr>
              <a:t>In Peru, we only asked about current loan</a:t>
            </a:r>
            <a:r>
              <a:rPr lang="en-US" dirty="0" smtClean="0">
                <a:solidFill>
                  <a:srgbClr val="002060"/>
                </a:solidFill>
              </a:rPr>
              <a:t>)</a:t>
            </a:r>
          </a:p>
          <a:p>
            <a:pPr marL="1257249" lvl="2" indent="-342900">
              <a:lnSpc>
                <a:spcPct val="150000"/>
              </a:lnSpc>
              <a:buFont typeface="+mj-lt"/>
              <a:buAutoNum type="alphaLcPeriod"/>
            </a:pPr>
            <a:r>
              <a:rPr lang="en-US" dirty="0" smtClean="0">
                <a:solidFill>
                  <a:srgbClr val="002060"/>
                </a:solidFill>
              </a:rPr>
              <a:t>Have you ever had to sell an asset to make a payment for your current or a previous loan?</a:t>
            </a:r>
          </a:p>
          <a:p>
            <a:pPr marL="1257249" lvl="2" indent="-342900">
              <a:lnSpc>
                <a:spcPct val="150000"/>
              </a:lnSpc>
              <a:buFont typeface="+mj-lt"/>
              <a:buAutoNum type="alphaLcPeriod"/>
            </a:pPr>
            <a:r>
              <a:rPr lang="en-US" dirty="0" smtClean="0">
                <a:solidFill>
                  <a:srgbClr val="002060"/>
                </a:solidFill>
              </a:rPr>
              <a:t>Have you ever had to borrow from another source to make a payment for your current or a previous loan?</a:t>
            </a:r>
          </a:p>
          <a:p>
            <a:pPr marL="1257249" lvl="2" indent="-342900">
              <a:lnSpc>
                <a:spcPct val="150000"/>
              </a:lnSpc>
              <a:buFont typeface="+mj-lt"/>
              <a:buAutoNum type="alphaLcPeriod"/>
            </a:pPr>
            <a:r>
              <a:rPr lang="en-US" dirty="0" smtClean="0">
                <a:solidFill>
                  <a:srgbClr val="002060"/>
                </a:solidFill>
              </a:rPr>
              <a:t>Have you ever had to reduce your expenses on basic necessities to make a payment for your current or a previous loan?</a:t>
            </a:r>
            <a:endParaRPr lang="en-US" dirty="0">
              <a:solidFill>
                <a:srgbClr val="002060"/>
              </a:solidFill>
            </a:endParaRPr>
          </a:p>
          <a:p>
            <a:pPr marL="800074" lvl="1" indent="-342900">
              <a:lnSpc>
                <a:spcPct val="150000"/>
              </a:lnSpc>
              <a:buFont typeface="+mj-lt"/>
              <a:buAutoNum type="arabicPeriod"/>
            </a:pPr>
            <a:r>
              <a:rPr lang="en-US" sz="1800" dirty="0" smtClean="0">
                <a:solidFill>
                  <a:srgbClr val="002060"/>
                </a:solidFill>
              </a:rPr>
              <a:t>Transparency</a:t>
            </a:r>
          </a:p>
          <a:p>
            <a:pPr marL="1257249" lvl="2" indent="-342900">
              <a:lnSpc>
                <a:spcPct val="150000"/>
              </a:lnSpc>
              <a:buFont typeface="+mj-lt"/>
              <a:buAutoNum type="alphaLcPeriod"/>
            </a:pPr>
            <a:r>
              <a:rPr lang="en-US" dirty="0" smtClean="0">
                <a:solidFill>
                  <a:srgbClr val="002060"/>
                </a:solidFill>
              </a:rPr>
              <a:t>Do you believe you that you were clearly informed about  your loan interest rate before accepting your current or a previous loan?</a:t>
            </a:r>
          </a:p>
          <a:p>
            <a:pPr marL="1257249" lvl="2" indent="-342900">
              <a:lnSpc>
                <a:spcPct val="150000"/>
              </a:lnSpc>
              <a:buFont typeface="+mj-lt"/>
              <a:buAutoNum type="alphaLcPeriod"/>
            </a:pPr>
            <a:r>
              <a:rPr lang="en-US" dirty="0">
                <a:solidFill>
                  <a:srgbClr val="002060"/>
                </a:solidFill>
              </a:rPr>
              <a:t>Do you believe you that you were clearly informed about  your loan </a:t>
            </a:r>
            <a:r>
              <a:rPr lang="en-US" dirty="0" smtClean="0">
                <a:solidFill>
                  <a:srgbClr val="002060"/>
                </a:solidFill>
              </a:rPr>
              <a:t>fees before </a:t>
            </a:r>
            <a:r>
              <a:rPr lang="en-US" dirty="0">
                <a:solidFill>
                  <a:srgbClr val="002060"/>
                </a:solidFill>
              </a:rPr>
              <a:t>accepting your current or a previous loan</a:t>
            </a:r>
            <a:r>
              <a:rPr lang="en-US" dirty="0" smtClean="0">
                <a:solidFill>
                  <a:srgbClr val="002060"/>
                </a:solidFill>
              </a:rPr>
              <a:t>?</a:t>
            </a:r>
            <a:endParaRPr lang="en-US" dirty="0">
              <a:solidFill>
                <a:srgbClr val="002060"/>
              </a:solidFill>
            </a:endParaRPr>
          </a:p>
          <a:p>
            <a:pPr marL="800074" lvl="1" indent="-342900">
              <a:lnSpc>
                <a:spcPct val="150000"/>
              </a:lnSpc>
              <a:buFont typeface="+mj-lt"/>
              <a:buAutoNum type="arabicPeriod"/>
            </a:pPr>
            <a:r>
              <a:rPr lang="en-US" sz="1800" dirty="0">
                <a:solidFill>
                  <a:srgbClr val="002060"/>
                </a:solidFill>
              </a:rPr>
              <a:t>Fair and respectful treatment of </a:t>
            </a:r>
            <a:r>
              <a:rPr lang="en-US" sz="1800" dirty="0" smtClean="0">
                <a:solidFill>
                  <a:srgbClr val="002060"/>
                </a:solidFill>
              </a:rPr>
              <a:t>clients</a:t>
            </a:r>
          </a:p>
          <a:p>
            <a:pPr marL="1257249" lvl="2" indent="-342900">
              <a:lnSpc>
                <a:spcPct val="150000"/>
              </a:lnSpc>
              <a:buFont typeface="+mj-lt"/>
              <a:buAutoNum type="alphaLcPeriod"/>
            </a:pPr>
            <a:r>
              <a:rPr lang="en-US" dirty="0" smtClean="0">
                <a:solidFill>
                  <a:srgbClr val="002060"/>
                </a:solidFill>
              </a:rPr>
              <a:t>Have you ever been disrespected by a staff member?</a:t>
            </a:r>
          </a:p>
          <a:p>
            <a:pPr marL="1257249" lvl="2" indent="-342900">
              <a:lnSpc>
                <a:spcPct val="150000"/>
              </a:lnSpc>
              <a:buFont typeface="+mj-lt"/>
              <a:buAutoNum type="alphaLcPeriod"/>
            </a:pPr>
            <a:r>
              <a:rPr lang="en-US" dirty="0" smtClean="0">
                <a:solidFill>
                  <a:srgbClr val="002060"/>
                </a:solidFill>
              </a:rPr>
              <a:t>Have you ever been asked by a staff member to pay a bribe or commission for which you did not get a receipt?</a:t>
            </a:r>
            <a:endParaRPr lang="en-US" dirty="0">
              <a:solidFill>
                <a:srgbClr val="002060"/>
              </a:solidFill>
            </a:endParaRPr>
          </a:p>
          <a:p>
            <a:pPr marL="800074" lvl="1" indent="-342900">
              <a:lnSpc>
                <a:spcPct val="150000"/>
              </a:lnSpc>
              <a:buFont typeface="+mj-lt"/>
              <a:buAutoNum type="arabicPeriod"/>
            </a:pPr>
            <a:r>
              <a:rPr lang="en-US" sz="1800" dirty="0">
                <a:solidFill>
                  <a:srgbClr val="002060"/>
                </a:solidFill>
              </a:rPr>
              <a:t>Mechanisms for complaint </a:t>
            </a:r>
            <a:r>
              <a:rPr lang="en-US" sz="1800" dirty="0" smtClean="0">
                <a:solidFill>
                  <a:srgbClr val="002060"/>
                </a:solidFill>
              </a:rPr>
              <a:t>resolution</a:t>
            </a:r>
          </a:p>
          <a:p>
            <a:pPr marL="1257249" lvl="2" indent="-342900">
              <a:lnSpc>
                <a:spcPct val="150000"/>
              </a:lnSpc>
              <a:buFont typeface="+mj-lt"/>
              <a:buAutoNum type="alphaLcPeriod"/>
            </a:pPr>
            <a:r>
              <a:rPr lang="en-US" dirty="0" smtClean="0">
                <a:solidFill>
                  <a:srgbClr val="002060"/>
                </a:solidFill>
              </a:rPr>
              <a:t>Do you believe you were properly informed about how to make a complaint?</a:t>
            </a:r>
            <a:endParaRPr lang="en-US" dirty="0">
              <a:solidFill>
                <a:srgbClr val="002060"/>
              </a:solidFill>
            </a:endParaRPr>
          </a:p>
          <a:p>
            <a:endParaRPr lang="en-US" dirty="0"/>
          </a:p>
        </p:txBody>
      </p:sp>
    </p:spTree>
    <p:extLst>
      <p:ext uri="{BB962C8B-B14F-4D97-AF65-F5344CB8AC3E}">
        <p14:creationId xmlns:p14="http://schemas.microsoft.com/office/powerpoint/2010/main" xmlns="" val="3249741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audio recordings</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16</a:t>
            </a:fld>
            <a:endParaRPr lang="en-GB"/>
          </a:p>
        </p:txBody>
      </p:sp>
      <p:graphicFrame>
        <p:nvGraphicFramePr>
          <p:cNvPr id="4" name="Object 3"/>
          <p:cNvGraphicFramePr>
            <a:graphicFrameLocks noChangeAspect="1"/>
          </p:cNvGraphicFramePr>
          <p:nvPr>
            <p:extLst>
              <p:ext uri="{D42A27DB-BD31-4B8C-83A1-F6EECF244321}">
                <p14:modId xmlns:p14="http://schemas.microsoft.com/office/powerpoint/2010/main" xmlns="" val="1204184875"/>
              </p:ext>
            </p:extLst>
          </p:nvPr>
        </p:nvGraphicFramePr>
        <p:xfrm>
          <a:off x="7291136" y="3838724"/>
          <a:ext cx="2546741" cy="1038949"/>
        </p:xfrm>
        <a:graphic>
          <a:graphicData uri="http://schemas.openxmlformats.org/presentationml/2006/ole">
            <p:oleObj spid="_x0000_s3133" name="Packager Shell Object" showAsIcon="1" r:id="rId3" imgW="1078560" imgH="440280" progId="Package">
              <p:embed/>
            </p:oleObj>
          </a:graphicData>
        </a:graphic>
      </p:graphicFrame>
      <p:sp>
        <p:nvSpPr>
          <p:cNvPr id="5" name="TextBox 4"/>
          <p:cNvSpPr txBox="1"/>
          <p:nvPr/>
        </p:nvSpPr>
        <p:spPr>
          <a:xfrm>
            <a:off x="829994" y="1139483"/>
            <a:ext cx="10396024" cy="1554272"/>
          </a:xfrm>
          <a:prstGeom prst="rect">
            <a:avLst/>
          </a:prstGeom>
          <a:noFill/>
        </p:spPr>
        <p:txBody>
          <a:bodyPr wrap="square" rtlCol="0">
            <a:spAutoFit/>
          </a:bodyPr>
          <a:lstStyle/>
          <a:p>
            <a:pPr marL="342900" indent="-342900">
              <a:buFont typeface="Wingdings" panose="05000000000000000000" pitchFamily="2" charset="2"/>
              <a:buChar char="ü"/>
            </a:pPr>
            <a:r>
              <a:rPr lang="en-US" dirty="0" smtClean="0">
                <a:solidFill>
                  <a:srgbClr val="002060"/>
                </a:solidFill>
              </a:rPr>
              <a:t>After a number of challenges with the studio that VOTO hired to do the recordings in Cambodia, MIX decided to independently hire a local studio to complete the recordings in both Cambodia and Peru.</a:t>
            </a:r>
          </a:p>
          <a:p>
            <a:endParaRPr lang="en-US" dirty="0" smtClean="0">
              <a:solidFill>
                <a:srgbClr val="002060"/>
              </a:solidFill>
            </a:endParaRPr>
          </a:p>
          <a:p>
            <a:pPr marL="342900" indent="-342900">
              <a:buFont typeface="Wingdings" panose="05000000000000000000" pitchFamily="2" charset="2"/>
              <a:buChar char="ü"/>
            </a:pPr>
            <a:r>
              <a:rPr lang="en-US" dirty="0" smtClean="0">
                <a:solidFill>
                  <a:srgbClr val="002060"/>
                </a:solidFill>
              </a:rPr>
              <a:t>The average duration to complete the survey in full is 8 minutes.</a:t>
            </a:r>
            <a:endParaRPr lang="en-US" dirty="0">
              <a:solidFill>
                <a:srgbClr val="002060"/>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46231" y="3089631"/>
            <a:ext cx="2537137" cy="25371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3936740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Flyer design</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17</a:t>
            </a:fld>
            <a:endParaRPr lang="en-GB"/>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13963" y="2997296"/>
            <a:ext cx="2019908" cy="28655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727053" y="2932652"/>
            <a:ext cx="2047739" cy="2908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383367" y="6205140"/>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282796" y="3018675"/>
            <a:ext cx="2105901" cy="2908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aphicFrame>
        <p:nvGraphicFramePr>
          <p:cNvPr id="5" name="Table 4"/>
          <p:cNvGraphicFramePr>
            <a:graphicFrameLocks noGrp="1"/>
          </p:cNvGraphicFramePr>
          <p:nvPr>
            <p:extLst>
              <p:ext uri="{D42A27DB-BD31-4B8C-83A1-F6EECF244321}">
                <p14:modId xmlns:p14="http://schemas.microsoft.com/office/powerpoint/2010/main" xmlns="" val="2579750777"/>
              </p:ext>
            </p:extLst>
          </p:nvPr>
        </p:nvGraphicFramePr>
        <p:xfrm>
          <a:off x="1377696" y="968104"/>
          <a:ext cx="9195858" cy="1722120"/>
        </p:xfrm>
        <a:graphic>
          <a:graphicData uri="http://schemas.openxmlformats.org/drawingml/2006/table">
            <a:tbl>
              <a:tblPr firstRow="1" bandRow="1">
                <a:tableStyleId>{5C22544A-7EE6-4342-B048-85BDC9FD1C3A}</a:tableStyleId>
              </a:tblPr>
              <a:tblGrid>
                <a:gridCol w="4597929"/>
                <a:gridCol w="4597929"/>
              </a:tblGrid>
              <a:tr h="370840">
                <a:tc gridSpan="2">
                  <a:txBody>
                    <a:bodyPr/>
                    <a:lstStyle/>
                    <a:p>
                      <a:pPr algn="ctr"/>
                      <a:r>
                        <a:rPr lang="en-US" dirty="0" smtClean="0"/>
                        <a:t>Key differences in flyer design process</a:t>
                      </a:r>
                      <a:endParaRPr lang="en-US" dirty="0"/>
                    </a:p>
                  </a:txBody>
                  <a:tcPr/>
                </a:tc>
                <a:tc hMerge="1">
                  <a:txBody>
                    <a:bodyPr/>
                    <a:lstStyle/>
                    <a:p>
                      <a:endParaRPr lang="en-US" dirty="0"/>
                    </a:p>
                  </a:txBody>
                  <a:tcPr/>
                </a:tc>
              </a:tr>
              <a:tr h="370840">
                <a:tc>
                  <a:txBody>
                    <a:bodyPr/>
                    <a:lstStyle/>
                    <a:p>
                      <a:pPr algn="ctr"/>
                      <a:r>
                        <a:rPr lang="en-US" dirty="0" smtClean="0"/>
                        <a:t>Cambodia</a:t>
                      </a:r>
                      <a:endParaRPr lang="en-US" dirty="0"/>
                    </a:p>
                  </a:txBody>
                  <a:tcPr/>
                </a:tc>
                <a:tc>
                  <a:txBody>
                    <a:bodyPr/>
                    <a:lstStyle/>
                    <a:p>
                      <a:pPr algn="ctr"/>
                      <a:r>
                        <a:rPr lang="en-US" dirty="0" smtClean="0"/>
                        <a:t>Peru</a:t>
                      </a:r>
                      <a:endParaRPr lang="en-US" dirty="0"/>
                    </a:p>
                  </a:txBody>
                  <a:tcPr/>
                </a:tc>
              </a:tr>
              <a:tr h="370840">
                <a:tc>
                  <a:txBody>
                    <a:bodyPr/>
                    <a:lstStyle/>
                    <a:p>
                      <a:pPr marL="342900" indent="-342900">
                        <a:buFont typeface="Wingdings" panose="05000000000000000000" pitchFamily="2" charset="2"/>
                        <a:buChar char="ü"/>
                      </a:pPr>
                      <a:r>
                        <a:rPr lang="en-US" dirty="0" smtClean="0"/>
                        <a:t>Double-sided</a:t>
                      </a:r>
                    </a:p>
                    <a:p>
                      <a:pPr marL="342900" indent="-342900">
                        <a:buFont typeface="Wingdings" panose="05000000000000000000" pitchFamily="2" charset="2"/>
                        <a:buChar char="ü"/>
                      </a:pPr>
                      <a:r>
                        <a:rPr lang="en-US" dirty="0" smtClean="0"/>
                        <a:t>Tried to put as much information as possible</a:t>
                      </a:r>
                      <a:endParaRPr lang="en-US" dirty="0"/>
                    </a:p>
                  </a:txBody>
                  <a:tcPr/>
                </a:tc>
                <a:tc>
                  <a:txBody>
                    <a:bodyPr/>
                    <a:lstStyle/>
                    <a:p>
                      <a:pPr marL="342900" indent="-342900">
                        <a:buFont typeface="Wingdings" panose="05000000000000000000" pitchFamily="2" charset="2"/>
                        <a:buChar char="ü"/>
                      </a:pPr>
                      <a:r>
                        <a:rPr lang="en-US" dirty="0" smtClean="0"/>
                        <a:t>One page</a:t>
                      </a:r>
                    </a:p>
                    <a:p>
                      <a:pPr marL="342900" indent="-342900">
                        <a:buFont typeface="Wingdings" panose="05000000000000000000" pitchFamily="2" charset="2"/>
                        <a:buChar char="ü"/>
                      </a:pPr>
                      <a:r>
                        <a:rPr lang="en-US" dirty="0" smtClean="0"/>
                        <a:t>A more minimalist</a:t>
                      </a:r>
                      <a:r>
                        <a:rPr lang="en-US" baseline="0" dirty="0" smtClean="0"/>
                        <a:t> style</a:t>
                      </a:r>
                      <a:endParaRPr lang="en-US" dirty="0"/>
                    </a:p>
                  </a:txBody>
                  <a:tcPr/>
                </a:tc>
              </a:tr>
            </a:tbl>
          </a:graphicData>
        </a:graphic>
      </p:graphicFrame>
    </p:spTree>
    <p:extLst>
      <p:ext uri="{BB962C8B-B14F-4D97-AF65-F5344CB8AC3E}">
        <p14:creationId xmlns:p14="http://schemas.microsoft.com/office/powerpoint/2010/main" xmlns="" val="10766234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sensitization – Process (1/2)</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18</a:t>
            </a:fld>
            <a:endParaRPr lang="en-GB"/>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465403" y="3020205"/>
            <a:ext cx="2421409" cy="2421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619738" y="3078051"/>
            <a:ext cx="3149181" cy="23635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773722" y="1111347"/>
            <a:ext cx="10635175" cy="1754326"/>
          </a:xfrm>
          <a:prstGeom prst="rect">
            <a:avLst/>
          </a:prstGeom>
          <a:noFill/>
        </p:spPr>
        <p:txBody>
          <a:bodyPr wrap="square" rtlCol="0">
            <a:spAutoFit/>
          </a:bodyPr>
          <a:lstStyle/>
          <a:p>
            <a:pPr marL="342900" indent="-342900" algn="just">
              <a:buFont typeface="Wingdings" panose="05000000000000000000" pitchFamily="2" charset="2"/>
              <a:buChar char="ü"/>
            </a:pPr>
            <a:r>
              <a:rPr lang="en-US" sz="1800" dirty="0" smtClean="0">
                <a:solidFill>
                  <a:srgbClr val="002060"/>
                </a:solidFill>
              </a:rPr>
              <a:t>FSP loan officers were trained and tasked with promoting survey participation during repayment and loan disbursement sessions amongst clients who were pre-selected to participate in the survey. </a:t>
            </a:r>
          </a:p>
          <a:p>
            <a:pPr algn="just"/>
            <a:endParaRPr lang="en-US" sz="1800" dirty="0" smtClean="0">
              <a:solidFill>
                <a:srgbClr val="002060"/>
              </a:solidFill>
            </a:endParaRPr>
          </a:p>
          <a:p>
            <a:pPr marL="342900" indent="-342900" algn="just">
              <a:buFont typeface="Wingdings" panose="05000000000000000000" pitchFamily="2" charset="2"/>
              <a:buChar char="ü"/>
            </a:pPr>
            <a:r>
              <a:rPr lang="en-US" sz="1800" dirty="0" smtClean="0">
                <a:solidFill>
                  <a:srgbClr val="002060"/>
                </a:solidFill>
              </a:rPr>
              <a:t>This allowed loan officers to demonstrate the survey tool in person and distribute the survey flyers.</a:t>
            </a:r>
          </a:p>
          <a:p>
            <a:pPr marL="342900" indent="-342900" algn="just">
              <a:buFont typeface="Wingdings" panose="05000000000000000000" pitchFamily="2" charset="2"/>
              <a:buChar char="ü"/>
            </a:pPr>
            <a:endParaRPr lang="en-US" sz="1800" dirty="0">
              <a:solidFill>
                <a:srgbClr val="002060"/>
              </a:solidFill>
            </a:endParaRPr>
          </a:p>
          <a:p>
            <a:pPr marL="342900" indent="-342900" algn="just">
              <a:buFont typeface="Wingdings" panose="05000000000000000000" pitchFamily="2" charset="2"/>
              <a:buChar char="ü"/>
            </a:pPr>
            <a:endParaRPr lang="en-US" sz="1800" dirty="0" smtClean="0">
              <a:solidFill>
                <a:srgbClr val="002060"/>
              </a:solidFill>
            </a:endParaRPr>
          </a:p>
        </p:txBody>
      </p:sp>
      <p:sp>
        <p:nvSpPr>
          <p:cNvPr id="7" name="TextBox 6"/>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18379858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Client </a:t>
            </a:r>
            <a:r>
              <a:rPr lang="en-US" dirty="0" smtClean="0"/>
              <a:t>sensitization – Main challenges (2/2</a:t>
            </a:r>
            <a:r>
              <a:rPr lang="en-US" dirty="0"/>
              <a:t>)</a:t>
            </a:r>
          </a:p>
        </p:txBody>
      </p:sp>
      <p:sp>
        <p:nvSpPr>
          <p:cNvPr id="3" name="Slide Number Placeholder 2"/>
          <p:cNvSpPr>
            <a:spLocks noGrp="1"/>
          </p:cNvSpPr>
          <p:nvPr>
            <p:ph type="sldNum" sz="quarter" idx="10"/>
          </p:nvPr>
        </p:nvSpPr>
        <p:spPr/>
        <p:txBody>
          <a:bodyPr/>
          <a:lstStyle/>
          <a:p>
            <a:fld id="{A51A16C2-DCFA-4B8D-8379-F9BC060473A6}" type="slidenum">
              <a:rPr lang="en-GB" smtClean="0"/>
              <a:pPr/>
              <a:t>19</a:t>
            </a:fld>
            <a:endParaRPr lang="en-GB"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771658" y="4379146"/>
            <a:ext cx="2514019" cy="19748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124742" y="4195620"/>
            <a:ext cx="2341924" cy="2341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TextBox 9"/>
          <p:cNvSpPr txBox="1"/>
          <p:nvPr/>
        </p:nvSpPr>
        <p:spPr>
          <a:xfrm>
            <a:off x="1043189" y="862884"/>
            <a:ext cx="10122794" cy="3139321"/>
          </a:xfrm>
          <a:prstGeom prst="rect">
            <a:avLst/>
          </a:prstGeom>
          <a:noFill/>
        </p:spPr>
        <p:txBody>
          <a:bodyPr wrap="square" rtlCol="0">
            <a:spAutoFit/>
          </a:bodyPr>
          <a:lstStyle/>
          <a:p>
            <a:pPr marL="342900" indent="-342900">
              <a:buFont typeface="Wingdings" panose="05000000000000000000" pitchFamily="2" charset="2"/>
              <a:buChar char="ü"/>
            </a:pPr>
            <a:r>
              <a:rPr lang="en-US" sz="1800" dirty="0" smtClean="0">
                <a:solidFill>
                  <a:schemeClr val="tx2"/>
                </a:solidFill>
              </a:rPr>
              <a:t>Although we trained the credit officers on how to communicate to clients about the survey, we had limited resources to do a quality control.</a:t>
            </a:r>
          </a:p>
          <a:p>
            <a:endParaRPr lang="en-US" sz="1800" dirty="0" smtClean="0">
              <a:solidFill>
                <a:schemeClr val="tx2"/>
              </a:solidFill>
            </a:endParaRPr>
          </a:p>
          <a:p>
            <a:pPr marL="342900" indent="-342900">
              <a:buFont typeface="Wingdings" panose="05000000000000000000" pitchFamily="2" charset="2"/>
              <a:buChar char="ü"/>
            </a:pPr>
            <a:r>
              <a:rPr lang="en-US" sz="1800" dirty="0" smtClean="0">
                <a:solidFill>
                  <a:schemeClr val="tx2"/>
                </a:solidFill>
              </a:rPr>
              <a:t>In order to reach our target sample size for several FSPs, we had to extensively push out calls who were not sensitized; average participation rate for non-sensitized clients is 2%-4% vs. 20% for those who have been sensitized.</a:t>
            </a:r>
          </a:p>
          <a:p>
            <a:endParaRPr lang="en-US" sz="1800" dirty="0" smtClean="0">
              <a:solidFill>
                <a:schemeClr val="tx2"/>
              </a:solidFill>
            </a:endParaRPr>
          </a:p>
          <a:p>
            <a:pPr marL="342900" indent="-342900">
              <a:buFont typeface="Wingdings" panose="05000000000000000000" pitchFamily="2" charset="2"/>
              <a:buChar char="ü"/>
            </a:pPr>
            <a:r>
              <a:rPr lang="en-US" sz="1800" dirty="0" smtClean="0">
                <a:solidFill>
                  <a:schemeClr val="tx2"/>
                </a:solidFill>
              </a:rPr>
              <a:t>Noticeable difference in participation rate between regulated / more commercial FSPs and NGOs (individual lending vs. village banking models).</a:t>
            </a:r>
          </a:p>
          <a:p>
            <a:pPr marL="342900" indent="-342900">
              <a:buFont typeface="Wingdings" panose="05000000000000000000" pitchFamily="2" charset="2"/>
              <a:buChar char="ü"/>
            </a:pPr>
            <a:endParaRPr lang="en-US" sz="1800" dirty="0">
              <a:solidFill>
                <a:schemeClr val="tx2"/>
              </a:solidFill>
            </a:endParaRPr>
          </a:p>
          <a:p>
            <a:pPr marL="342900" indent="-342900">
              <a:buFont typeface="Wingdings" panose="05000000000000000000" pitchFamily="2" charset="2"/>
              <a:buChar char="ü"/>
            </a:pPr>
            <a:r>
              <a:rPr lang="en-US" sz="1800" dirty="0" smtClean="0">
                <a:solidFill>
                  <a:schemeClr val="tx2"/>
                </a:solidFill>
              </a:rPr>
              <a:t>For many clients, their cell phone use is limited to texting and making/receiving short calls.</a:t>
            </a:r>
            <a:endParaRPr lang="en-US" sz="1800" dirty="0">
              <a:solidFill>
                <a:schemeClr val="tx2"/>
              </a:solidFill>
            </a:endParaRPr>
          </a:p>
        </p:txBody>
      </p:sp>
    </p:spTree>
    <p:extLst>
      <p:ext uri="{BB962C8B-B14F-4D97-AF65-F5344CB8AC3E}">
        <p14:creationId xmlns:p14="http://schemas.microsoft.com/office/powerpoint/2010/main" xmlns="" val="2777418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Agenda – Voice of the Client</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a:t>
            </a:fld>
            <a:endParaRPr lang="en-GB" dirty="0"/>
          </a:p>
        </p:txBody>
      </p:sp>
      <p:sp>
        <p:nvSpPr>
          <p:cNvPr id="4" name="Content Placeholder 3"/>
          <p:cNvSpPr>
            <a:spLocks noGrp="1"/>
          </p:cNvSpPr>
          <p:nvPr>
            <p:ph sz="quarter" idx="11"/>
          </p:nvPr>
        </p:nvSpPr>
        <p:spPr>
          <a:xfrm>
            <a:off x="364197" y="1532401"/>
            <a:ext cx="11366500" cy="4629248"/>
          </a:xfrm>
        </p:spPr>
        <p:txBody>
          <a:bodyPr/>
          <a:lstStyle/>
          <a:p>
            <a:pPr marL="457200" indent="-457200">
              <a:buFont typeface="+mj-lt"/>
              <a:buAutoNum type="arabicPeriod"/>
            </a:pPr>
            <a:r>
              <a:rPr lang="en-US" sz="2000" b="1" dirty="0" smtClean="0"/>
              <a:t>Voice of the Client (</a:t>
            </a:r>
            <a:r>
              <a:rPr lang="en-US" sz="2000" b="1" dirty="0" err="1" smtClean="0"/>
              <a:t>VoC</a:t>
            </a:r>
            <a:r>
              <a:rPr lang="en-US" sz="2000" b="1" dirty="0" smtClean="0"/>
              <a:t>)</a:t>
            </a:r>
            <a:r>
              <a:rPr lang="en-US" sz="2000" dirty="0" smtClean="0"/>
              <a:t>: Background on the pilots</a:t>
            </a:r>
          </a:p>
          <a:p>
            <a:pPr marL="457200" indent="-457200">
              <a:buFont typeface="+mj-lt"/>
              <a:buAutoNum type="arabicPeriod"/>
            </a:pPr>
            <a:endParaRPr lang="en-US" sz="2000" dirty="0" smtClean="0"/>
          </a:p>
          <a:p>
            <a:pPr marL="457200" indent="-457200">
              <a:buFont typeface="+mj-lt"/>
              <a:buAutoNum type="arabicPeriod"/>
            </a:pPr>
            <a:r>
              <a:rPr lang="en-US" sz="2000" b="1" dirty="0" err="1" smtClean="0"/>
              <a:t>VoC</a:t>
            </a:r>
            <a:r>
              <a:rPr lang="en-US" sz="2000" b="1" dirty="0" smtClean="0"/>
              <a:t> Cambodia and Peru</a:t>
            </a:r>
            <a:r>
              <a:rPr lang="en-US" sz="2000" dirty="0" smtClean="0"/>
              <a:t>: Project setup and implementation</a:t>
            </a:r>
          </a:p>
          <a:p>
            <a:pPr marL="457200" indent="-457200">
              <a:buFont typeface="+mj-lt"/>
              <a:buAutoNum type="arabicPeriod"/>
            </a:pPr>
            <a:endParaRPr lang="en-US" sz="2000" dirty="0" smtClean="0"/>
          </a:p>
          <a:p>
            <a:pPr marL="457200" indent="-457200">
              <a:buFont typeface="+mj-lt"/>
              <a:buAutoNum type="arabicPeriod"/>
            </a:pPr>
            <a:r>
              <a:rPr lang="en-US" sz="2000" b="1" dirty="0" smtClean="0"/>
              <a:t>Application of IVR to measure client outcomes</a:t>
            </a:r>
            <a:endParaRPr lang="en-US" sz="2000" dirty="0" smtClean="0"/>
          </a:p>
          <a:p>
            <a:pPr marL="0" indent="0">
              <a:buNone/>
            </a:pPr>
            <a:endParaRPr lang="en-US" dirty="0" smtClean="0"/>
          </a:p>
          <a:p>
            <a:pPr marL="342900" indent="-342900">
              <a:buFont typeface="+mj-lt"/>
              <a:buAutoNum type="arabicPeriod"/>
            </a:pPr>
            <a:endParaRPr lang="en-US" dirty="0"/>
          </a:p>
        </p:txBody>
      </p:sp>
      <p:sp>
        <p:nvSpPr>
          <p:cNvPr id="5" name="TextBox 4"/>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20272977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collection</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20</a:t>
            </a:fld>
            <a:endParaRPr lang="en-GB"/>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7834" y="3348112"/>
            <a:ext cx="5673372" cy="26662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721047" y="3373016"/>
            <a:ext cx="4779150" cy="26289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1"/>
          <p:cNvSpPr txBox="1">
            <a:spLocks noChangeArrowheads="1"/>
          </p:cNvSpPr>
          <p:nvPr/>
        </p:nvSpPr>
        <p:spPr bwMode="auto">
          <a:xfrm>
            <a:off x="1083212" y="1099416"/>
            <a:ext cx="10058400" cy="23021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a:buFont typeface="Wingdings" panose="05000000000000000000" pitchFamily="2" charset="2"/>
              <a:buChar char="ü"/>
            </a:pPr>
            <a:r>
              <a:rPr lang="en-US" sz="1600" dirty="0" smtClean="0">
                <a:solidFill>
                  <a:srgbClr val="002060"/>
                </a:solidFill>
                <a:latin typeface="+mj-lt"/>
              </a:rPr>
              <a:t>All survey responses were recorded VOTO Mobile’s online platform (see video demo: </a:t>
            </a:r>
            <a:r>
              <a:rPr lang="en-US" sz="1600" dirty="0" smtClean="0">
                <a:solidFill>
                  <a:srgbClr val="002060"/>
                </a:solidFill>
                <a:latin typeface="+mj-lt"/>
                <a:hlinkClick r:id="rId4"/>
              </a:rPr>
              <a:t>https://www.votomobile.org/our-platform/</a:t>
            </a:r>
            <a:r>
              <a:rPr lang="en-US" sz="1600" dirty="0" smtClean="0">
                <a:solidFill>
                  <a:srgbClr val="002060"/>
                </a:solidFill>
                <a:latin typeface="+mj-lt"/>
              </a:rPr>
              <a:t>). </a:t>
            </a:r>
          </a:p>
          <a:p>
            <a:pPr>
              <a:buFont typeface="Wingdings" panose="05000000000000000000" pitchFamily="2" charset="2"/>
              <a:buChar char="ü"/>
            </a:pPr>
            <a:r>
              <a:rPr lang="en-US" sz="1600" dirty="0" smtClean="0">
                <a:solidFill>
                  <a:srgbClr val="002060"/>
                </a:solidFill>
                <a:latin typeface="+mj-lt"/>
              </a:rPr>
              <a:t>There are two ways of collecting data via IVR:</a:t>
            </a:r>
          </a:p>
          <a:p>
            <a:pPr marL="800100" lvl="1" indent="-342900">
              <a:buFont typeface="+mj-lt"/>
              <a:buAutoNum type="arabicPeriod"/>
            </a:pPr>
            <a:r>
              <a:rPr lang="en-US" sz="1600" dirty="0" smtClean="0">
                <a:solidFill>
                  <a:srgbClr val="002060"/>
                </a:solidFill>
                <a:latin typeface="+mj-lt"/>
              </a:rPr>
              <a:t>Clients can receive calls from the computer platform</a:t>
            </a:r>
          </a:p>
          <a:p>
            <a:pPr marL="800100" lvl="1" indent="-342900">
              <a:buFont typeface="+mj-lt"/>
              <a:buAutoNum type="arabicPeriod"/>
            </a:pPr>
            <a:r>
              <a:rPr lang="en-US" sz="1600" dirty="0" smtClean="0">
                <a:solidFill>
                  <a:srgbClr val="002060"/>
                </a:solidFill>
                <a:latin typeface="+mj-lt"/>
              </a:rPr>
              <a:t>Clients can call a hotline that will be assigned to each participating FSP. The call is free of charge to clients.</a:t>
            </a:r>
          </a:p>
          <a:p>
            <a:pPr marL="457200" lvl="1" indent="0">
              <a:buNone/>
            </a:pPr>
            <a:endParaRPr lang="en-US" sz="1600" dirty="0" smtClean="0">
              <a:solidFill>
                <a:srgbClr val="002060"/>
              </a:solidFill>
              <a:latin typeface="+mj-lt"/>
            </a:endParaRPr>
          </a:p>
          <a:p>
            <a:pPr marL="0" lvl="1" indent="0">
              <a:buFont typeface="Wingdings" panose="05000000000000000000" pitchFamily="2" charset="2"/>
              <a:buChar char="ü"/>
            </a:pPr>
            <a:r>
              <a:rPr lang="en-US" sz="1600" dirty="0" smtClean="0">
                <a:solidFill>
                  <a:srgbClr val="002060"/>
                </a:solidFill>
                <a:ea typeface="Calibri" pitchFamily="34" charset="0"/>
                <a:cs typeface="Calibri" pitchFamily="34" charset="0"/>
              </a:rPr>
              <a:t>MIX </a:t>
            </a:r>
            <a:r>
              <a:rPr lang="en-US" sz="1600" dirty="0">
                <a:solidFill>
                  <a:srgbClr val="002060"/>
                </a:solidFill>
                <a:ea typeface="Calibri" pitchFamily="34" charset="0"/>
                <a:cs typeface="Calibri" pitchFamily="34" charset="0"/>
              </a:rPr>
              <a:t>monitored the calls received and made through the VOTO Mobile platform on an on-going basis.</a:t>
            </a:r>
          </a:p>
          <a:p>
            <a:pPr marL="800100" lvl="1" indent="-342900">
              <a:buFont typeface="+mj-lt"/>
              <a:buAutoNum type="arabicPeriod"/>
            </a:pPr>
            <a:endParaRPr lang="en-US" sz="1600" dirty="0" smtClean="0">
              <a:solidFill>
                <a:srgbClr val="002060"/>
              </a:solidFill>
              <a:latin typeface="+mj-lt"/>
            </a:endParaRPr>
          </a:p>
          <a:p>
            <a:pPr marL="0" indent="0" algn="just" defTabSz="914400" fontAlgn="base">
              <a:lnSpc>
                <a:spcPct val="100000"/>
              </a:lnSpc>
              <a:spcBef>
                <a:spcPct val="0"/>
              </a:spcBef>
              <a:spcAft>
                <a:spcPct val="0"/>
              </a:spcAft>
              <a:buClrTx/>
              <a:buFontTx/>
              <a:buNone/>
            </a:pPr>
            <a:endParaRPr lang="en-US" sz="1400" dirty="0" smtClean="0">
              <a:solidFill>
                <a:srgbClr val="002060"/>
              </a:solidFill>
              <a:latin typeface="Arial" pitchFamily="34" charset="0"/>
              <a:cs typeface="Arial" pitchFamily="34" charset="0"/>
            </a:endParaRPr>
          </a:p>
        </p:txBody>
      </p:sp>
      <p:sp>
        <p:nvSpPr>
          <p:cNvPr id="7" name="TextBox 6"/>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345531138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20" y="5581526"/>
            <a:ext cx="11479237" cy="476251"/>
          </a:xfrm>
        </p:spPr>
        <p:txBody>
          <a:bodyPr>
            <a:noAutofit/>
          </a:bodyPr>
          <a:lstStyle/>
          <a:p>
            <a:pPr algn="ctr"/>
            <a:r>
              <a:rPr lang="en-US" sz="2000" dirty="0" smtClean="0"/>
              <a:t>KEY FINDINGS FROM CAMBODIA AND PERU</a:t>
            </a:r>
            <a:endParaRPr lang="en-US" sz="2000"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21</a:t>
            </a:fld>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80409" y="2530227"/>
            <a:ext cx="2838678" cy="1354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10881889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strength in Cambodia (1/2)</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22</a:t>
            </a:fld>
            <a:endParaRPr lang="en-GB" dirty="0"/>
          </a:p>
        </p:txBody>
      </p:sp>
      <p:sp>
        <p:nvSpPr>
          <p:cNvPr id="4" name="Content Placeholder 3"/>
          <p:cNvSpPr>
            <a:spLocks noGrp="1"/>
          </p:cNvSpPr>
          <p:nvPr>
            <p:ph sz="quarter" idx="11"/>
          </p:nvPr>
        </p:nvSpPr>
        <p:spPr>
          <a:xfrm>
            <a:off x="2178381" y="1620984"/>
            <a:ext cx="7520009" cy="1021073"/>
          </a:xfrm>
        </p:spPr>
        <p:txBody>
          <a:bodyPr/>
          <a:lstStyle/>
          <a:p>
            <a:pPr marL="0" lvl="0" indent="0" algn="ctr">
              <a:buNone/>
            </a:pPr>
            <a:r>
              <a:rPr lang="en-US" b="1" dirty="0" smtClean="0"/>
              <a:t>The </a:t>
            </a:r>
            <a:r>
              <a:rPr lang="en-US" b="1" dirty="0"/>
              <a:t>majority of clients reported being satisfied with their FSP’s loan product design, finding the loan amount and installment size to be adequate. </a:t>
            </a:r>
            <a:endParaRPr lang="en-US" b="1" dirty="0" smtClean="0"/>
          </a:p>
        </p:txBody>
      </p:sp>
      <p:graphicFrame>
        <p:nvGraphicFramePr>
          <p:cNvPr id="5" name="Table 4"/>
          <p:cNvGraphicFramePr>
            <a:graphicFrameLocks noGrp="1"/>
          </p:cNvGraphicFramePr>
          <p:nvPr>
            <p:extLst>
              <p:ext uri="{D42A27DB-BD31-4B8C-83A1-F6EECF244321}">
                <p14:modId xmlns:p14="http://schemas.microsoft.com/office/powerpoint/2010/main" xmlns="" val="1823245616"/>
              </p:ext>
            </p:extLst>
          </p:nvPr>
        </p:nvGraphicFramePr>
        <p:xfrm>
          <a:off x="1884581" y="2772807"/>
          <a:ext cx="8398414" cy="2363372"/>
        </p:xfrm>
        <a:graphic>
          <a:graphicData uri="http://schemas.openxmlformats.org/drawingml/2006/table">
            <a:tbl>
              <a:tblPr firstRow="1" firstCol="1" bandRow="1">
                <a:tableStyleId>{5C22544A-7EE6-4342-B048-85BDC9FD1C3A}</a:tableStyleId>
              </a:tblPr>
              <a:tblGrid>
                <a:gridCol w="4099402"/>
                <a:gridCol w="180566"/>
                <a:gridCol w="4118446"/>
              </a:tblGrid>
              <a:tr h="252694">
                <a:tc>
                  <a:txBody>
                    <a:bodyPr/>
                    <a:lstStyle/>
                    <a:p>
                      <a:pPr marL="274320" marR="0" indent="0" algn="l">
                        <a:lnSpc>
                          <a:spcPts val="1000"/>
                        </a:lnSpc>
                        <a:spcBef>
                          <a:spcPts val="300"/>
                        </a:spcBef>
                        <a:spcAft>
                          <a:spcPts val="0"/>
                        </a:spcAft>
                      </a:pPr>
                      <a:r>
                        <a:rPr lang="en-US" sz="1000" dirty="0" smtClean="0">
                          <a:effectLst/>
                        </a:rPr>
                        <a:t>Perception of </a:t>
                      </a:r>
                      <a:r>
                        <a:rPr lang="en-US" sz="1000" dirty="0">
                          <a:effectLst/>
                        </a:rPr>
                        <a:t>current loan size</a:t>
                      </a:r>
                      <a:endParaRPr lang="en-US" sz="1000" b="1" dirty="0">
                        <a:solidFill>
                          <a:srgbClr val="0D0D0D"/>
                        </a:solidFill>
                        <a:effectLst/>
                        <a:latin typeface="Arial"/>
                        <a:ea typeface="Akzidenz-Grotesk Std"/>
                        <a:cs typeface="Times New Roman"/>
                      </a:endParaRPr>
                    </a:p>
                  </a:txBody>
                  <a:tcPr marL="68580" marR="68580" marT="71755" marB="0"/>
                </a:tc>
                <a:tc>
                  <a:txBody>
                    <a:bodyPr/>
                    <a:lstStyle/>
                    <a:p>
                      <a:pPr marL="0" marR="0" algn="just">
                        <a:lnSpc>
                          <a:spcPts val="1300"/>
                        </a:lnSpc>
                        <a:spcBef>
                          <a:spcPts val="0"/>
                        </a:spcBef>
                        <a:spcAft>
                          <a:spcPts val="1300"/>
                        </a:spcAft>
                      </a:pPr>
                      <a:r>
                        <a:rPr lang="en-US" sz="1000">
                          <a:effectLst/>
                        </a:rPr>
                        <a:t> </a:t>
                      </a:r>
                      <a:endParaRPr lang="en-US" sz="1000">
                        <a:solidFill>
                          <a:srgbClr val="0D0D0D"/>
                        </a:solidFill>
                        <a:effectLst/>
                        <a:latin typeface="Arial"/>
                        <a:ea typeface="Akzidenz-Grotesk Std"/>
                        <a:cs typeface="Times New Roman"/>
                      </a:endParaRPr>
                    </a:p>
                  </a:txBody>
                  <a:tcPr marL="68580" marR="68580" marT="71755" marB="0"/>
                </a:tc>
                <a:tc>
                  <a:txBody>
                    <a:bodyPr/>
                    <a:lstStyle/>
                    <a:p>
                      <a:pPr marL="228600" marR="0" indent="0" algn="l">
                        <a:lnSpc>
                          <a:spcPts val="1000"/>
                        </a:lnSpc>
                        <a:spcBef>
                          <a:spcPts val="300"/>
                        </a:spcBef>
                        <a:spcAft>
                          <a:spcPts val="0"/>
                        </a:spcAft>
                      </a:pPr>
                      <a:r>
                        <a:rPr lang="en-US" sz="1000" dirty="0" smtClean="0">
                          <a:effectLst/>
                        </a:rPr>
                        <a:t>Perception of instalment </a:t>
                      </a:r>
                      <a:r>
                        <a:rPr lang="en-US" sz="1000" dirty="0">
                          <a:effectLst/>
                        </a:rPr>
                        <a:t>size of current loan</a:t>
                      </a:r>
                      <a:endParaRPr lang="en-US" sz="1000" b="1" dirty="0">
                        <a:solidFill>
                          <a:srgbClr val="0D0D0D"/>
                        </a:solidFill>
                        <a:effectLst/>
                        <a:latin typeface="Arial"/>
                        <a:ea typeface="Akzidenz-Grotesk Std"/>
                        <a:cs typeface="Times New Roman"/>
                      </a:endParaRPr>
                    </a:p>
                  </a:txBody>
                  <a:tcPr marL="68580" marR="68580" marT="71755" marB="0"/>
                </a:tc>
              </a:tr>
              <a:tr h="2110678">
                <a:tc>
                  <a:txBody>
                    <a:bodyPr/>
                    <a:lstStyle/>
                    <a:p>
                      <a:pPr marL="0" marR="0" indent="0" algn="l">
                        <a:lnSpc>
                          <a:spcPts val="1000"/>
                        </a:lnSpc>
                        <a:spcBef>
                          <a:spcPts val="300"/>
                        </a:spcBef>
                        <a:spcAft>
                          <a:spcPts val="0"/>
                        </a:spcAft>
                      </a:pPr>
                      <a:r>
                        <a:rPr lang="en-US" sz="1000" dirty="0">
                          <a:effectLst/>
                        </a:rPr>
                        <a:t>         </a:t>
                      </a:r>
                      <a:endParaRPr lang="en-US" sz="1000" b="1"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c>
                  <a:txBody>
                    <a:bodyPr/>
                    <a:lstStyle/>
                    <a:p>
                      <a:pPr marL="0" marR="0" algn="just">
                        <a:lnSpc>
                          <a:spcPts val="1300"/>
                        </a:lnSpc>
                        <a:spcBef>
                          <a:spcPts val="0"/>
                        </a:spcBef>
                        <a:spcAft>
                          <a:spcPts val="1300"/>
                        </a:spcAft>
                      </a:pPr>
                      <a:r>
                        <a:rPr lang="en-US" sz="1000" dirty="0">
                          <a:effectLst/>
                        </a:rPr>
                        <a:t> </a:t>
                      </a:r>
                      <a:endParaRPr lang="en-US" sz="1000"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c>
                  <a:txBody>
                    <a:bodyPr/>
                    <a:lstStyle/>
                    <a:p>
                      <a:pPr marL="228600" marR="0" indent="0" algn="l">
                        <a:lnSpc>
                          <a:spcPts val="1000"/>
                        </a:lnSpc>
                        <a:spcBef>
                          <a:spcPts val="300"/>
                        </a:spcBef>
                        <a:spcAft>
                          <a:spcPts val="0"/>
                        </a:spcAft>
                      </a:pPr>
                      <a:r>
                        <a:rPr lang="en-US" sz="1000" dirty="0">
                          <a:effectLst/>
                        </a:rPr>
                        <a:t> </a:t>
                      </a:r>
                      <a:endParaRPr lang="en-US" sz="1000" b="1"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r>
            </a:tbl>
          </a:graphicData>
        </a:graphic>
      </p:graphicFrame>
      <p:graphicFrame>
        <p:nvGraphicFramePr>
          <p:cNvPr id="8" name="Chart 7"/>
          <p:cNvGraphicFramePr/>
          <p:nvPr>
            <p:extLst>
              <p:ext uri="{D42A27DB-BD31-4B8C-83A1-F6EECF244321}">
                <p14:modId xmlns:p14="http://schemas.microsoft.com/office/powerpoint/2010/main" xmlns="" val="416703253"/>
              </p:ext>
            </p:extLst>
          </p:nvPr>
        </p:nvGraphicFramePr>
        <p:xfrm>
          <a:off x="2320679" y="3040091"/>
          <a:ext cx="3193366" cy="181473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extLst>
              <p:ext uri="{D42A27DB-BD31-4B8C-83A1-F6EECF244321}">
                <p14:modId xmlns:p14="http://schemas.microsoft.com/office/powerpoint/2010/main" xmlns="" val="291857984"/>
              </p:ext>
            </p:extLst>
          </p:nvPr>
        </p:nvGraphicFramePr>
        <p:xfrm>
          <a:off x="6630742" y="2997887"/>
          <a:ext cx="3328694" cy="182880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16022299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strength in Cambodia (2/2)</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23</a:t>
            </a:fld>
            <a:endParaRPr lang="en-GB" dirty="0"/>
          </a:p>
        </p:txBody>
      </p:sp>
      <p:sp>
        <p:nvSpPr>
          <p:cNvPr id="4" name="Content Placeholder 3"/>
          <p:cNvSpPr>
            <a:spLocks noGrp="1"/>
          </p:cNvSpPr>
          <p:nvPr>
            <p:ph sz="quarter" idx="11"/>
          </p:nvPr>
        </p:nvSpPr>
        <p:spPr>
          <a:xfrm>
            <a:off x="2169419" y="1530405"/>
            <a:ext cx="7818816" cy="1220307"/>
          </a:xfrm>
        </p:spPr>
        <p:txBody>
          <a:bodyPr/>
          <a:lstStyle/>
          <a:p>
            <a:pPr marL="0" lvl="0" indent="0" algn="ctr">
              <a:buNone/>
            </a:pPr>
            <a:r>
              <a:rPr lang="en-US" b="1" dirty="0" smtClean="0"/>
              <a:t>Clients </a:t>
            </a:r>
            <a:r>
              <a:rPr lang="en-US" b="1" dirty="0"/>
              <a:t>also seem to be generally well-informed of their loan terms, with most of them reporting being aware of their loan interest rates and loan fees</a:t>
            </a:r>
            <a:r>
              <a:rPr lang="en-US" b="1" dirty="0" smtClean="0"/>
              <a:t>.</a:t>
            </a:r>
            <a:endParaRPr lang="en-US" b="1" dirty="0"/>
          </a:p>
        </p:txBody>
      </p:sp>
      <p:graphicFrame>
        <p:nvGraphicFramePr>
          <p:cNvPr id="10" name="Table 9"/>
          <p:cNvGraphicFramePr>
            <a:graphicFrameLocks noGrp="1"/>
          </p:cNvGraphicFramePr>
          <p:nvPr>
            <p:extLst>
              <p:ext uri="{D42A27DB-BD31-4B8C-83A1-F6EECF244321}">
                <p14:modId xmlns:p14="http://schemas.microsoft.com/office/powerpoint/2010/main" xmlns="" val="2964329044"/>
              </p:ext>
            </p:extLst>
          </p:nvPr>
        </p:nvGraphicFramePr>
        <p:xfrm>
          <a:off x="1858519" y="2422640"/>
          <a:ext cx="8440616" cy="2328277"/>
        </p:xfrm>
        <a:graphic>
          <a:graphicData uri="http://schemas.openxmlformats.org/drawingml/2006/table">
            <a:tbl>
              <a:tblPr firstRow="1" firstCol="1" bandRow="1">
                <a:tableStyleId>{5C22544A-7EE6-4342-B048-85BDC9FD1C3A}</a:tableStyleId>
              </a:tblPr>
              <a:tblGrid>
                <a:gridCol w="4146354"/>
                <a:gridCol w="219409"/>
                <a:gridCol w="4074853"/>
              </a:tblGrid>
              <a:tr h="255126">
                <a:tc>
                  <a:txBody>
                    <a:bodyPr/>
                    <a:lstStyle/>
                    <a:p>
                      <a:pPr marL="228600" marR="0" indent="0" algn="l">
                        <a:lnSpc>
                          <a:spcPts val="1000"/>
                        </a:lnSpc>
                        <a:spcBef>
                          <a:spcPts val="200"/>
                        </a:spcBef>
                        <a:spcAft>
                          <a:spcPts val="200"/>
                        </a:spcAft>
                      </a:pPr>
                      <a:r>
                        <a:rPr lang="en-US" sz="1000" dirty="0" smtClean="0">
                          <a:effectLst/>
                        </a:rPr>
                        <a:t>Clearly informed about interest rate</a:t>
                      </a:r>
                      <a:endParaRPr lang="en-US" sz="1000" b="1" dirty="0">
                        <a:solidFill>
                          <a:srgbClr val="0D0D0D"/>
                        </a:solidFill>
                        <a:effectLst/>
                        <a:latin typeface="Arial"/>
                        <a:ea typeface="Akzidenz-Grotesk Std"/>
                        <a:cs typeface="Times New Roman"/>
                      </a:endParaRPr>
                    </a:p>
                  </a:txBody>
                  <a:tcPr marL="68580" marR="68580" marT="71755" marB="0"/>
                </a:tc>
                <a:tc>
                  <a:txBody>
                    <a:bodyPr/>
                    <a:lstStyle/>
                    <a:p>
                      <a:pPr marL="0" marR="0" algn="just">
                        <a:lnSpc>
                          <a:spcPts val="1300"/>
                        </a:lnSpc>
                        <a:spcBef>
                          <a:spcPts val="0"/>
                        </a:spcBef>
                        <a:spcAft>
                          <a:spcPts val="1300"/>
                        </a:spcAft>
                      </a:pPr>
                      <a:r>
                        <a:rPr lang="en-US" sz="1000">
                          <a:effectLst/>
                        </a:rPr>
                        <a:t> </a:t>
                      </a:r>
                      <a:endParaRPr lang="en-US" sz="1000">
                        <a:solidFill>
                          <a:srgbClr val="0D0D0D"/>
                        </a:solidFill>
                        <a:effectLst/>
                        <a:latin typeface="Arial"/>
                        <a:ea typeface="Akzidenz-Grotesk Std"/>
                        <a:cs typeface="Times New Roman"/>
                      </a:endParaRPr>
                    </a:p>
                  </a:txBody>
                  <a:tcPr marL="68580" marR="68580" marT="71755" marB="0"/>
                </a:tc>
                <a:tc>
                  <a:txBody>
                    <a:bodyPr/>
                    <a:lstStyle/>
                    <a:p>
                      <a:pPr marL="228600" marR="0" indent="0" algn="l" defTabSz="914349" rtl="0" eaLnBrk="1" fontAlgn="auto" latinLnBrk="0" hangingPunct="1">
                        <a:lnSpc>
                          <a:spcPts val="1000"/>
                        </a:lnSpc>
                        <a:spcBef>
                          <a:spcPts val="200"/>
                        </a:spcBef>
                        <a:spcAft>
                          <a:spcPts val="200"/>
                        </a:spcAft>
                        <a:buClrTx/>
                        <a:buSzTx/>
                        <a:buFontTx/>
                        <a:buNone/>
                        <a:tabLst/>
                        <a:defRPr/>
                      </a:pPr>
                      <a:r>
                        <a:rPr lang="en-US" sz="1000" dirty="0" smtClean="0">
                          <a:effectLst/>
                        </a:rPr>
                        <a:t>Clearly informed about</a:t>
                      </a:r>
                      <a:r>
                        <a:rPr lang="en-US" sz="1000" baseline="0" dirty="0" smtClean="0">
                          <a:effectLst/>
                        </a:rPr>
                        <a:t> loan fees</a:t>
                      </a:r>
                      <a:endParaRPr lang="en-US" sz="1000" b="1" dirty="0" smtClean="0">
                        <a:solidFill>
                          <a:srgbClr val="0D0D0D"/>
                        </a:solidFill>
                        <a:effectLst/>
                        <a:latin typeface="Arial"/>
                        <a:ea typeface="Akzidenz-Grotesk Std"/>
                        <a:cs typeface="Times New Roman"/>
                      </a:endParaRPr>
                    </a:p>
                  </a:txBody>
                  <a:tcPr marL="68580" marR="68580" marT="71755" marB="0"/>
                </a:tc>
              </a:tr>
              <a:tr h="2073151">
                <a:tc>
                  <a:txBody>
                    <a:bodyPr/>
                    <a:lstStyle/>
                    <a:p>
                      <a:pPr marL="457200" marR="91440" indent="0" algn="l">
                        <a:lnSpc>
                          <a:spcPts val="1000"/>
                        </a:lnSpc>
                        <a:spcBef>
                          <a:spcPts val="300"/>
                        </a:spcBef>
                        <a:spcAft>
                          <a:spcPts val="0"/>
                        </a:spcAft>
                      </a:pPr>
                      <a:endParaRPr lang="en-US" sz="1000" dirty="0">
                        <a:effectLst/>
                      </a:endParaRPr>
                    </a:p>
                    <a:p>
                      <a:pPr marL="274320" marR="0" indent="0" algn="l">
                        <a:lnSpc>
                          <a:spcPts val="1000"/>
                        </a:lnSpc>
                        <a:spcBef>
                          <a:spcPts val="300"/>
                        </a:spcBef>
                        <a:spcAft>
                          <a:spcPts val="0"/>
                        </a:spcAft>
                      </a:pPr>
                      <a:r>
                        <a:rPr lang="en-US" sz="1000" dirty="0">
                          <a:effectLst/>
                        </a:rPr>
                        <a:t> </a:t>
                      </a:r>
                      <a:endParaRPr lang="en-US" sz="1000" b="1"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c>
                  <a:txBody>
                    <a:bodyPr/>
                    <a:lstStyle/>
                    <a:p>
                      <a:pPr marL="0" marR="0" algn="just">
                        <a:lnSpc>
                          <a:spcPts val="1300"/>
                        </a:lnSpc>
                        <a:spcBef>
                          <a:spcPts val="0"/>
                        </a:spcBef>
                        <a:spcAft>
                          <a:spcPts val="1300"/>
                        </a:spcAft>
                      </a:pPr>
                      <a:r>
                        <a:rPr lang="en-US" sz="1000" dirty="0">
                          <a:effectLst/>
                        </a:rPr>
                        <a:t> </a:t>
                      </a:r>
                      <a:endParaRPr lang="en-US" sz="1000"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c>
                  <a:txBody>
                    <a:bodyPr/>
                    <a:lstStyle/>
                    <a:p>
                      <a:pPr marL="228600" marR="0" indent="0" algn="l">
                        <a:lnSpc>
                          <a:spcPts val="1000"/>
                        </a:lnSpc>
                        <a:spcBef>
                          <a:spcPts val="300"/>
                        </a:spcBef>
                        <a:spcAft>
                          <a:spcPts val="0"/>
                        </a:spcAft>
                      </a:pPr>
                      <a:endParaRPr lang="en-US" sz="1000" dirty="0">
                        <a:effectLst/>
                      </a:endParaRPr>
                    </a:p>
                    <a:p>
                      <a:pPr marL="228600" marR="0" indent="0" algn="l">
                        <a:lnSpc>
                          <a:spcPts val="1000"/>
                        </a:lnSpc>
                        <a:spcBef>
                          <a:spcPts val="300"/>
                        </a:spcBef>
                        <a:spcAft>
                          <a:spcPts val="0"/>
                        </a:spcAft>
                      </a:pPr>
                      <a:r>
                        <a:rPr lang="en-US" sz="1000" cap="all" dirty="0">
                          <a:effectLst/>
                        </a:rPr>
                        <a:t> </a:t>
                      </a:r>
                      <a:endParaRPr lang="en-US" sz="1000" b="1"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r>
            </a:tbl>
          </a:graphicData>
        </a:graphic>
      </p:graphicFrame>
      <p:graphicFrame>
        <p:nvGraphicFramePr>
          <p:cNvPr id="13" name="Chart 12"/>
          <p:cNvGraphicFramePr/>
          <p:nvPr>
            <p:extLst>
              <p:ext uri="{D42A27DB-BD31-4B8C-83A1-F6EECF244321}">
                <p14:modId xmlns:p14="http://schemas.microsoft.com/office/powerpoint/2010/main" xmlns="" val="3918975923"/>
              </p:ext>
            </p:extLst>
          </p:nvPr>
        </p:nvGraphicFramePr>
        <p:xfrm>
          <a:off x="2260438" y="2825346"/>
          <a:ext cx="3122930" cy="17926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Chart 13"/>
          <p:cNvGraphicFramePr/>
          <p:nvPr>
            <p:extLst>
              <p:ext uri="{D42A27DB-BD31-4B8C-83A1-F6EECF244321}">
                <p14:modId xmlns:p14="http://schemas.microsoft.com/office/powerpoint/2010/main" xmlns="" val="374741210"/>
              </p:ext>
            </p:extLst>
          </p:nvPr>
        </p:nvGraphicFramePr>
        <p:xfrm>
          <a:off x="6664491" y="2893852"/>
          <a:ext cx="3072765" cy="175387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17840898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strength in </a:t>
            </a:r>
            <a:r>
              <a:rPr lang="en-US" dirty="0" smtClean="0"/>
              <a:t>Peru (1/2)</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24</a:t>
            </a:fld>
            <a:endParaRPr lang="en-GB" dirty="0"/>
          </a:p>
        </p:txBody>
      </p:sp>
      <p:pic>
        <p:nvPicPr>
          <p:cNvPr id="6146" name="Picture 2"/>
          <p:cNvPicPr>
            <a:picLocks noGrp="1" noChangeAspect="1" noChangeArrowheads="1"/>
          </p:cNvPicPr>
          <p:nvPr>
            <p:ph sz="quarter" idx="11"/>
          </p:nvPr>
        </p:nvPicPr>
        <p:blipFill>
          <a:blip r:embed="rId2">
            <a:extLst>
              <a:ext uri="{28A0092B-C50C-407E-A947-70E740481C1C}">
                <a14:useLocalDpi xmlns:a14="http://schemas.microsoft.com/office/drawing/2010/main" xmlns="" val="0"/>
              </a:ext>
            </a:extLst>
          </a:blip>
          <a:srcRect/>
          <a:stretch>
            <a:fillRect/>
          </a:stretch>
        </p:blipFill>
        <p:spPr bwMode="auto">
          <a:xfrm>
            <a:off x="1583934" y="2964243"/>
            <a:ext cx="8882642" cy="28287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Chart 5"/>
          <p:cNvGraphicFramePr/>
          <p:nvPr>
            <p:extLst>
              <p:ext uri="{D42A27DB-BD31-4B8C-83A1-F6EECF244321}">
                <p14:modId xmlns:p14="http://schemas.microsoft.com/office/powerpoint/2010/main" xmlns="" val="3744883374"/>
              </p:ext>
            </p:extLst>
          </p:nvPr>
        </p:nvGraphicFramePr>
        <p:xfrm>
          <a:off x="2018404" y="3272939"/>
          <a:ext cx="3403600" cy="21666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xmlns="" val="2810188932"/>
              </p:ext>
            </p:extLst>
          </p:nvPr>
        </p:nvGraphicFramePr>
        <p:xfrm>
          <a:off x="6528310" y="3295436"/>
          <a:ext cx="3529012" cy="2175643"/>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3"/>
          <p:cNvSpPr txBox="1">
            <a:spLocks/>
          </p:cNvSpPr>
          <p:nvPr/>
        </p:nvSpPr>
        <p:spPr>
          <a:xfrm>
            <a:off x="2112432" y="977463"/>
            <a:ext cx="7520009" cy="1469191"/>
          </a:xfrm>
          <a:prstGeom prst="rect">
            <a:avLst/>
          </a:prstGeom>
        </p:spPr>
        <p:txBody>
          <a:bodyPr vert="horz" lIns="91438" tIns="45719" rIns="91438" bIns="45719" rtlCol="0">
            <a:noAutofit/>
          </a:bodyPr>
          <a:lst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lnSpc>
                <a:spcPct val="130000"/>
              </a:lnSpc>
              <a:buNone/>
            </a:pPr>
            <a:r>
              <a:rPr lang="en-US" b="1" dirty="0"/>
              <a:t>Most clients seem to be generally satisfied as a result of their experience with their respective financial services providers and cite the cordiality and friendliness with which they are treated by the staff members of financial service providers, the ease of growing their businesses and the attractive interest rates on your loans as the main reasons that contribute to your satisfaction.</a:t>
            </a:r>
          </a:p>
        </p:txBody>
      </p:sp>
    </p:spTree>
    <p:extLst>
      <p:ext uri="{BB962C8B-B14F-4D97-AF65-F5344CB8AC3E}">
        <p14:creationId xmlns:p14="http://schemas.microsoft.com/office/powerpoint/2010/main" xmlns="" val="7651012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strength in Peru </a:t>
            </a:r>
            <a:r>
              <a:rPr lang="en-US" dirty="0" smtClean="0"/>
              <a:t>(2/2</a:t>
            </a:r>
            <a:r>
              <a:rPr lang="en-US" dirty="0"/>
              <a:t>)</a:t>
            </a:r>
          </a:p>
        </p:txBody>
      </p:sp>
      <p:sp>
        <p:nvSpPr>
          <p:cNvPr id="3" name="Slide Number Placeholder 2"/>
          <p:cNvSpPr>
            <a:spLocks noGrp="1"/>
          </p:cNvSpPr>
          <p:nvPr>
            <p:ph type="sldNum" sz="quarter" idx="10"/>
          </p:nvPr>
        </p:nvSpPr>
        <p:spPr/>
        <p:txBody>
          <a:bodyPr/>
          <a:lstStyle/>
          <a:p>
            <a:fld id="{A51A16C2-DCFA-4B8D-8379-F9BC060473A6}" type="slidenum">
              <a:rPr lang="en-GB" smtClean="0"/>
              <a:pPr/>
              <a:t>25</a:t>
            </a:fld>
            <a:endParaRPr lang="en-GB" dirty="0"/>
          </a:p>
        </p:txBody>
      </p:sp>
      <p:pic>
        <p:nvPicPr>
          <p:cNvPr id="10242" name="Picture 2"/>
          <p:cNvPicPr>
            <a:picLocks noGrp="1" noChangeAspect="1" noChangeArrowheads="1"/>
          </p:cNvPicPr>
          <p:nvPr>
            <p:ph sz="quarter" idx="11"/>
          </p:nvPr>
        </p:nvPicPr>
        <p:blipFill>
          <a:blip r:embed="rId2">
            <a:extLst>
              <a:ext uri="{28A0092B-C50C-407E-A947-70E740481C1C}">
                <a14:useLocalDpi xmlns:a14="http://schemas.microsoft.com/office/drawing/2010/main" xmlns="" val="0"/>
              </a:ext>
            </a:extLst>
          </a:blip>
          <a:srcRect/>
          <a:stretch>
            <a:fillRect/>
          </a:stretch>
        </p:blipFill>
        <p:spPr bwMode="auto">
          <a:xfrm>
            <a:off x="1911165" y="2623372"/>
            <a:ext cx="8382727" cy="30726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Chart 5"/>
          <p:cNvGraphicFramePr/>
          <p:nvPr>
            <p:extLst>
              <p:ext uri="{D42A27DB-BD31-4B8C-83A1-F6EECF244321}">
                <p14:modId xmlns:p14="http://schemas.microsoft.com/office/powerpoint/2010/main" xmlns="" val="3499548170"/>
              </p:ext>
            </p:extLst>
          </p:nvPr>
        </p:nvGraphicFramePr>
        <p:xfrm>
          <a:off x="2199954" y="3335341"/>
          <a:ext cx="3454400" cy="18923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xmlns="" val="3892903180"/>
              </p:ext>
            </p:extLst>
          </p:nvPr>
        </p:nvGraphicFramePr>
        <p:xfrm>
          <a:off x="6527629" y="3332454"/>
          <a:ext cx="3519488" cy="1892300"/>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3"/>
          <p:cNvSpPr txBox="1">
            <a:spLocks/>
          </p:cNvSpPr>
          <p:nvPr/>
        </p:nvSpPr>
        <p:spPr>
          <a:xfrm>
            <a:off x="2199954" y="1262211"/>
            <a:ext cx="7551684" cy="753374"/>
          </a:xfrm>
          <a:prstGeom prst="rect">
            <a:avLst/>
          </a:prstGeom>
        </p:spPr>
        <p:txBody>
          <a:bodyPr vert="horz" lIns="91438" tIns="45719" rIns="91438" bIns="45719" rtlCol="0">
            <a:normAutofit/>
          </a:bodyPr>
          <a:lst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lnSpc>
                <a:spcPct val="120000"/>
              </a:lnSpc>
              <a:buNone/>
            </a:pPr>
            <a:r>
              <a:rPr lang="en-US" sz="1600" b="1" dirty="0"/>
              <a:t>Of the 11% of clients who filed a formal complaint, most were satisfied with the resolution of their complaint and the time it took to resolve it.</a:t>
            </a:r>
          </a:p>
        </p:txBody>
      </p:sp>
    </p:spTree>
    <p:extLst>
      <p:ext uri="{BB962C8B-B14F-4D97-AF65-F5344CB8AC3E}">
        <p14:creationId xmlns:p14="http://schemas.microsoft.com/office/powerpoint/2010/main" xmlns="" val="22671887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Areas of weakness in Cambodia</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26</a:t>
            </a:fld>
            <a:endParaRPr lang="en-GB" dirty="0"/>
          </a:p>
        </p:txBody>
      </p:sp>
      <p:sp>
        <p:nvSpPr>
          <p:cNvPr id="4" name="Content Placeholder 3"/>
          <p:cNvSpPr>
            <a:spLocks noGrp="1"/>
          </p:cNvSpPr>
          <p:nvPr>
            <p:ph sz="quarter" idx="11"/>
          </p:nvPr>
        </p:nvSpPr>
        <p:spPr>
          <a:xfrm>
            <a:off x="295422" y="1166641"/>
            <a:ext cx="11732455" cy="5232400"/>
          </a:xfrm>
        </p:spPr>
        <p:txBody>
          <a:bodyPr>
            <a:normAutofit/>
          </a:bodyPr>
          <a:lstStyle/>
          <a:p>
            <a:pPr marL="0" indent="0" algn="just">
              <a:buNone/>
            </a:pPr>
            <a:r>
              <a:rPr lang="en-US" b="1" dirty="0" smtClean="0">
                <a:solidFill>
                  <a:srgbClr val="002060"/>
                </a:solidFill>
              </a:rPr>
              <a:t>Over-indebtedness</a:t>
            </a:r>
            <a:r>
              <a:rPr lang="en-US" dirty="0" smtClean="0">
                <a:solidFill>
                  <a:srgbClr val="002060"/>
                </a:solidFill>
              </a:rPr>
              <a:t>: Between </a:t>
            </a:r>
            <a:r>
              <a:rPr lang="en-US" dirty="0">
                <a:solidFill>
                  <a:srgbClr val="002060"/>
                </a:solidFill>
              </a:rPr>
              <a:t>one-fifth and one-third of all clients sampled have had to take measures – including selling assets, borrowing from other sources, and cutting down expenses on basic needs  – in order to make their payments for a current or previous loan. </a:t>
            </a:r>
          </a:p>
          <a:p>
            <a:pPr marL="0" lvl="0" indent="0" algn="just">
              <a:buNone/>
            </a:pPr>
            <a:endParaRPr lang="en-US" dirty="0" smtClean="0">
              <a:solidFill>
                <a:srgbClr val="002060"/>
              </a:solidFill>
            </a:endParaRPr>
          </a:p>
          <a:p>
            <a:pPr marL="0" lvl="0" indent="0" algn="just">
              <a:buNone/>
            </a:pPr>
            <a:endParaRPr lang="en-US" dirty="0">
              <a:solidFill>
                <a:srgbClr val="002060"/>
              </a:solidFill>
            </a:endParaRPr>
          </a:p>
          <a:p>
            <a:pPr marL="0" lvl="0" indent="0" algn="just">
              <a:buNone/>
            </a:pPr>
            <a:r>
              <a:rPr lang="en-US" b="1" dirty="0" smtClean="0">
                <a:solidFill>
                  <a:srgbClr val="002060"/>
                </a:solidFill>
              </a:rPr>
              <a:t>Complaint mechanism</a:t>
            </a:r>
            <a:r>
              <a:rPr lang="en-US" dirty="0" smtClean="0">
                <a:solidFill>
                  <a:srgbClr val="002060"/>
                </a:solidFill>
              </a:rPr>
              <a:t>: The </a:t>
            </a:r>
            <a:r>
              <a:rPr lang="en-US" dirty="0">
                <a:solidFill>
                  <a:srgbClr val="002060"/>
                </a:solidFill>
              </a:rPr>
              <a:t>survey results point to the limited use of the complaint mechanisms that are available to clients. Specifically, clients who had experienced mistreatment by an FSP staff and/or who had been asked to pay an amount other than the principal and interest fees without being provided with a receipt did not report their experiences to their FSP. </a:t>
            </a:r>
            <a:endParaRPr lang="en-US" dirty="0" smtClean="0">
              <a:solidFill>
                <a:srgbClr val="002060"/>
              </a:solidFill>
            </a:endParaRPr>
          </a:p>
          <a:p>
            <a:pPr lvl="0" algn="just"/>
            <a:endParaRPr lang="en-US" dirty="0"/>
          </a:p>
          <a:p>
            <a:pPr lvl="0" algn="just"/>
            <a:endParaRPr lang="en-US" dirty="0" smtClean="0"/>
          </a:p>
          <a:p>
            <a:pPr lvl="0" algn="just"/>
            <a:endParaRPr lang="en-US" dirty="0"/>
          </a:p>
          <a:p>
            <a:pPr lvl="0" algn="just"/>
            <a:endParaRPr lang="en-US" dirty="0" smtClean="0"/>
          </a:p>
          <a:p>
            <a:pPr lvl="0" algn="just"/>
            <a:endParaRPr lang="en-US" dirty="0"/>
          </a:p>
          <a:p>
            <a:pPr lvl="0" algn="just"/>
            <a:endParaRPr lang="en-US" dirty="0" smtClean="0"/>
          </a:p>
          <a:p>
            <a:pPr lvl="0" algn="just"/>
            <a:endParaRPr lang="en-US" dirty="0"/>
          </a:p>
          <a:p>
            <a:pPr lvl="0" algn="just"/>
            <a:endParaRPr lang="en-US" dirty="0" smtClean="0"/>
          </a:p>
          <a:p>
            <a:pPr marL="0" lvl="0" indent="0" algn="just">
              <a:buNone/>
            </a:pPr>
            <a:endParaRPr lang="en-US" dirty="0"/>
          </a:p>
          <a:p>
            <a:pPr algn="just">
              <a:buFont typeface="Wingdings" panose="05000000000000000000" pitchFamily="2" charset="2"/>
              <a:buChar char="ü"/>
            </a:pPr>
            <a:endParaRPr lang="en-US" dirty="0" smtClean="0"/>
          </a:p>
          <a:p>
            <a:pPr algn="just">
              <a:buFont typeface="Wingdings" panose="05000000000000000000" pitchFamily="2" charset="2"/>
              <a:buChar char="ü"/>
            </a:pPr>
            <a:endParaRPr lang="en-US" dirty="0" smtClean="0"/>
          </a:p>
          <a:p>
            <a:pPr marL="0" indent="0" algn="just">
              <a:buNone/>
            </a:pPr>
            <a:endParaRPr lang="en-US" dirty="0" smtClean="0"/>
          </a:p>
          <a:p>
            <a:pPr marL="0" indent="0" algn="just">
              <a:buNone/>
            </a:pP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xmlns="" val="597584784"/>
              </p:ext>
            </p:extLst>
          </p:nvPr>
        </p:nvGraphicFramePr>
        <p:xfrm>
          <a:off x="4172875" y="3361782"/>
          <a:ext cx="3811903" cy="1944971"/>
        </p:xfrm>
        <a:graphic>
          <a:graphicData uri="http://schemas.openxmlformats.org/drawingml/2006/table">
            <a:tbl>
              <a:tblPr firstRow="1" firstCol="1" bandRow="1">
                <a:tableStyleId>{5C22544A-7EE6-4342-B048-85BDC9FD1C3A}</a:tableStyleId>
              </a:tblPr>
              <a:tblGrid>
                <a:gridCol w="3811903"/>
              </a:tblGrid>
              <a:tr h="228805">
                <a:tc>
                  <a:txBody>
                    <a:bodyPr/>
                    <a:lstStyle/>
                    <a:p>
                      <a:pPr marL="457200" marR="0" indent="0" algn="l">
                        <a:lnSpc>
                          <a:spcPts val="1000"/>
                        </a:lnSpc>
                        <a:spcBef>
                          <a:spcPts val="300"/>
                        </a:spcBef>
                        <a:spcAft>
                          <a:spcPts val="0"/>
                        </a:spcAft>
                      </a:pPr>
                      <a:r>
                        <a:rPr lang="en-US" sz="1000" dirty="0">
                          <a:effectLst/>
                        </a:rPr>
                        <a:t> </a:t>
                      </a:r>
                      <a:r>
                        <a:rPr lang="en-US" sz="1000" dirty="0" smtClean="0">
                          <a:effectLst/>
                        </a:rPr>
                        <a:t>Informed about </a:t>
                      </a:r>
                      <a:r>
                        <a:rPr lang="en-US" sz="1000" dirty="0">
                          <a:effectLst/>
                        </a:rPr>
                        <a:t>complaint mechanism</a:t>
                      </a:r>
                      <a:endParaRPr lang="en-US" sz="1000" b="1" dirty="0">
                        <a:solidFill>
                          <a:srgbClr val="0D0D0D"/>
                        </a:solidFill>
                        <a:effectLst/>
                        <a:latin typeface="Arial"/>
                        <a:ea typeface="Akzidenz-Grotesk Std"/>
                        <a:cs typeface="Times New Roman"/>
                      </a:endParaRPr>
                    </a:p>
                  </a:txBody>
                  <a:tcPr marL="68580" marR="68580" marT="71755" marB="0"/>
                </a:tc>
              </a:tr>
              <a:tr h="1716166">
                <a:tc>
                  <a:txBody>
                    <a:bodyPr/>
                    <a:lstStyle/>
                    <a:p>
                      <a:pPr marL="457200" marR="0" indent="0" algn="l">
                        <a:lnSpc>
                          <a:spcPts val="1000"/>
                        </a:lnSpc>
                        <a:spcBef>
                          <a:spcPts val="0"/>
                        </a:spcBef>
                        <a:spcAft>
                          <a:spcPts val="0"/>
                        </a:spcAft>
                      </a:pPr>
                      <a:r>
                        <a:rPr lang="en-US" sz="1000" dirty="0">
                          <a:effectLst/>
                        </a:rPr>
                        <a:t> </a:t>
                      </a:r>
                      <a:endParaRPr lang="en-US" sz="1000" b="1"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r>
            </a:tbl>
          </a:graphicData>
        </a:graphic>
      </p:graphicFrame>
      <p:graphicFrame>
        <p:nvGraphicFramePr>
          <p:cNvPr id="7" name="Chart 6"/>
          <p:cNvGraphicFramePr/>
          <p:nvPr>
            <p:extLst>
              <p:ext uri="{D42A27DB-BD31-4B8C-83A1-F6EECF244321}">
                <p14:modId xmlns:p14="http://schemas.microsoft.com/office/powerpoint/2010/main" xmlns="" val="3712688544"/>
              </p:ext>
            </p:extLst>
          </p:nvPr>
        </p:nvGraphicFramePr>
        <p:xfrm>
          <a:off x="4491644" y="3792059"/>
          <a:ext cx="3174365" cy="1417147"/>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38752162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weakness in </a:t>
            </a:r>
            <a:r>
              <a:rPr lang="en-US" dirty="0" smtClean="0"/>
              <a:t>Peru (1/3)</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27</a:t>
            </a:fld>
            <a:endParaRPr lang="en-GB" dirty="0"/>
          </a:p>
        </p:txBody>
      </p:sp>
      <p:pic>
        <p:nvPicPr>
          <p:cNvPr id="7170" name="Picture 2"/>
          <p:cNvPicPr>
            <a:picLocks noGrp="1" noChangeAspect="1" noChangeArrowheads="1"/>
          </p:cNvPicPr>
          <p:nvPr>
            <p:ph sz="quarter" idx="11"/>
          </p:nvPr>
        </p:nvPicPr>
        <p:blipFill>
          <a:blip r:embed="rId2">
            <a:extLst>
              <a:ext uri="{28A0092B-C50C-407E-A947-70E740481C1C}">
                <a14:useLocalDpi xmlns:a14="http://schemas.microsoft.com/office/drawing/2010/main" xmlns="" val="0"/>
              </a:ext>
            </a:extLst>
          </a:blip>
          <a:srcRect/>
          <a:stretch>
            <a:fillRect/>
          </a:stretch>
        </p:blipFill>
        <p:spPr bwMode="auto">
          <a:xfrm>
            <a:off x="408842" y="2801772"/>
            <a:ext cx="3505504" cy="2432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Table 5"/>
          <p:cNvGraphicFramePr>
            <a:graphicFrameLocks noGrp="1"/>
          </p:cNvGraphicFramePr>
          <p:nvPr>
            <p:extLst>
              <p:ext uri="{D42A27DB-BD31-4B8C-83A1-F6EECF244321}">
                <p14:modId xmlns:p14="http://schemas.microsoft.com/office/powerpoint/2010/main" xmlns="" val="3540970674"/>
              </p:ext>
            </p:extLst>
          </p:nvPr>
        </p:nvGraphicFramePr>
        <p:xfrm>
          <a:off x="4246696" y="2827528"/>
          <a:ext cx="7391235" cy="2442845"/>
        </p:xfrm>
        <a:graphic>
          <a:graphicData uri="http://schemas.openxmlformats.org/drawingml/2006/table">
            <a:tbl>
              <a:tblPr firstRow="1" firstCol="1" bandRow="1">
                <a:tableStyleId>{5C22544A-7EE6-4342-B048-85BDC9FD1C3A}</a:tableStyleId>
              </a:tblPr>
              <a:tblGrid>
                <a:gridCol w="3600399"/>
                <a:gridCol w="289467"/>
                <a:gridCol w="3501369"/>
              </a:tblGrid>
              <a:tr h="0">
                <a:tc>
                  <a:txBody>
                    <a:bodyPr/>
                    <a:lstStyle/>
                    <a:p>
                      <a:pPr marL="274320" marR="0" indent="0" algn="l">
                        <a:lnSpc>
                          <a:spcPts val="1000"/>
                        </a:lnSpc>
                        <a:spcBef>
                          <a:spcPts val="300"/>
                        </a:spcBef>
                        <a:spcAft>
                          <a:spcPts val="0"/>
                        </a:spcAft>
                      </a:pPr>
                      <a:r>
                        <a:rPr lang="es-419" sz="1000" dirty="0" smtClean="0">
                          <a:effectLst/>
                        </a:rPr>
                        <a:t>El </a:t>
                      </a:r>
                      <a:r>
                        <a:rPr lang="es-419" sz="1000" dirty="0">
                          <a:effectLst/>
                        </a:rPr>
                        <a:t>cliente ha tenido que vender </a:t>
                      </a:r>
                      <a:r>
                        <a:rPr lang="es-419" sz="1000" dirty="0" smtClean="0">
                          <a:effectLst/>
                        </a:rPr>
                        <a:t>alguno</a:t>
                      </a:r>
                      <a:r>
                        <a:rPr lang="es-419" sz="1000" baseline="0" dirty="0" smtClean="0">
                          <a:effectLst/>
                        </a:rPr>
                        <a:t> </a:t>
                      </a:r>
                      <a:r>
                        <a:rPr lang="es-419" sz="1000" dirty="0" smtClean="0">
                          <a:effectLst/>
                        </a:rPr>
                        <a:t>de </a:t>
                      </a:r>
                      <a:r>
                        <a:rPr lang="es-419" sz="1000" dirty="0">
                          <a:effectLst/>
                        </a:rPr>
                        <a:t>sus bienes personales</a:t>
                      </a:r>
                      <a:endParaRPr lang="en-US" sz="1000" b="1" dirty="0">
                        <a:solidFill>
                          <a:srgbClr val="0D0D0D"/>
                        </a:solidFill>
                        <a:effectLst/>
                        <a:latin typeface="Arial"/>
                        <a:ea typeface="Akzidenz-Grotesk Std"/>
                        <a:cs typeface="Times New Roman"/>
                      </a:endParaRPr>
                    </a:p>
                  </a:txBody>
                  <a:tcPr marL="68580" marR="68580" marT="71755" marB="0"/>
                </a:tc>
                <a:tc>
                  <a:txBody>
                    <a:bodyPr/>
                    <a:lstStyle/>
                    <a:p>
                      <a:pPr marL="0" marR="0" algn="just">
                        <a:lnSpc>
                          <a:spcPts val="1300"/>
                        </a:lnSpc>
                        <a:spcBef>
                          <a:spcPts val="0"/>
                        </a:spcBef>
                        <a:spcAft>
                          <a:spcPts val="1300"/>
                        </a:spcAft>
                      </a:pPr>
                      <a:r>
                        <a:rPr lang="es-419" sz="1000" dirty="0">
                          <a:effectLst/>
                        </a:rPr>
                        <a:t> </a:t>
                      </a:r>
                      <a:endParaRPr lang="en-US" sz="1000" dirty="0">
                        <a:solidFill>
                          <a:srgbClr val="0D0D0D"/>
                        </a:solidFill>
                        <a:effectLst/>
                        <a:latin typeface="Arial"/>
                        <a:ea typeface="Akzidenz-Grotesk Std"/>
                        <a:cs typeface="Times New Roman"/>
                      </a:endParaRPr>
                    </a:p>
                  </a:txBody>
                  <a:tcPr marL="68580" marR="68580" marT="71755" marB="0">
                    <a:noFill/>
                  </a:tcPr>
                </a:tc>
                <a:tc>
                  <a:txBody>
                    <a:bodyPr/>
                    <a:lstStyle/>
                    <a:p>
                      <a:pPr marL="228600" marR="0" indent="0" algn="l">
                        <a:lnSpc>
                          <a:spcPts val="1000"/>
                        </a:lnSpc>
                        <a:spcBef>
                          <a:spcPts val="300"/>
                        </a:spcBef>
                        <a:spcAft>
                          <a:spcPts val="0"/>
                        </a:spcAft>
                      </a:pPr>
                      <a:r>
                        <a:rPr lang="es-419" sz="1000" dirty="0" smtClean="0">
                          <a:effectLst/>
                        </a:rPr>
                        <a:t>El </a:t>
                      </a:r>
                      <a:r>
                        <a:rPr lang="es-419" sz="1000" dirty="0">
                          <a:effectLst/>
                        </a:rPr>
                        <a:t>cliente ha tenido que reducir sus gastos por necesidades básicas</a:t>
                      </a:r>
                      <a:endParaRPr lang="en-US" sz="1000" b="1" dirty="0">
                        <a:solidFill>
                          <a:srgbClr val="0D0D0D"/>
                        </a:solidFill>
                        <a:effectLst/>
                        <a:latin typeface="Arial"/>
                        <a:ea typeface="Akzidenz-Grotesk Std"/>
                        <a:cs typeface="Times New Roman"/>
                      </a:endParaRPr>
                    </a:p>
                  </a:txBody>
                  <a:tcPr marL="68580" marR="68580" marT="71755" marB="0"/>
                </a:tc>
              </a:tr>
              <a:tr h="1880235">
                <a:tc>
                  <a:txBody>
                    <a:bodyPr/>
                    <a:lstStyle/>
                    <a:p>
                      <a:pPr marL="228600" marR="0" indent="0" algn="l">
                        <a:lnSpc>
                          <a:spcPts val="1000"/>
                        </a:lnSpc>
                        <a:spcBef>
                          <a:spcPts val="300"/>
                        </a:spcBef>
                        <a:spcAft>
                          <a:spcPts val="0"/>
                        </a:spcAft>
                      </a:pPr>
                      <a:r>
                        <a:rPr lang="es-419" sz="1000" dirty="0">
                          <a:effectLst/>
                        </a:rPr>
                        <a:t>       </a:t>
                      </a:r>
                      <a:endParaRPr lang="en-US" sz="1000" b="1"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c>
                  <a:txBody>
                    <a:bodyPr/>
                    <a:lstStyle/>
                    <a:p>
                      <a:pPr marL="0" marR="0" algn="just">
                        <a:lnSpc>
                          <a:spcPts val="1300"/>
                        </a:lnSpc>
                        <a:spcBef>
                          <a:spcPts val="0"/>
                        </a:spcBef>
                        <a:spcAft>
                          <a:spcPts val="1300"/>
                        </a:spcAft>
                      </a:pPr>
                      <a:r>
                        <a:rPr lang="es-419" sz="1000" dirty="0">
                          <a:effectLst/>
                        </a:rPr>
                        <a:t> </a:t>
                      </a:r>
                      <a:endParaRPr lang="en-US" sz="1000" dirty="0">
                        <a:solidFill>
                          <a:srgbClr val="0D0D0D"/>
                        </a:solidFill>
                        <a:effectLst/>
                        <a:latin typeface="Arial"/>
                        <a:ea typeface="Akzidenz-Grotesk Std"/>
                        <a:cs typeface="Times New Roman"/>
                      </a:endParaRPr>
                    </a:p>
                  </a:txBody>
                  <a:tcPr marL="68580" marR="68580" marT="71755" marB="0">
                    <a:noFill/>
                  </a:tcPr>
                </a:tc>
                <a:tc>
                  <a:txBody>
                    <a:bodyPr/>
                    <a:lstStyle/>
                    <a:p>
                      <a:pPr marL="228600" marR="0" indent="0" algn="l">
                        <a:lnSpc>
                          <a:spcPts val="1000"/>
                        </a:lnSpc>
                        <a:spcBef>
                          <a:spcPts val="300"/>
                        </a:spcBef>
                        <a:spcAft>
                          <a:spcPts val="0"/>
                        </a:spcAft>
                      </a:pPr>
                      <a:r>
                        <a:rPr lang="es-419" sz="1000" dirty="0">
                          <a:effectLst/>
                        </a:rPr>
                        <a:t>  </a:t>
                      </a:r>
                      <a:endParaRPr lang="en-US" sz="1000" b="1" dirty="0">
                        <a:solidFill>
                          <a:srgbClr val="0D0D0D"/>
                        </a:solidFill>
                        <a:effectLst/>
                        <a:latin typeface="Arial"/>
                        <a:ea typeface="Akzidenz-Grotesk Std"/>
                        <a:cs typeface="Times New Roman"/>
                      </a:endParaRPr>
                    </a:p>
                  </a:txBody>
                  <a:tcPr marL="68580" marR="68580" marT="71755" marB="0">
                    <a:solidFill>
                      <a:schemeClr val="accent1">
                        <a:lumMod val="20000"/>
                        <a:lumOff val="80000"/>
                      </a:schemeClr>
                    </a:solidFill>
                  </a:tcPr>
                </a:tc>
              </a:tr>
              <a:tr h="151130">
                <a:tc>
                  <a:txBody>
                    <a:bodyPr/>
                    <a:lstStyle/>
                    <a:p>
                      <a:pPr marL="228600" marR="91440" indent="0" algn="r">
                        <a:lnSpc>
                          <a:spcPts val="1000"/>
                        </a:lnSpc>
                        <a:spcBef>
                          <a:spcPts val="0"/>
                        </a:spcBef>
                        <a:spcAft>
                          <a:spcPts val="200"/>
                        </a:spcAft>
                      </a:pPr>
                      <a:r>
                        <a:rPr lang="en-US" sz="800" dirty="0">
                          <a:solidFill>
                            <a:schemeClr val="tx2"/>
                          </a:solidFill>
                          <a:effectLst/>
                        </a:rPr>
                        <a:t>n = 2.983</a:t>
                      </a:r>
                      <a:endParaRPr lang="en-US" sz="1000" b="1" dirty="0">
                        <a:solidFill>
                          <a:schemeClr val="tx2"/>
                        </a:solidFill>
                        <a:effectLst/>
                        <a:latin typeface="Arial"/>
                        <a:ea typeface="Akzidenz-Grotesk Std"/>
                        <a:cs typeface="Times New Roman"/>
                      </a:endParaRPr>
                    </a:p>
                  </a:txBody>
                  <a:tcPr marL="68580" marR="68580" marT="71755" marB="0">
                    <a:solidFill>
                      <a:schemeClr val="accent1">
                        <a:lumMod val="20000"/>
                        <a:lumOff val="80000"/>
                      </a:schemeClr>
                    </a:solidFill>
                  </a:tcPr>
                </a:tc>
                <a:tc>
                  <a:txBody>
                    <a:bodyPr/>
                    <a:lstStyle/>
                    <a:p>
                      <a:pPr marL="0" marR="0" algn="just">
                        <a:lnSpc>
                          <a:spcPts val="1300"/>
                        </a:lnSpc>
                        <a:spcBef>
                          <a:spcPts val="0"/>
                        </a:spcBef>
                        <a:spcAft>
                          <a:spcPts val="200"/>
                        </a:spcAft>
                      </a:pPr>
                      <a:r>
                        <a:rPr lang="en-US" sz="800" dirty="0">
                          <a:solidFill>
                            <a:schemeClr val="tx2"/>
                          </a:solidFill>
                          <a:effectLst/>
                        </a:rPr>
                        <a:t> </a:t>
                      </a:r>
                      <a:endParaRPr lang="en-US" sz="1000" dirty="0">
                        <a:solidFill>
                          <a:schemeClr val="tx2"/>
                        </a:solidFill>
                        <a:effectLst/>
                        <a:latin typeface="Arial"/>
                        <a:ea typeface="Akzidenz-Grotesk Std"/>
                        <a:cs typeface="Times New Roman"/>
                      </a:endParaRPr>
                    </a:p>
                  </a:txBody>
                  <a:tcPr marL="68580" marR="68580" marT="71755" marB="0">
                    <a:noFill/>
                  </a:tcPr>
                </a:tc>
                <a:tc>
                  <a:txBody>
                    <a:bodyPr/>
                    <a:lstStyle/>
                    <a:p>
                      <a:pPr marL="228600" marR="91440" indent="0" algn="r">
                        <a:lnSpc>
                          <a:spcPts val="1000"/>
                        </a:lnSpc>
                        <a:spcBef>
                          <a:spcPts val="0"/>
                        </a:spcBef>
                        <a:spcAft>
                          <a:spcPts val="200"/>
                        </a:spcAft>
                      </a:pPr>
                      <a:r>
                        <a:rPr lang="en-US" sz="800" dirty="0">
                          <a:solidFill>
                            <a:schemeClr val="tx2"/>
                          </a:solidFill>
                          <a:effectLst/>
                        </a:rPr>
                        <a:t>n = 2.984</a:t>
                      </a:r>
                      <a:endParaRPr lang="en-US" sz="1000" b="1" dirty="0">
                        <a:solidFill>
                          <a:schemeClr val="tx2"/>
                        </a:solidFill>
                        <a:effectLst/>
                        <a:latin typeface="Arial"/>
                        <a:ea typeface="Akzidenz-Grotesk Std"/>
                        <a:cs typeface="Times New Roman"/>
                      </a:endParaRPr>
                    </a:p>
                  </a:txBody>
                  <a:tcPr marL="68580" marR="68580" marT="71755" marB="0">
                    <a:solidFill>
                      <a:schemeClr val="accent1">
                        <a:lumMod val="20000"/>
                        <a:lumOff val="80000"/>
                      </a:schemeClr>
                    </a:solidFill>
                  </a:tcPr>
                </a:tc>
              </a:tr>
            </a:tbl>
          </a:graphicData>
        </a:graphic>
      </p:graphicFrame>
      <p:graphicFrame>
        <p:nvGraphicFramePr>
          <p:cNvPr id="7" name="Chart 6"/>
          <p:cNvGraphicFramePr/>
          <p:nvPr>
            <p:extLst>
              <p:ext uri="{D42A27DB-BD31-4B8C-83A1-F6EECF244321}">
                <p14:modId xmlns:p14="http://schemas.microsoft.com/office/powerpoint/2010/main" xmlns="" val="2009536350"/>
              </p:ext>
            </p:extLst>
          </p:nvPr>
        </p:nvGraphicFramePr>
        <p:xfrm>
          <a:off x="594353" y="3183657"/>
          <a:ext cx="3132083" cy="1684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extLst>
              <p:ext uri="{D42A27DB-BD31-4B8C-83A1-F6EECF244321}">
                <p14:modId xmlns:p14="http://schemas.microsoft.com/office/powerpoint/2010/main" xmlns="" val="730398196"/>
              </p:ext>
            </p:extLst>
          </p:nvPr>
        </p:nvGraphicFramePr>
        <p:xfrm>
          <a:off x="4433421" y="3129482"/>
          <a:ext cx="3136265" cy="18389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p:cNvGraphicFramePr/>
          <p:nvPr>
            <p:extLst>
              <p:ext uri="{D42A27DB-BD31-4B8C-83A1-F6EECF244321}">
                <p14:modId xmlns:p14="http://schemas.microsoft.com/office/powerpoint/2010/main" xmlns="" val="1021826589"/>
              </p:ext>
            </p:extLst>
          </p:nvPr>
        </p:nvGraphicFramePr>
        <p:xfrm>
          <a:off x="8439758" y="3178194"/>
          <a:ext cx="2966085" cy="1810232"/>
        </p:xfrm>
        <a:graphic>
          <a:graphicData uri="http://schemas.openxmlformats.org/drawingml/2006/chart">
            <c:chart xmlns:c="http://schemas.openxmlformats.org/drawingml/2006/chart" xmlns:r="http://schemas.openxmlformats.org/officeDocument/2006/relationships" r:id="rId5"/>
          </a:graphicData>
        </a:graphic>
      </p:graphicFrame>
      <p:sp>
        <p:nvSpPr>
          <p:cNvPr id="10" name="Content Placeholder 3"/>
          <p:cNvSpPr txBox="1">
            <a:spLocks/>
          </p:cNvSpPr>
          <p:nvPr/>
        </p:nvSpPr>
        <p:spPr>
          <a:xfrm>
            <a:off x="1948262" y="1103587"/>
            <a:ext cx="8261130" cy="1072055"/>
          </a:xfrm>
          <a:prstGeom prst="rect">
            <a:avLst/>
          </a:prstGeom>
        </p:spPr>
        <p:txBody>
          <a:bodyPr vert="horz" lIns="91438" tIns="45719" rIns="91438" bIns="45719" rtlCol="0">
            <a:normAutofit/>
          </a:bodyPr>
          <a:lst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lnSpc>
                <a:spcPct val="120000"/>
              </a:lnSpc>
              <a:buNone/>
            </a:pPr>
            <a:r>
              <a:rPr lang="en-US" sz="1600" b="1" dirty="0"/>
              <a:t>Approximately 11%, 6% and 19% of the clients in the sample resorted to loans from other sources, sale of assets and reduction of expenses in basic needs, respectively, to make payments on their loans.</a:t>
            </a:r>
            <a:endParaRPr lang="en-US" dirty="0" smtClean="0">
              <a:solidFill>
                <a:srgbClr val="FF0000"/>
              </a:solidFill>
            </a:endParaRPr>
          </a:p>
          <a:p>
            <a:pPr algn="just"/>
            <a:endParaRPr lang="en-US" dirty="0" smtClean="0">
              <a:solidFill>
                <a:srgbClr val="FF0000"/>
              </a:solidFill>
            </a:endParaRPr>
          </a:p>
          <a:p>
            <a:pPr algn="just"/>
            <a:endParaRPr lang="en-US" dirty="0" smtClean="0">
              <a:solidFill>
                <a:srgbClr val="FF0000"/>
              </a:solidFill>
            </a:endParaRPr>
          </a:p>
          <a:p>
            <a:pPr algn="just"/>
            <a:endParaRPr lang="en-US" dirty="0" smtClean="0">
              <a:solidFill>
                <a:srgbClr val="FF0000"/>
              </a:solidFill>
            </a:endParaRPr>
          </a:p>
          <a:p>
            <a:pPr algn="just"/>
            <a:endParaRPr lang="en-US" dirty="0" smtClean="0">
              <a:solidFill>
                <a:srgbClr val="FF0000"/>
              </a:solidFill>
            </a:endParaRPr>
          </a:p>
          <a:p>
            <a:pPr algn="just"/>
            <a:endParaRPr lang="en-US" dirty="0" smtClean="0">
              <a:solidFill>
                <a:srgbClr val="FF0000"/>
              </a:solidFill>
            </a:endParaRPr>
          </a:p>
          <a:p>
            <a:pPr algn="just"/>
            <a:endParaRPr lang="en-US" dirty="0" smtClean="0">
              <a:solidFill>
                <a:srgbClr val="FF0000"/>
              </a:solidFill>
            </a:endParaRPr>
          </a:p>
          <a:p>
            <a:pPr marL="0" indent="0" algn="just">
              <a:buFont typeface="Arial" panose="020B0604020202020204" pitchFamily="34" charset="0"/>
              <a:buNone/>
            </a:pPr>
            <a:endParaRPr lang="en-US" dirty="0" smtClean="0">
              <a:solidFill>
                <a:srgbClr val="FF0000"/>
              </a:solidFill>
            </a:endParaRPr>
          </a:p>
          <a:p>
            <a:pPr algn="just">
              <a:buFont typeface="Wingdings" panose="05000000000000000000" pitchFamily="2" charset="2"/>
              <a:buChar char="ü"/>
            </a:pPr>
            <a:endParaRPr lang="en-US" dirty="0" smtClean="0">
              <a:solidFill>
                <a:srgbClr val="FF0000"/>
              </a:solidFill>
            </a:endParaRPr>
          </a:p>
          <a:p>
            <a:pPr algn="just">
              <a:buFont typeface="Wingdings" panose="05000000000000000000" pitchFamily="2" charset="2"/>
              <a:buChar char="ü"/>
            </a:pPr>
            <a:endParaRPr lang="en-US" dirty="0" smtClean="0">
              <a:solidFill>
                <a:srgbClr val="FF0000"/>
              </a:solidFill>
            </a:endParaRPr>
          </a:p>
          <a:p>
            <a:pPr marL="0" indent="0" algn="just">
              <a:buFont typeface="Arial" panose="020B0604020202020204" pitchFamily="34" charset="0"/>
              <a:buNone/>
            </a:pPr>
            <a:endParaRPr lang="en-US" dirty="0" smtClean="0">
              <a:solidFill>
                <a:srgbClr val="FF0000"/>
              </a:solidFill>
            </a:endParaRPr>
          </a:p>
        </p:txBody>
      </p:sp>
    </p:spTree>
    <p:extLst>
      <p:ext uri="{BB962C8B-B14F-4D97-AF65-F5344CB8AC3E}">
        <p14:creationId xmlns:p14="http://schemas.microsoft.com/office/powerpoint/2010/main" xmlns="" val="2560103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weakness in Peru </a:t>
            </a:r>
            <a:r>
              <a:rPr lang="en-US" dirty="0" smtClean="0"/>
              <a:t>(2/3)</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28</a:t>
            </a:fld>
            <a:endParaRPr lang="en-GB" dirty="0"/>
          </a:p>
        </p:txBody>
      </p:sp>
      <p:pic>
        <p:nvPicPr>
          <p:cNvPr id="8194" name="Picture 2"/>
          <p:cNvPicPr>
            <a:picLocks noGrp="1" noChangeAspect="1" noChangeArrowheads="1"/>
          </p:cNvPicPr>
          <p:nvPr>
            <p:ph sz="quarter" idx="11"/>
          </p:nvPr>
        </p:nvPicPr>
        <p:blipFill>
          <a:blip r:embed="rId2">
            <a:extLst>
              <a:ext uri="{28A0092B-C50C-407E-A947-70E740481C1C}">
                <a14:useLocalDpi xmlns:a14="http://schemas.microsoft.com/office/drawing/2010/main" xmlns="" val="0"/>
              </a:ext>
            </a:extLst>
          </a:blip>
          <a:srcRect/>
          <a:stretch>
            <a:fillRect/>
          </a:stretch>
        </p:blipFill>
        <p:spPr bwMode="auto">
          <a:xfrm>
            <a:off x="2157999" y="3277299"/>
            <a:ext cx="7657240" cy="25117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Chart 5"/>
          <p:cNvGraphicFramePr/>
          <p:nvPr>
            <p:extLst>
              <p:ext uri="{D42A27DB-BD31-4B8C-83A1-F6EECF244321}">
                <p14:modId xmlns:p14="http://schemas.microsoft.com/office/powerpoint/2010/main" xmlns="" val="1121525022"/>
              </p:ext>
            </p:extLst>
          </p:nvPr>
        </p:nvGraphicFramePr>
        <p:xfrm>
          <a:off x="2473062" y="3670035"/>
          <a:ext cx="3115310" cy="1828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p:nvPr>
            <p:extLst>
              <p:ext uri="{D42A27DB-BD31-4B8C-83A1-F6EECF244321}">
                <p14:modId xmlns:p14="http://schemas.microsoft.com/office/powerpoint/2010/main" xmlns="" val="718661982"/>
              </p:ext>
            </p:extLst>
          </p:nvPr>
        </p:nvGraphicFramePr>
        <p:xfrm>
          <a:off x="6246252" y="3594094"/>
          <a:ext cx="3369945" cy="1884198"/>
        </p:xfrm>
        <a:graphic>
          <a:graphicData uri="http://schemas.openxmlformats.org/drawingml/2006/chart">
            <c:chart xmlns:c="http://schemas.openxmlformats.org/drawingml/2006/chart" xmlns:r="http://schemas.openxmlformats.org/officeDocument/2006/relationships" r:id="rId4"/>
          </a:graphicData>
        </a:graphic>
      </p:graphicFrame>
      <p:sp>
        <p:nvSpPr>
          <p:cNvPr id="8" name="Content Placeholder 3"/>
          <p:cNvSpPr txBox="1">
            <a:spLocks/>
          </p:cNvSpPr>
          <p:nvPr/>
        </p:nvSpPr>
        <p:spPr>
          <a:xfrm>
            <a:off x="1702675" y="1132928"/>
            <a:ext cx="8387256" cy="1846755"/>
          </a:xfrm>
          <a:prstGeom prst="rect">
            <a:avLst/>
          </a:prstGeom>
        </p:spPr>
        <p:txBody>
          <a:bodyPr vert="horz" lIns="91438" tIns="45719" rIns="91438" bIns="45719" rtlCol="0">
            <a:normAutofit/>
          </a:bodyPr>
          <a:lst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lgn="just">
              <a:buNone/>
            </a:pPr>
            <a:r>
              <a:rPr lang="en-US" sz="1600" b="1" dirty="0"/>
              <a:t>Only 67% and 47% of the survey sample believe that they were clearly informed about the interest rate and other commissions of their loan, respectively. It would be worthwhile to investigate further the customer's understanding of the cost structure of their loans at the time it is disbursed.</a:t>
            </a:r>
            <a:endParaRPr lang="en-US" dirty="0"/>
          </a:p>
        </p:txBody>
      </p:sp>
    </p:spTree>
    <p:extLst>
      <p:ext uri="{BB962C8B-B14F-4D97-AF65-F5344CB8AC3E}">
        <p14:creationId xmlns:p14="http://schemas.microsoft.com/office/powerpoint/2010/main" xmlns="" val="4277536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Areas of weakness in Peru </a:t>
            </a:r>
            <a:r>
              <a:rPr lang="en-US" dirty="0" smtClean="0"/>
              <a:t>(3/3)</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29</a:t>
            </a:fld>
            <a:endParaRPr lang="en-GB" dirty="0"/>
          </a:p>
        </p:txBody>
      </p:sp>
      <p:pic>
        <p:nvPicPr>
          <p:cNvPr id="9218" name="Picture 2"/>
          <p:cNvPicPr>
            <a:picLocks noGrp="1" noChangeAspect="1" noChangeArrowheads="1"/>
          </p:cNvPicPr>
          <p:nvPr>
            <p:ph sz="quarter" idx="11"/>
          </p:nvPr>
        </p:nvPicPr>
        <p:blipFill>
          <a:blip r:embed="rId2">
            <a:extLst>
              <a:ext uri="{28A0092B-C50C-407E-A947-70E740481C1C}">
                <a14:useLocalDpi xmlns:a14="http://schemas.microsoft.com/office/drawing/2010/main" xmlns="" val="0"/>
              </a:ext>
            </a:extLst>
          </a:blip>
          <a:srcRect/>
          <a:stretch>
            <a:fillRect/>
          </a:stretch>
        </p:blipFill>
        <p:spPr bwMode="auto">
          <a:xfrm>
            <a:off x="3505637" y="2945043"/>
            <a:ext cx="4858933" cy="26824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Content Placeholder 3"/>
          <p:cNvSpPr txBox="1">
            <a:spLocks/>
          </p:cNvSpPr>
          <p:nvPr/>
        </p:nvSpPr>
        <p:spPr>
          <a:xfrm>
            <a:off x="2301766" y="1397833"/>
            <a:ext cx="7898524" cy="1547210"/>
          </a:xfrm>
          <a:prstGeom prst="rect">
            <a:avLst/>
          </a:prstGeom>
        </p:spPr>
        <p:txBody>
          <a:bodyPr vert="horz" lIns="91438" tIns="45719" rIns="91438" bIns="45719" rtlCol="0">
            <a:normAutofit/>
          </a:bodyPr>
          <a:lstStyle>
            <a:lvl1pPr marL="228589"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1pPr>
            <a:lvl2pPr marL="685763"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500" kern="1200">
                <a:solidFill>
                  <a:schemeClr val="tx2"/>
                </a:solidFill>
                <a:latin typeface="+mn-lt"/>
                <a:ea typeface="+mn-ea"/>
                <a:cs typeface="+mn-cs"/>
              </a:defRPr>
            </a:lvl2pPr>
            <a:lvl3pPr marL="1142938"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200" kern="1200">
                <a:solidFill>
                  <a:schemeClr val="tx2"/>
                </a:solidFill>
                <a:latin typeface="+mn-lt"/>
                <a:ea typeface="+mn-ea"/>
                <a:cs typeface="+mn-cs"/>
              </a:defRPr>
            </a:lvl3pPr>
            <a:lvl4pPr marL="1600112"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4pPr>
            <a:lvl5pPr marL="2057287" indent="-228589" algn="l" defTabSz="914349" rtl="0" eaLnBrk="1" latinLnBrk="0" hangingPunct="1">
              <a:lnSpc>
                <a:spcPct val="90000"/>
              </a:lnSpc>
              <a:spcBef>
                <a:spcPts val="0"/>
              </a:spcBef>
              <a:buClr>
                <a:schemeClr val="tx2">
                  <a:lumMod val="60000"/>
                  <a:lumOff val="40000"/>
                </a:schemeClr>
              </a:buClr>
              <a:buFont typeface="Arial" panose="020B0604020202020204" pitchFamily="34" charset="0"/>
              <a:buChar char="•"/>
              <a:defRPr sz="1100" kern="1200">
                <a:solidFill>
                  <a:schemeClr val="tx2"/>
                </a:solidFill>
                <a:latin typeface="+mn-lt"/>
                <a:ea typeface="+mn-ea"/>
                <a:cs typeface="+mn-cs"/>
              </a:defRPr>
            </a:lvl5pPr>
            <a:lvl6pPr marL="2514461"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63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810"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986" indent="-228589" algn="l" defTabSz="91434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0" indent="0">
              <a:buNone/>
            </a:pPr>
            <a:r>
              <a:rPr lang="en-US" sz="1600" b="1" dirty="0"/>
              <a:t>Of the people who suffered abuse or who were charged commissions other than interest and official expenses without giving them a receipt, 70% and 67% reported that they had never filed a formal complaint.</a:t>
            </a:r>
          </a:p>
        </p:txBody>
      </p:sp>
    </p:spTree>
    <p:extLst>
      <p:ext uri="{BB962C8B-B14F-4D97-AF65-F5344CB8AC3E}">
        <p14:creationId xmlns:p14="http://schemas.microsoft.com/office/powerpoint/2010/main" xmlns="" val="2779010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208" y="4840028"/>
            <a:ext cx="11479237" cy="476251"/>
          </a:xfrm>
        </p:spPr>
        <p:txBody>
          <a:bodyPr>
            <a:noAutofit/>
          </a:bodyPr>
          <a:lstStyle/>
          <a:p>
            <a:pPr algn="ctr"/>
            <a:r>
              <a:rPr lang="en-US" sz="2000" dirty="0" smtClean="0"/>
              <a:t>BACKGROUND ON THE PILOT PROJECTS</a:t>
            </a:r>
            <a:endParaRPr lang="en-US" sz="2000"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3</a:t>
            </a:fld>
            <a:endParaRPr lang="en-GB"/>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31926" y="2336630"/>
            <a:ext cx="2838678" cy="13548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9658860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120" y="5593552"/>
            <a:ext cx="11479237" cy="476251"/>
          </a:xfrm>
        </p:spPr>
        <p:txBody>
          <a:bodyPr>
            <a:noAutofit/>
          </a:bodyPr>
          <a:lstStyle/>
          <a:p>
            <a:pPr algn="ctr"/>
            <a:r>
              <a:rPr lang="en-US" sz="2000" dirty="0" smtClean="0"/>
              <a:t>FEEDBACK FROM PARTNERS</a:t>
            </a:r>
            <a:endParaRPr lang="en-US" sz="2000"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30</a:t>
            </a:fld>
            <a:endParaRPr lang="en-GB"/>
          </a:p>
        </p:txBody>
      </p:sp>
      <p:sp>
        <p:nvSpPr>
          <p:cNvPr id="6" name="TextBox 5"/>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91357" y="2521622"/>
            <a:ext cx="2720104" cy="1298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879182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 FROM PARTNERS</a:t>
            </a:r>
          </a:p>
        </p:txBody>
      </p:sp>
      <p:sp>
        <p:nvSpPr>
          <p:cNvPr id="3" name="Slide Number Placeholder 2"/>
          <p:cNvSpPr>
            <a:spLocks noGrp="1"/>
          </p:cNvSpPr>
          <p:nvPr>
            <p:ph type="sldNum" sz="quarter" idx="10"/>
          </p:nvPr>
        </p:nvSpPr>
        <p:spPr/>
        <p:txBody>
          <a:bodyPr/>
          <a:lstStyle/>
          <a:p>
            <a:fld id="{A51A16C2-DCFA-4B8D-8379-F9BC060473A6}" type="slidenum">
              <a:rPr lang="en-GB" smtClean="0"/>
              <a:pPr/>
              <a:t>31</a:t>
            </a:fld>
            <a:endParaRPr lang="en-GB" dirty="0"/>
          </a:p>
        </p:txBody>
      </p:sp>
      <p:sp>
        <p:nvSpPr>
          <p:cNvPr id="4" name="Content Placeholder 3"/>
          <p:cNvSpPr>
            <a:spLocks noGrp="1"/>
          </p:cNvSpPr>
          <p:nvPr>
            <p:ph sz="quarter" idx="11"/>
          </p:nvPr>
        </p:nvSpPr>
        <p:spPr>
          <a:xfrm>
            <a:off x="406400" y="1054100"/>
            <a:ext cx="10759583" cy="5232400"/>
          </a:xfrm>
        </p:spPr>
        <p:txBody>
          <a:bodyPr>
            <a:normAutofit/>
          </a:bodyPr>
          <a:lstStyle/>
          <a:p>
            <a:pPr>
              <a:buFont typeface="Wingdings" panose="05000000000000000000" pitchFamily="2" charset="2"/>
              <a:buChar char="ü"/>
            </a:pPr>
            <a:r>
              <a:rPr lang="en-US" sz="1700" dirty="0" smtClean="0"/>
              <a:t>In general, the participating FSPs in both Cambodia and Peru found a lot of value in the pilot.</a:t>
            </a:r>
          </a:p>
          <a:p>
            <a:pPr marL="0" indent="0">
              <a:buNone/>
            </a:pPr>
            <a:endParaRPr lang="en-US" sz="1700" dirty="0" smtClean="0"/>
          </a:p>
          <a:p>
            <a:pPr>
              <a:buFont typeface="Wingdings" panose="05000000000000000000" pitchFamily="2" charset="2"/>
              <a:buChar char="ü"/>
            </a:pPr>
            <a:r>
              <a:rPr lang="en-US" sz="1700" dirty="0" smtClean="0"/>
              <a:t>The FSPs were particularly interested in the results and analysis for the CPPs related to treatment of client, over-indebtedness, and complaint mechanism.</a:t>
            </a:r>
          </a:p>
          <a:p>
            <a:pPr marL="0" indent="0">
              <a:buNone/>
            </a:pPr>
            <a:endParaRPr lang="en-US" sz="1700" dirty="0" smtClean="0"/>
          </a:p>
          <a:p>
            <a:pPr>
              <a:buFont typeface="Wingdings" panose="05000000000000000000" pitchFamily="2" charset="2"/>
              <a:buChar char="ü"/>
            </a:pPr>
            <a:r>
              <a:rPr lang="en-US" sz="1700" dirty="0" smtClean="0"/>
              <a:t>The larger, more commercial/regulated FSPs expressed willingness to pay to incorporate IVR into their feedback loop.</a:t>
            </a:r>
          </a:p>
          <a:p>
            <a:pPr marL="0" indent="0">
              <a:buNone/>
            </a:pPr>
            <a:endParaRPr lang="en-US" sz="1700" dirty="0" smtClean="0"/>
          </a:p>
          <a:p>
            <a:pPr>
              <a:buFont typeface="Wingdings" panose="05000000000000000000" pitchFamily="2" charset="2"/>
              <a:buChar char="ü"/>
            </a:pPr>
            <a:r>
              <a:rPr lang="en-US" sz="1700" dirty="0" smtClean="0"/>
              <a:t>Unfortunately, smaller FSPs are extremely price sensitive. Note that annual and exit surveys are integrated into staff </a:t>
            </a:r>
            <a:r>
              <a:rPr lang="en-US" sz="1700" dirty="0" err="1" smtClean="0"/>
              <a:t>workplan</a:t>
            </a:r>
            <a:r>
              <a:rPr lang="en-US" sz="1700" dirty="0" smtClean="0"/>
              <a:t>, so incorporating the IPR tool would be considered an additional expense (i.e. they wouldn’t conduct fewer face-to-face interviews in exchange for a survey conducted via IVR).</a:t>
            </a:r>
            <a:endParaRPr lang="en-US" sz="1700" dirty="0"/>
          </a:p>
        </p:txBody>
      </p:sp>
    </p:spTree>
    <p:extLst>
      <p:ext uri="{BB962C8B-B14F-4D97-AF65-F5344CB8AC3E}">
        <p14:creationId xmlns:p14="http://schemas.microsoft.com/office/powerpoint/2010/main" xmlns="" val="3948644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IVR be used to measure client outcomes?</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32</a:t>
            </a:fld>
            <a:endParaRPr lang="en-GB" dirty="0"/>
          </a:p>
        </p:txBody>
      </p:sp>
      <p:sp>
        <p:nvSpPr>
          <p:cNvPr id="4" name="Content Placeholder 3"/>
          <p:cNvSpPr>
            <a:spLocks noGrp="1"/>
          </p:cNvSpPr>
          <p:nvPr>
            <p:ph sz="quarter" idx="11"/>
          </p:nvPr>
        </p:nvSpPr>
        <p:spPr>
          <a:xfrm>
            <a:off x="785611" y="1054100"/>
            <a:ext cx="10586434" cy="5232400"/>
          </a:xfrm>
        </p:spPr>
        <p:txBody>
          <a:bodyPr>
            <a:normAutofit/>
          </a:bodyPr>
          <a:lstStyle/>
          <a:p>
            <a:pPr>
              <a:buFont typeface="Wingdings" panose="05000000000000000000" pitchFamily="2" charset="2"/>
              <a:buChar char="ü"/>
            </a:pPr>
            <a:r>
              <a:rPr lang="en-US" sz="1700" dirty="0" smtClean="0"/>
              <a:t>Absolutely, yes! …As long as the questions are close-ended and are formulated in a way that clients can answer pretty much on the spot.</a:t>
            </a:r>
          </a:p>
          <a:p>
            <a:pPr marL="0" indent="0">
              <a:buNone/>
            </a:pPr>
            <a:endParaRPr lang="en-US" sz="1700" dirty="0" smtClean="0"/>
          </a:p>
          <a:p>
            <a:pPr>
              <a:buFont typeface="Wingdings" panose="05000000000000000000" pitchFamily="2" charset="2"/>
              <a:buChar char="ü"/>
            </a:pPr>
            <a:r>
              <a:rPr lang="en-US" sz="1700" dirty="0" smtClean="0"/>
              <a:t>Note that clients are limited to the answer options that they are given!</a:t>
            </a:r>
          </a:p>
          <a:p>
            <a:pPr marL="0" indent="0">
              <a:buNone/>
            </a:pPr>
            <a:endParaRPr lang="en-US" sz="1700" dirty="0" smtClean="0"/>
          </a:p>
          <a:p>
            <a:pPr>
              <a:buFont typeface="Wingdings" panose="05000000000000000000" pitchFamily="2" charset="2"/>
              <a:buChar char="ü"/>
            </a:pPr>
            <a:r>
              <a:rPr lang="en-US" sz="1700" dirty="0" smtClean="0"/>
              <a:t>What questions would you ask to measure outcomes in the following outcome themes:</a:t>
            </a:r>
          </a:p>
          <a:p>
            <a:pPr marL="0" indent="0">
              <a:buNone/>
            </a:pPr>
            <a:endParaRPr lang="en-US" sz="1700" dirty="0" smtClean="0"/>
          </a:p>
          <a:p>
            <a:pPr lvl="1"/>
            <a:r>
              <a:rPr lang="en-US" sz="1700" dirty="0" smtClean="0"/>
              <a:t>Business and entrepreneurship</a:t>
            </a:r>
          </a:p>
          <a:p>
            <a:pPr lvl="1"/>
            <a:r>
              <a:rPr lang="en-US" sz="1700" dirty="0" smtClean="0"/>
              <a:t>Economic poverty, assets and housing</a:t>
            </a:r>
          </a:p>
          <a:p>
            <a:pPr lvl="1"/>
            <a:r>
              <a:rPr lang="en-US" sz="1700" dirty="0" smtClean="0"/>
              <a:t>Resilience and vulnerability</a:t>
            </a:r>
          </a:p>
          <a:p>
            <a:pPr lvl="1"/>
            <a:r>
              <a:rPr lang="en-US" sz="1700" dirty="0" smtClean="0"/>
              <a:t>Health</a:t>
            </a:r>
            <a:endParaRPr lang="en-US" sz="1700" dirty="0"/>
          </a:p>
        </p:txBody>
      </p:sp>
    </p:spTree>
    <p:extLst>
      <p:ext uri="{BB962C8B-B14F-4D97-AF65-F5344CB8AC3E}">
        <p14:creationId xmlns:p14="http://schemas.microsoft.com/office/powerpoint/2010/main" xmlns="" val="13879129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3225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223438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is limited information and insight into client satisfaction </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4</a:t>
            </a:fld>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xmlns="" val="1932393641"/>
              </p:ext>
            </p:extLst>
          </p:nvPr>
        </p:nvGraphicFramePr>
        <p:xfrm>
          <a:off x="1943470" y="1517820"/>
          <a:ext cx="8079058" cy="1524000"/>
        </p:xfrm>
        <a:graphic>
          <a:graphicData uri="http://schemas.openxmlformats.org/drawingml/2006/table">
            <a:tbl>
              <a:tblPr firstRow="1" bandRow="1">
                <a:tableStyleId>{5C22544A-7EE6-4342-B048-85BDC9FD1C3A}</a:tableStyleId>
              </a:tblPr>
              <a:tblGrid>
                <a:gridCol w="8079058"/>
              </a:tblGrid>
              <a:tr h="370840">
                <a:tc>
                  <a:txBody>
                    <a:bodyPr/>
                    <a:lstStyle/>
                    <a:p>
                      <a:pPr algn="ctr"/>
                      <a:r>
                        <a:rPr lang="en-US" dirty="0" smtClean="0"/>
                        <a:t>PROBLEM</a:t>
                      </a:r>
                      <a:endParaRPr lang="en-US" dirty="0"/>
                    </a:p>
                  </a:txBody>
                  <a:tcPr/>
                </a:tc>
              </a:tr>
              <a:tr h="370840">
                <a:tc>
                  <a:txBody>
                    <a:bodyPr/>
                    <a:lstStyle/>
                    <a:p>
                      <a:pPr algn="l"/>
                      <a:r>
                        <a:rPr lang="en-US" dirty="0" smtClean="0">
                          <a:solidFill>
                            <a:srgbClr val="002060"/>
                          </a:solidFill>
                        </a:rPr>
                        <a:t>1. Clients</a:t>
                      </a:r>
                      <a:r>
                        <a:rPr lang="en-US" baseline="0" dirty="0" smtClean="0">
                          <a:solidFill>
                            <a:srgbClr val="002060"/>
                          </a:solidFill>
                        </a:rPr>
                        <a:t> are often missing in the feedback loop</a:t>
                      </a:r>
                      <a:endParaRPr lang="en-US" dirty="0">
                        <a:solidFill>
                          <a:srgbClr val="002060"/>
                        </a:solidFill>
                      </a:endParaRPr>
                    </a:p>
                  </a:txBody>
                  <a:tcPr/>
                </a:tc>
              </a:tr>
              <a:tr h="370840">
                <a:tc>
                  <a:txBody>
                    <a:bodyPr/>
                    <a:lstStyle/>
                    <a:p>
                      <a:pPr algn="l"/>
                      <a:r>
                        <a:rPr lang="en-US" dirty="0" smtClean="0">
                          <a:solidFill>
                            <a:srgbClr val="002060"/>
                          </a:solidFill>
                        </a:rPr>
                        <a:t>2. The industry’s client-level</a:t>
                      </a:r>
                      <a:r>
                        <a:rPr lang="en-US" baseline="0" dirty="0" smtClean="0">
                          <a:solidFill>
                            <a:srgbClr val="002060"/>
                          </a:solidFill>
                        </a:rPr>
                        <a:t> data infrastructure is weak</a:t>
                      </a:r>
                      <a:endParaRPr lang="en-US" dirty="0">
                        <a:solidFill>
                          <a:srgbClr val="002060"/>
                        </a:solidFill>
                      </a:endParaRPr>
                    </a:p>
                  </a:txBody>
                  <a:tcPr/>
                </a:tc>
              </a:tr>
              <a:tr h="370840">
                <a:tc>
                  <a:txBody>
                    <a:bodyPr/>
                    <a:lstStyle/>
                    <a:p>
                      <a:pPr algn="l"/>
                      <a:r>
                        <a:rPr lang="en-US" dirty="0" smtClean="0">
                          <a:solidFill>
                            <a:srgbClr val="002060"/>
                          </a:solidFill>
                        </a:rPr>
                        <a:t>3. Current data collection practices can be strengthened</a:t>
                      </a:r>
                      <a:endParaRPr lang="en-US" dirty="0">
                        <a:solidFill>
                          <a:srgbClr val="002060"/>
                        </a:solidFill>
                      </a:endParaRPr>
                    </a:p>
                  </a:txBody>
                  <a:tcPr/>
                </a:tc>
              </a:tr>
            </a:tbl>
          </a:graphicData>
        </a:graphic>
      </p:graphicFrame>
      <p:sp>
        <p:nvSpPr>
          <p:cNvPr id="5" name="TextBox 4"/>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909975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Client input should be included in institutional decision making</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5</a:t>
            </a:fld>
            <a:endParaRPr lang="en-GB" dirty="0"/>
          </a:p>
        </p:txBody>
      </p:sp>
      <p:graphicFrame>
        <p:nvGraphicFramePr>
          <p:cNvPr id="7" name="Table 6"/>
          <p:cNvGraphicFramePr>
            <a:graphicFrameLocks noGrp="1"/>
          </p:cNvGraphicFramePr>
          <p:nvPr>
            <p:extLst>
              <p:ext uri="{D42A27DB-BD31-4B8C-83A1-F6EECF244321}">
                <p14:modId xmlns:p14="http://schemas.microsoft.com/office/powerpoint/2010/main" xmlns="" val="2679756573"/>
              </p:ext>
            </p:extLst>
          </p:nvPr>
        </p:nvGraphicFramePr>
        <p:xfrm>
          <a:off x="1943470" y="1517820"/>
          <a:ext cx="8079058" cy="1524000"/>
        </p:xfrm>
        <a:graphic>
          <a:graphicData uri="http://schemas.openxmlformats.org/drawingml/2006/table">
            <a:tbl>
              <a:tblPr firstRow="1" bandRow="1">
                <a:tableStyleId>{5C22544A-7EE6-4342-B048-85BDC9FD1C3A}</a:tableStyleId>
              </a:tblPr>
              <a:tblGrid>
                <a:gridCol w="8079058"/>
              </a:tblGrid>
              <a:tr h="370840">
                <a:tc>
                  <a:txBody>
                    <a:bodyPr/>
                    <a:lstStyle/>
                    <a:p>
                      <a:pPr algn="ctr"/>
                      <a:r>
                        <a:rPr lang="en-US" dirty="0" smtClean="0"/>
                        <a:t>PROBLEM</a:t>
                      </a:r>
                      <a:endParaRPr lang="en-US" dirty="0"/>
                    </a:p>
                  </a:txBody>
                  <a:tcPr/>
                </a:tc>
              </a:tr>
              <a:tr h="370840">
                <a:tc>
                  <a:txBody>
                    <a:bodyPr/>
                    <a:lstStyle/>
                    <a:p>
                      <a:pPr algn="l"/>
                      <a:r>
                        <a:rPr lang="en-US" dirty="0" smtClean="0">
                          <a:solidFill>
                            <a:srgbClr val="002060"/>
                          </a:solidFill>
                        </a:rPr>
                        <a:t>1. Clients</a:t>
                      </a:r>
                      <a:r>
                        <a:rPr lang="en-US" baseline="0" dirty="0" smtClean="0">
                          <a:solidFill>
                            <a:srgbClr val="002060"/>
                          </a:solidFill>
                        </a:rPr>
                        <a:t> are often missing in the feedback loop</a:t>
                      </a:r>
                      <a:endParaRPr lang="en-US" dirty="0">
                        <a:solidFill>
                          <a:srgbClr val="002060"/>
                        </a:solidFill>
                      </a:endParaRPr>
                    </a:p>
                  </a:txBody>
                  <a:tcPr/>
                </a:tc>
              </a:tr>
              <a:tr h="370840">
                <a:tc>
                  <a:txBody>
                    <a:bodyPr/>
                    <a:lstStyle/>
                    <a:p>
                      <a:pPr algn="l"/>
                      <a:r>
                        <a:rPr lang="en-US" dirty="0" smtClean="0">
                          <a:solidFill>
                            <a:srgbClr val="002060"/>
                          </a:solidFill>
                        </a:rPr>
                        <a:t>2. The industry’s client-level</a:t>
                      </a:r>
                      <a:r>
                        <a:rPr lang="en-US" baseline="0" dirty="0" smtClean="0">
                          <a:solidFill>
                            <a:srgbClr val="002060"/>
                          </a:solidFill>
                        </a:rPr>
                        <a:t> data infrastructure is weak</a:t>
                      </a:r>
                      <a:endParaRPr lang="en-US" dirty="0">
                        <a:solidFill>
                          <a:srgbClr val="002060"/>
                        </a:solidFill>
                      </a:endParaRPr>
                    </a:p>
                  </a:txBody>
                  <a:tcPr/>
                </a:tc>
              </a:tr>
              <a:tr h="370840">
                <a:tc>
                  <a:txBody>
                    <a:bodyPr/>
                    <a:lstStyle/>
                    <a:p>
                      <a:pPr algn="l"/>
                      <a:r>
                        <a:rPr lang="en-US" dirty="0" smtClean="0">
                          <a:solidFill>
                            <a:srgbClr val="002060"/>
                          </a:solidFill>
                        </a:rPr>
                        <a:t>3. Current data collection practices can be strengthened</a:t>
                      </a:r>
                      <a:endParaRPr lang="en-US" dirty="0">
                        <a:solidFill>
                          <a:srgbClr val="002060"/>
                        </a:solidFill>
                      </a:endParaRPr>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905429535"/>
              </p:ext>
            </p:extLst>
          </p:nvPr>
        </p:nvGraphicFramePr>
        <p:xfrm>
          <a:off x="1931019" y="3908626"/>
          <a:ext cx="8079058" cy="1524000"/>
        </p:xfrm>
        <a:graphic>
          <a:graphicData uri="http://schemas.openxmlformats.org/drawingml/2006/table">
            <a:tbl>
              <a:tblPr firstRow="1" bandRow="1">
                <a:tableStyleId>{5C22544A-7EE6-4342-B048-85BDC9FD1C3A}</a:tableStyleId>
              </a:tblPr>
              <a:tblGrid>
                <a:gridCol w="8079058"/>
              </a:tblGrid>
              <a:tr h="370840">
                <a:tc>
                  <a:txBody>
                    <a:bodyPr/>
                    <a:lstStyle/>
                    <a:p>
                      <a:pPr algn="ctr"/>
                      <a:r>
                        <a:rPr lang="en-US" dirty="0" smtClean="0"/>
                        <a:t>PROPOSED SOLUTION</a:t>
                      </a:r>
                      <a:endParaRPr lang="en-US" dirty="0"/>
                    </a:p>
                  </a:txBody>
                  <a:tcPr/>
                </a:tc>
              </a:tr>
              <a:tr h="370840">
                <a:tc>
                  <a:txBody>
                    <a:bodyPr/>
                    <a:lstStyle/>
                    <a:p>
                      <a:pPr algn="l"/>
                      <a:r>
                        <a:rPr lang="en-US" dirty="0" smtClean="0">
                          <a:solidFill>
                            <a:srgbClr val="002060"/>
                          </a:solidFill>
                        </a:rPr>
                        <a:t>1. Center feedback</a:t>
                      </a:r>
                      <a:r>
                        <a:rPr lang="en-US" baseline="0" dirty="0" smtClean="0">
                          <a:solidFill>
                            <a:srgbClr val="002060"/>
                          </a:solidFill>
                        </a:rPr>
                        <a:t> and research efforts around clients</a:t>
                      </a:r>
                      <a:endParaRPr lang="en-US" dirty="0">
                        <a:solidFill>
                          <a:srgbClr val="002060"/>
                        </a:solidFill>
                      </a:endParaRPr>
                    </a:p>
                  </a:txBody>
                  <a:tcPr/>
                </a:tc>
              </a:tr>
              <a:tr h="370840">
                <a:tc>
                  <a:txBody>
                    <a:bodyPr/>
                    <a:lstStyle/>
                    <a:p>
                      <a:pPr algn="l"/>
                      <a:r>
                        <a:rPr lang="en-US" dirty="0" smtClean="0">
                          <a:solidFill>
                            <a:srgbClr val="002060"/>
                          </a:solidFill>
                        </a:rPr>
                        <a:t>2. Allow for comparability</a:t>
                      </a:r>
                      <a:r>
                        <a:rPr lang="en-US" baseline="0" dirty="0" smtClean="0">
                          <a:solidFill>
                            <a:srgbClr val="002060"/>
                          </a:solidFill>
                        </a:rPr>
                        <a:t> of data across institutions</a:t>
                      </a:r>
                      <a:endParaRPr lang="en-US" dirty="0">
                        <a:solidFill>
                          <a:srgbClr val="002060"/>
                        </a:solidFill>
                      </a:endParaRPr>
                    </a:p>
                  </a:txBody>
                  <a:tcPr/>
                </a:tc>
              </a:tr>
              <a:tr h="370840">
                <a:tc>
                  <a:txBody>
                    <a:bodyPr/>
                    <a:lstStyle/>
                    <a:p>
                      <a:pPr algn="l"/>
                      <a:r>
                        <a:rPr lang="en-US" dirty="0" smtClean="0">
                          <a:solidFill>
                            <a:srgbClr val="002060"/>
                          </a:solidFill>
                        </a:rPr>
                        <a:t>3. Employ a bottom-up approach and is proactive</a:t>
                      </a:r>
                      <a:endParaRPr lang="en-US" dirty="0">
                        <a:solidFill>
                          <a:srgbClr val="002060"/>
                        </a:solidFill>
                      </a:endParaRPr>
                    </a:p>
                  </a:txBody>
                  <a:tcPr/>
                </a:tc>
              </a:tr>
            </a:tbl>
          </a:graphicData>
        </a:graphic>
      </p:graphicFrame>
      <p:sp>
        <p:nvSpPr>
          <p:cNvPr id="6" name="TextBox 5"/>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2780845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Voice of the Client addresses the need for comparable client-level data</a:t>
            </a:r>
            <a:endParaRPr lang="en-US" dirty="0"/>
          </a:p>
        </p:txBody>
      </p:sp>
      <p:sp>
        <p:nvSpPr>
          <p:cNvPr id="3" name="Slide Number Placeholder 2"/>
          <p:cNvSpPr>
            <a:spLocks noGrp="1"/>
          </p:cNvSpPr>
          <p:nvPr>
            <p:ph type="sldNum" sz="quarter" idx="10"/>
          </p:nvPr>
        </p:nvSpPr>
        <p:spPr/>
        <p:txBody>
          <a:bodyPr/>
          <a:lstStyle/>
          <a:p>
            <a:fld id="{A51A16C2-DCFA-4B8D-8379-F9BC060473A6}" type="slidenum">
              <a:rPr lang="en-GB" smtClean="0"/>
              <a:pPr/>
              <a:t>6</a:t>
            </a:fld>
            <a:endParaRPr lang="en-GB" dirty="0"/>
          </a:p>
        </p:txBody>
      </p:sp>
      <p:sp>
        <p:nvSpPr>
          <p:cNvPr id="6" name="TextBox 5"/>
          <p:cNvSpPr txBox="1"/>
          <p:nvPr/>
        </p:nvSpPr>
        <p:spPr>
          <a:xfrm>
            <a:off x="658130" y="2056870"/>
            <a:ext cx="3911147" cy="3108544"/>
          </a:xfrm>
          <a:prstGeom prst="rect">
            <a:avLst/>
          </a:prstGeom>
          <a:noFill/>
        </p:spPr>
        <p:txBody>
          <a:bodyPr wrap="square" rtlCol="0">
            <a:spAutoFit/>
          </a:bodyPr>
          <a:lstStyle/>
          <a:p>
            <a:r>
              <a:rPr lang="en-US" sz="1400" b="1" dirty="0">
                <a:solidFill>
                  <a:schemeClr val="tx2"/>
                </a:solidFill>
                <a:latin typeface="+mj-lt"/>
              </a:rPr>
              <a:t>To address the need for comparable, client-level data, </a:t>
            </a:r>
            <a:r>
              <a:rPr lang="en-US" sz="1400" b="1" dirty="0" err="1">
                <a:solidFill>
                  <a:schemeClr val="tx2"/>
                </a:solidFill>
                <a:latin typeface="+mj-lt"/>
              </a:rPr>
              <a:t>Hivos</a:t>
            </a:r>
            <a:r>
              <a:rPr lang="en-US" sz="1400" b="1" dirty="0">
                <a:solidFill>
                  <a:schemeClr val="tx2"/>
                </a:solidFill>
                <a:latin typeface="+mj-lt"/>
              </a:rPr>
              <a:t> and MIX developed the Voice of the Client </a:t>
            </a:r>
            <a:r>
              <a:rPr lang="en-US" sz="1400" b="1" dirty="0" smtClean="0">
                <a:solidFill>
                  <a:schemeClr val="tx2"/>
                </a:solidFill>
                <a:latin typeface="+mj-lt"/>
              </a:rPr>
              <a:t>initiative</a:t>
            </a:r>
            <a:r>
              <a:rPr lang="en-US" sz="1400" b="1" dirty="0">
                <a:solidFill>
                  <a:schemeClr val="tx2"/>
                </a:solidFill>
                <a:latin typeface="+mj-lt"/>
              </a:rPr>
              <a:t>. </a:t>
            </a:r>
            <a:endParaRPr lang="en-US" sz="1400" b="1" dirty="0" smtClean="0">
              <a:solidFill>
                <a:schemeClr val="tx2"/>
              </a:solidFill>
              <a:latin typeface="+mj-lt"/>
            </a:endParaRPr>
          </a:p>
          <a:p>
            <a:endParaRPr lang="en-US" sz="1400" b="1" dirty="0">
              <a:solidFill>
                <a:schemeClr val="tx2"/>
              </a:solidFill>
              <a:latin typeface="+mj-lt"/>
            </a:endParaRPr>
          </a:p>
          <a:p>
            <a:r>
              <a:rPr lang="en-US" sz="1400" b="1" dirty="0" smtClean="0">
                <a:solidFill>
                  <a:schemeClr val="tx2"/>
                </a:solidFill>
                <a:latin typeface="+mj-lt"/>
              </a:rPr>
              <a:t>The </a:t>
            </a:r>
            <a:r>
              <a:rPr lang="en-US" sz="1400" b="1" dirty="0">
                <a:solidFill>
                  <a:schemeClr val="tx2"/>
                </a:solidFill>
                <a:latin typeface="+mj-lt"/>
              </a:rPr>
              <a:t>idea of the </a:t>
            </a:r>
            <a:r>
              <a:rPr lang="en-US" sz="1400" b="1" dirty="0" err="1">
                <a:solidFill>
                  <a:schemeClr val="tx2"/>
                </a:solidFill>
                <a:latin typeface="+mj-lt"/>
              </a:rPr>
              <a:t>VoC</a:t>
            </a:r>
            <a:r>
              <a:rPr lang="en-US" sz="1400" b="1" dirty="0">
                <a:solidFill>
                  <a:schemeClr val="tx2"/>
                </a:solidFill>
                <a:latin typeface="+mj-lt"/>
              </a:rPr>
              <a:t> initiative was originally conceived by </a:t>
            </a:r>
            <a:r>
              <a:rPr lang="en-US" sz="1400" b="1" dirty="0" err="1">
                <a:solidFill>
                  <a:schemeClr val="tx2"/>
                </a:solidFill>
                <a:latin typeface="+mj-lt"/>
              </a:rPr>
              <a:t>Hivos</a:t>
            </a:r>
            <a:r>
              <a:rPr lang="en-US" sz="1400" b="1" dirty="0">
                <a:solidFill>
                  <a:schemeClr val="tx2"/>
                </a:solidFill>
                <a:latin typeface="+mj-lt"/>
              </a:rPr>
              <a:t>, building on its citizen monitoring experiences in fields outside of microfinance. </a:t>
            </a:r>
            <a:endParaRPr lang="en-US" sz="1400" b="1" dirty="0" smtClean="0">
              <a:solidFill>
                <a:schemeClr val="tx2"/>
              </a:solidFill>
              <a:latin typeface="+mj-lt"/>
            </a:endParaRPr>
          </a:p>
          <a:p>
            <a:endParaRPr lang="en-US" sz="1400" b="1" dirty="0">
              <a:solidFill>
                <a:schemeClr val="tx2"/>
              </a:solidFill>
              <a:latin typeface="+mj-lt"/>
            </a:endParaRPr>
          </a:p>
          <a:p>
            <a:r>
              <a:rPr lang="en-US" sz="1400" b="1" dirty="0" err="1" smtClean="0">
                <a:solidFill>
                  <a:schemeClr val="tx2"/>
                </a:solidFill>
                <a:latin typeface="+mj-lt"/>
              </a:rPr>
              <a:t>Hivos</a:t>
            </a:r>
            <a:r>
              <a:rPr lang="en-US" sz="1400" b="1" dirty="0" smtClean="0">
                <a:solidFill>
                  <a:schemeClr val="tx2"/>
                </a:solidFill>
                <a:latin typeface="+mj-lt"/>
              </a:rPr>
              <a:t> </a:t>
            </a:r>
            <a:r>
              <a:rPr lang="en-US" sz="1400" b="1" dirty="0">
                <a:solidFill>
                  <a:schemeClr val="tx2"/>
                </a:solidFill>
                <a:latin typeface="+mj-lt"/>
              </a:rPr>
              <a:t>was the principal funder of the first two pilots in </a:t>
            </a:r>
            <a:r>
              <a:rPr lang="en-US" sz="1400" b="1" dirty="0" smtClean="0">
                <a:solidFill>
                  <a:schemeClr val="tx2"/>
                </a:solidFill>
                <a:latin typeface="+mj-lt"/>
              </a:rPr>
              <a:t>India and Peru, which </a:t>
            </a:r>
            <a:r>
              <a:rPr lang="en-US" sz="1400" b="1" dirty="0">
                <a:solidFill>
                  <a:schemeClr val="tx2"/>
                </a:solidFill>
                <a:latin typeface="+mj-lt"/>
              </a:rPr>
              <a:t>were coordinated jointly by MIX and </a:t>
            </a:r>
            <a:r>
              <a:rPr lang="en-US" sz="1400" b="1" dirty="0" err="1">
                <a:solidFill>
                  <a:schemeClr val="tx2"/>
                </a:solidFill>
                <a:latin typeface="+mj-lt"/>
              </a:rPr>
              <a:t>Hivos</a:t>
            </a:r>
            <a:r>
              <a:rPr lang="en-US" sz="1400" b="1" dirty="0">
                <a:solidFill>
                  <a:schemeClr val="tx2"/>
                </a:solidFill>
                <a:latin typeface="+mj-lt"/>
              </a:rPr>
              <a:t>.</a:t>
            </a:r>
          </a:p>
          <a:p>
            <a:endParaRPr lang="en-US" sz="1400" b="1" dirty="0">
              <a:solidFill>
                <a:schemeClr val="tx2"/>
              </a:solidFill>
            </a:endParaRP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22789" y="2782270"/>
            <a:ext cx="3311792" cy="15806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4006444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piloted the project in India and Peru in 2014 and 2015</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7</a:t>
            </a:fld>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947462" y="1399516"/>
            <a:ext cx="2257314" cy="45276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8478688" y="1399377"/>
            <a:ext cx="3359869" cy="44904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378055" y="1419037"/>
            <a:ext cx="5660361" cy="4708981"/>
          </a:xfrm>
          <a:prstGeom prst="rect">
            <a:avLst/>
          </a:prstGeom>
          <a:noFill/>
        </p:spPr>
        <p:txBody>
          <a:bodyPr wrap="square" rtlCol="0">
            <a:spAutoFit/>
          </a:bodyPr>
          <a:lstStyle/>
          <a:p>
            <a:r>
              <a:rPr lang="en-US" sz="1500" b="1" dirty="0" smtClean="0">
                <a:solidFill>
                  <a:srgbClr val="002060"/>
                </a:solidFill>
                <a:latin typeface="+mj-lt"/>
                <a:cs typeface="Helvetica" pitchFamily="34" charset="0"/>
              </a:rPr>
              <a:t>We interviewed clients using a questionnaire that focused on 5 of the 7 </a:t>
            </a:r>
            <a:r>
              <a:rPr lang="en-US" sz="1500" b="1" i="1" dirty="0" smtClean="0">
                <a:solidFill>
                  <a:srgbClr val="002060"/>
                </a:solidFill>
                <a:latin typeface="+mj-lt"/>
                <a:cs typeface="Helvetica" pitchFamily="34" charset="0"/>
              </a:rPr>
              <a:t>Client Protection Principles.</a:t>
            </a:r>
          </a:p>
          <a:p>
            <a:endParaRPr lang="en-US" sz="1500" b="1" i="1" dirty="0">
              <a:solidFill>
                <a:srgbClr val="002060"/>
              </a:solidFill>
              <a:latin typeface="+mj-lt"/>
              <a:cs typeface="Helvetica" pitchFamily="34" charset="0"/>
            </a:endParaRPr>
          </a:p>
          <a:p>
            <a:r>
              <a:rPr lang="en-US" sz="1500" b="1" i="1" dirty="0" smtClean="0">
                <a:solidFill>
                  <a:srgbClr val="002060"/>
                </a:solidFill>
                <a:latin typeface="+mj-lt"/>
                <a:cs typeface="Helvetica" pitchFamily="34" charset="0"/>
              </a:rPr>
              <a:t> </a:t>
            </a:r>
            <a:r>
              <a:rPr lang="en-US" sz="1500" b="1" dirty="0" smtClean="0">
                <a:solidFill>
                  <a:srgbClr val="002060"/>
                </a:solidFill>
                <a:latin typeface="+mj-lt"/>
                <a:cs typeface="Helvetica" pitchFamily="34" charset="0"/>
              </a:rPr>
              <a:t>We used three different methodologies:</a:t>
            </a:r>
          </a:p>
          <a:p>
            <a:pPr marL="800007" lvl="1" indent="-342900">
              <a:buFont typeface="+mj-lt"/>
              <a:buAutoNum type="arabicPeriod"/>
            </a:pPr>
            <a:r>
              <a:rPr lang="en-US" sz="1500" dirty="0" smtClean="0">
                <a:solidFill>
                  <a:srgbClr val="002060"/>
                </a:solidFill>
                <a:latin typeface="+mj-lt"/>
                <a:cs typeface="Helvetica" pitchFamily="34" charset="0"/>
              </a:rPr>
              <a:t>Interactive Voice Response (IVR)</a:t>
            </a:r>
          </a:p>
          <a:p>
            <a:pPr marL="800007" lvl="1" indent="-342900">
              <a:buFont typeface="+mj-lt"/>
              <a:buAutoNum type="arabicPeriod"/>
            </a:pPr>
            <a:r>
              <a:rPr lang="en-US" sz="1500" dirty="0" smtClean="0">
                <a:solidFill>
                  <a:srgbClr val="002060"/>
                </a:solidFill>
                <a:latin typeface="+mj-lt"/>
                <a:cs typeface="Helvetica" pitchFamily="34" charset="0"/>
              </a:rPr>
              <a:t>Call centers</a:t>
            </a:r>
          </a:p>
          <a:p>
            <a:pPr marL="800007" lvl="1" indent="-342900">
              <a:buFont typeface="+mj-lt"/>
              <a:buAutoNum type="arabicPeriod"/>
            </a:pPr>
            <a:r>
              <a:rPr lang="en-US" sz="1500" dirty="0" smtClean="0">
                <a:solidFill>
                  <a:srgbClr val="002060"/>
                </a:solidFill>
                <a:latin typeface="+mj-lt"/>
                <a:cs typeface="Helvetica" pitchFamily="34" charset="0"/>
              </a:rPr>
              <a:t>Face-to-face </a:t>
            </a:r>
          </a:p>
          <a:p>
            <a:endParaRPr lang="en-US" sz="1500" b="1" dirty="0">
              <a:solidFill>
                <a:srgbClr val="002060"/>
              </a:solidFill>
              <a:latin typeface="+mj-lt"/>
              <a:cs typeface="Helvetica" pitchFamily="34" charset="0"/>
            </a:endParaRPr>
          </a:p>
          <a:p>
            <a:r>
              <a:rPr lang="en-US" sz="1500" b="1" dirty="0" smtClean="0">
                <a:solidFill>
                  <a:srgbClr val="002060"/>
                </a:solidFill>
                <a:latin typeface="+mj-lt"/>
                <a:cs typeface="Helvetica" pitchFamily="34" charset="0"/>
              </a:rPr>
              <a:t>India </a:t>
            </a:r>
            <a:r>
              <a:rPr lang="en-US" sz="1500" b="1" dirty="0">
                <a:solidFill>
                  <a:srgbClr val="002060"/>
                </a:solidFill>
                <a:latin typeface="+mj-lt"/>
                <a:cs typeface="Helvetica" pitchFamily="34" charset="0"/>
              </a:rPr>
              <a:t>(June – November 2014)</a:t>
            </a:r>
          </a:p>
          <a:p>
            <a:pPr marL="285750" indent="-285750">
              <a:buFont typeface="Arial"/>
              <a:buChar char="•"/>
            </a:pPr>
            <a:r>
              <a:rPr lang="en-US" sz="1500" dirty="0">
                <a:solidFill>
                  <a:srgbClr val="002060"/>
                </a:solidFill>
                <a:latin typeface="+mj-lt"/>
                <a:cs typeface="Helvetica" pitchFamily="34" charset="0"/>
              </a:rPr>
              <a:t>5,898 women active clients interviewed</a:t>
            </a:r>
          </a:p>
          <a:p>
            <a:pPr marL="285750" indent="-285750">
              <a:buFont typeface="Arial"/>
              <a:buChar char="•"/>
            </a:pPr>
            <a:r>
              <a:rPr lang="en-US" sz="1500" dirty="0">
                <a:solidFill>
                  <a:srgbClr val="002060"/>
                </a:solidFill>
                <a:latin typeface="+mj-lt"/>
                <a:cs typeface="Helvetica" pitchFamily="34" charset="0"/>
              </a:rPr>
              <a:t>Location: Delhi and Uttar Pradesh</a:t>
            </a:r>
          </a:p>
          <a:p>
            <a:pPr marL="285750" indent="-285750">
              <a:buFont typeface="Arial"/>
              <a:buChar char="•"/>
            </a:pPr>
            <a:r>
              <a:rPr lang="en-US" sz="1500" dirty="0">
                <a:solidFill>
                  <a:srgbClr val="002060"/>
                </a:solidFill>
                <a:latin typeface="+mj-lt"/>
                <a:cs typeface="Helvetica" pitchFamily="34" charset="0"/>
              </a:rPr>
              <a:t>FSPs: </a:t>
            </a:r>
            <a:r>
              <a:rPr lang="en-US" sz="1500" dirty="0" err="1">
                <a:solidFill>
                  <a:srgbClr val="002060"/>
                </a:solidFill>
                <a:latin typeface="+mj-lt"/>
                <a:cs typeface="Helvetica" pitchFamily="34" charset="0"/>
              </a:rPr>
              <a:t>Cashpor</a:t>
            </a:r>
            <a:r>
              <a:rPr lang="en-US" sz="1500" dirty="0">
                <a:solidFill>
                  <a:srgbClr val="002060"/>
                </a:solidFill>
                <a:latin typeface="+mj-lt"/>
                <a:cs typeface="Helvetica" pitchFamily="34" charset="0"/>
              </a:rPr>
              <a:t>, Satin, Sonata, and </a:t>
            </a:r>
            <a:r>
              <a:rPr lang="en-US" sz="1500" dirty="0" err="1">
                <a:solidFill>
                  <a:srgbClr val="002060"/>
                </a:solidFill>
                <a:latin typeface="+mj-lt"/>
                <a:cs typeface="Helvetica" pitchFamily="34" charset="0"/>
              </a:rPr>
              <a:t>Ujjivan</a:t>
            </a:r>
            <a:endParaRPr lang="en-US" sz="1500" dirty="0">
              <a:solidFill>
                <a:srgbClr val="002060"/>
              </a:solidFill>
              <a:latin typeface="+mj-lt"/>
              <a:cs typeface="Helvetica" pitchFamily="34" charset="0"/>
            </a:endParaRPr>
          </a:p>
          <a:p>
            <a:endParaRPr lang="en-US" sz="1500" b="1" dirty="0">
              <a:solidFill>
                <a:srgbClr val="002060"/>
              </a:solidFill>
              <a:latin typeface="+mj-lt"/>
              <a:cs typeface="Helvetica" pitchFamily="34" charset="0"/>
            </a:endParaRPr>
          </a:p>
          <a:p>
            <a:r>
              <a:rPr lang="en-US" sz="1500" b="1" dirty="0">
                <a:solidFill>
                  <a:srgbClr val="002060"/>
                </a:solidFill>
                <a:latin typeface="+mj-lt"/>
                <a:cs typeface="Helvetica" pitchFamily="34" charset="0"/>
              </a:rPr>
              <a:t>Peru (June – November 2015)</a:t>
            </a:r>
          </a:p>
          <a:p>
            <a:pPr marL="285750" indent="-285750">
              <a:buFont typeface="Arial"/>
              <a:buChar char="•"/>
            </a:pPr>
            <a:r>
              <a:rPr lang="en-US" sz="1500" dirty="0">
                <a:solidFill>
                  <a:srgbClr val="002060"/>
                </a:solidFill>
                <a:latin typeface="+mj-lt"/>
                <a:cs typeface="Helvetica" pitchFamily="34" charset="0"/>
              </a:rPr>
              <a:t>3,767 women active clients interviewed</a:t>
            </a:r>
          </a:p>
          <a:p>
            <a:pPr marL="285750" indent="-285750">
              <a:buFont typeface="Arial"/>
              <a:buChar char="•"/>
            </a:pPr>
            <a:r>
              <a:rPr lang="en-US" sz="1500" dirty="0">
                <a:solidFill>
                  <a:srgbClr val="002060"/>
                </a:solidFill>
                <a:latin typeface="+mj-lt"/>
                <a:cs typeface="Helvetica" pitchFamily="34" charset="0"/>
              </a:rPr>
              <a:t>Location: Lima</a:t>
            </a:r>
          </a:p>
          <a:p>
            <a:pPr marL="285750" indent="-285750">
              <a:buFont typeface="Arial"/>
              <a:buChar char="•"/>
            </a:pPr>
            <a:r>
              <a:rPr lang="en-US" sz="1500" dirty="0">
                <a:solidFill>
                  <a:srgbClr val="002060"/>
                </a:solidFill>
                <a:latin typeface="+mj-lt"/>
                <a:cs typeface="Helvetica" pitchFamily="34" charset="0"/>
              </a:rPr>
              <a:t>FSPs: CMAC Arequipa, </a:t>
            </a:r>
            <a:r>
              <a:rPr lang="en-US" sz="1500" dirty="0" err="1">
                <a:solidFill>
                  <a:srgbClr val="002060"/>
                </a:solidFill>
                <a:latin typeface="+mj-lt"/>
                <a:cs typeface="Helvetica" pitchFamily="34" charset="0"/>
              </a:rPr>
              <a:t>Fondesurco</a:t>
            </a:r>
            <a:r>
              <a:rPr lang="en-US" sz="1500" dirty="0">
                <a:solidFill>
                  <a:srgbClr val="002060"/>
                </a:solidFill>
                <a:latin typeface="+mj-lt"/>
                <a:cs typeface="Helvetica" pitchFamily="34" charset="0"/>
              </a:rPr>
              <a:t>, </a:t>
            </a:r>
            <a:r>
              <a:rPr lang="en-US" sz="1500" dirty="0" err="1">
                <a:solidFill>
                  <a:srgbClr val="002060"/>
                </a:solidFill>
                <a:latin typeface="+mj-lt"/>
                <a:cs typeface="Helvetica" pitchFamily="34" charset="0"/>
              </a:rPr>
              <a:t>Financiera</a:t>
            </a:r>
            <a:r>
              <a:rPr lang="en-US" sz="1500" dirty="0">
                <a:solidFill>
                  <a:srgbClr val="002060"/>
                </a:solidFill>
                <a:latin typeface="+mj-lt"/>
                <a:cs typeface="Helvetica" pitchFamily="34" charset="0"/>
              </a:rPr>
              <a:t> </a:t>
            </a:r>
            <a:r>
              <a:rPr lang="en-US" sz="1500" dirty="0" err="1">
                <a:solidFill>
                  <a:srgbClr val="002060"/>
                </a:solidFill>
                <a:latin typeface="+mj-lt"/>
                <a:cs typeface="Helvetica" pitchFamily="34" charset="0"/>
              </a:rPr>
              <a:t>Compartamos</a:t>
            </a:r>
            <a:r>
              <a:rPr lang="en-US" sz="1500" dirty="0">
                <a:solidFill>
                  <a:srgbClr val="002060"/>
                </a:solidFill>
                <a:latin typeface="+mj-lt"/>
                <a:cs typeface="Helvetica" pitchFamily="34" charset="0"/>
              </a:rPr>
              <a:t>, and </a:t>
            </a:r>
            <a:r>
              <a:rPr lang="en-US" sz="1500" dirty="0" err="1">
                <a:solidFill>
                  <a:srgbClr val="002060"/>
                </a:solidFill>
                <a:latin typeface="+mj-lt"/>
                <a:cs typeface="Helvetica" pitchFamily="34" charset="0"/>
              </a:rPr>
              <a:t>Financiera</a:t>
            </a:r>
            <a:r>
              <a:rPr lang="en-US" sz="1500" dirty="0">
                <a:solidFill>
                  <a:srgbClr val="002060"/>
                </a:solidFill>
                <a:latin typeface="+mj-lt"/>
                <a:cs typeface="Helvetica" pitchFamily="34" charset="0"/>
              </a:rPr>
              <a:t> </a:t>
            </a:r>
            <a:r>
              <a:rPr lang="en-US" sz="1500" dirty="0" err="1" smtClean="0">
                <a:solidFill>
                  <a:srgbClr val="002060"/>
                </a:solidFill>
                <a:latin typeface="+mj-lt"/>
                <a:cs typeface="Helvetica" pitchFamily="34" charset="0"/>
              </a:rPr>
              <a:t>ProEmpresa</a:t>
            </a:r>
            <a:endParaRPr lang="en-US" sz="1500" dirty="0" smtClean="0"/>
          </a:p>
          <a:p>
            <a:endParaRPr lang="en-US" sz="1500" b="1" dirty="0">
              <a:solidFill>
                <a:srgbClr val="002060"/>
              </a:solidFill>
              <a:latin typeface="+mj-lt"/>
              <a:cs typeface="Helvetica" pitchFamily="34" charset="0"/>
            </a:endParaRPr>
          </a:p>
          <a:p>
            <a:endParaRPr lang="en-US" sz="1500" b="1" dirty="0">
              <a:solidFill>
                <a:srgbClr val="002060"/>
              </a:solidFill>
              <a:latin typeface="+mj-lt"/>
              <a:cs typeface="Helvetica" pitchFamily="34" charset="0"/>
            </a:endParaRPr>
          </a:p>
        </p:txBody>
      </p:sp>
      <p:sp>
        <p:nvSpPr>
          <p:cNvPr id="7" name="TextBox 6"/>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766777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Comparison of three methodologies</a:t>
            </a:r>
            <a:endParaRPr lang="en-US" dirty="0"/>
          </a:p>
        </p:txBody>
      </p:sp>
      <p:sp>
        <p:nvSpPr>
          <p:cNvPr id="3" name="Slide Number Placeholder 2"/>
          <p:cNvSpPr>
            <a:spLocks noGrp="1"/>
          </p:cNvSpPr>
          <p:nvPr>
            <p:ph type="sldNum" sz="quarter" idx="12"/>
          </p:nvPr>
        </p:nvSpPr>
        <p:spPr/>
        <p:txBody>
          <a:bodyPr/>
          <a:lstStyle/>
          <a:p>
            <a:fld id="{A51A16C2-DCFA-4B8D-8379-F9BC060473A6}" type="slidenum">
              <a:rPr lang="en-GB" smtClean="0"/>
              <a:pPr/>
              <a:t>8</a:t>
            </a:fld>
            <a:endParaRPr lang="en-GB"/>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03313" y="1128972"/>
            <a:ext cx="7719209" cy="45644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5383368" y="6181033"/>
            <a:ext cx="1390919" cy="384721"/>
          </a:xfrm>
          <a:prstGeom prst="rect">
            <a:avLst/>
          </a:prstGeom>
          <a:noFill/>
        </p:spPr>
        <p:txBody>
          <a:bodyPr wrap="square" rtlCol="0">
            <a:spAutoFit/>
          </a:bodyPr>
          <a:lstStyle/>
          <a:p>
            <a:r>
              <a:rPr lang="en-US" b="1" dirty="0" smtClean="0">
                <a:solidFill>
                  <a:schemeClr val="tx2"/>
                </a:solidFill>
              </a:rPr>
              <a:t>#MIXVOC</a:t>
            </a:r>
            <a:endParaRPr lang="en-US" b="1" dirty="0">
              <a:solidFill>
                <a:schemeClr val="tx2"/>
              </a:solidFill>
            </a:endParaRPr>
          </a:p>
        </p:txBody>
      </p:sp>
    </p:spTree>
    <p:extLst>
      <p:ext uri="{BB962C8B-B14F-4D97-AF65-F5344CB8AC3E}">
        <p14:creationId xmlns:p14="http://schemas.microsoft.com/office/powerpoint/2010/main" xmlns="" val="41778148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A51A16C2-DCFA-4B8D-8379-F9BC060473A6}" type="slidenum">
              <a:rPr lang="en-GB" smtClean="0"/>
              <a:pPr/>
              <a:t>‹#›</a:t>
            </a:fld>
            <a:endParaRPr lang="en-GB"/>
          </a:p>
        </p:txBody>
      </p:sp>
    </p:spTree>
  </p:cSld>
  <p:clrMapOvr>
    <a:masterClrMapping/>
  </p:clrMapOvr>
</p:sld>
</file>

<file path=ppt/theme/theme1.xml><?xml version="1.0" encoding="utf-8"?>
<a:theme xmlns:a="http://schemas.openxmlformats.org/drawingml/2006/main" name="Office Theme">
  <a:themeElements>
    <a:clrScheme name="MIX">
      <a:dk1>
        <a:srgbClr val="3F3F3F"/>
      </a:dk1>
      <a:lt1>
        <a:sysClr val="window" lastClr="FFFFFF"/>
      </a:lt1>
      <a:dk2>
        <a:srgbClr val="304873"/>
      </a:dk2>
      <a:lt2>
        <a:srgbClr val="E7E6E6"/>
      </a:lt2>
      <a:accent1>
        <a:srgbClr val="27AAE1"/>
      </a:accent1>
      <a:accent2>
        <a:srgbClr val="C23995"/>
      </a:accent2>
      <a:accent3>
        <a:srgbClr val="90C740"/>
      </a:accent3>
      <a:accent4>
        <a:srgbClr val="9BAFB1"/>
      </a:accent4>
      <a:accent5>
        <a:srgbClr val="EF6E23"/>
      </a:accent5>
      <a:accent6>
        <a:srgbClr val="687331"/>
      </a:accent6>
      <a:hlink>
        <a:srgbClr val="218C87"/>
      </a:hlink>
      <a:folHlink>
        <a:srgbClr val="B12840"/>
      </a:folHlink>
    </a:clrScheme>
    <a:fontScheme name="Mix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IX">
      <a:dk1>
        <a:srgbClr val="3F3F3F"/>
      </a:dk1>
      <a:lt1>
        <a:sysClr val="window" lastClr="FFFFFF"/>
      </a:lt1>
      <a:dk2>
        <a:srgbClr val="304873"/>
      </a:dk2>
      <a:lt2>
        <a:srgbClr val="E7E6E6"/>
      </a:lt2>
      <a:accent1>
        <a:srgbClr val="27AAE1"/>
      </a:accent1>
      <a:accent2>
        <a:srgbClr val="C23995"/>
      </a:accent2>
      <a:accent3>
        <a:srgbClr val="90C740"/>
      </a:accent3>
      <a:accent4>
        <a:srgbClr val="9BAFB1"/>
      </a:accent4>
      <a:accent5>
        <a:srgbClr val="EF6E23"/>
      </a:accent5>
      <a:accent6>
        <a:srgbClr val="687331"/>
      </a:accent6>
      <a:hlink>
        <a:srgbClr val="218C87"/>
      </a:hlink>
      <a:folHlink>
        <a:srgbClr val="B12840"/>
      </a:folHlink>
    </a:clrScheme>
    <a:fontScheme name="Mix 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C864954A21B243A0222E7108F45C40" ma:contentTypeVersion="4" ma:contentTypeDescription="Create a new document." ma:contentTypeScope="" ma:versionID="719268a784a4ad04c8043b1461453739">
  <xsd:schema xmlns:xsd="http://www.w3.org/2001/XMLSchema" xmlns:xs="http://www.w3.org/2001/XMLSchema" xmlns:p="http://schemas.microsoft.com/office/2006/metadata/properties" xmlns:ns2="9f3567b8-a44a-4554-868e-85536bc3d331" targetNamespace="http://schemas.microsoft.com/office/2006/metadata/properties" ma:root="true" ma:fieldsID="6cc8d927efe2782588c701d4c5905721" ns2:_="">
    <xsd:import namespace="9f3567b8-a44a-4554-868e-85536bc3d331"/>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3567b8-a44a-4554-868e-85536bc3d33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51B32F3-0BFF-481B-8C82-FEF4341A187C}">
  <ds:schemaRefs>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www.w3.org/XML/1998/namespace"/>
    <ds:schemaRef ds:uri="http://purl.org/dc/terms/"/>
    <ds:schemaRef ds:uri="9f3567b8-a44a-4554-868e-85536bc3d33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8D48AAF4-A299-46F8-9A0A-AE8164A914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3567b8-a44a-4554-868e-85536bc3d3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31D45-6189-4167-A2A2-E47BC207818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16716</TotalTime>
  <Words>2089</Words>
  <Application>Microsoft Office PowerPoint</Application>
  <PresentationFormat>Custom</PresentationFormat>
  <Paragraphs>284</Paragraphs>
  <Slides>34</Slides>
  <Notes>0</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46" baseType="lpstr">
      <vt:lpstr>Arial</vt:lpstr>
      <vt:lpstr>Open Sans</vt:lpstr>
      <vt:lpstr>Open Sans Light</vt:lpstr>
      <vt:lpstr>Helvetica</vt:lpstr>
      <vt:lpstr>Wingdings</vt:lpstr>
      <vt:lpstr>Larke Neue</vt:lpstr>
      <vt:lpstr>Calibri</vt:lpstr>
      <vt:lpstr>Akzidenz-Grotesk Std</vt:lpstr>
      <vt:lpstr>Times New Roman</vt:lpstr>
      <vt:lpstr>Office Theme</vt:lpstr>
      <vt:lpstr>1_Office Theme</vt:lpstr>
      <vt:lpstr>Packager Shell Object</vt:lpstr>
      <vt:lpstr> Voice of the Client- Using Mobile Phones and IVR Technology to Understand Client Satisfaction </vt:lpstr>
      <vt:lpstr>Today’s Agenda – Voice of the Client</vt:lpstr>
      <vt:lpstr>BACKGROUND ON THE PILOT PROJECTS</vt:lpstr>
      <vt:lpstr>There is limited information and insight into client satisfaction </vt:lpstr>
      <vt:lpstr>Client input should be included in institutional decision making</vt:lpstr>
      <vt:lpstr>Voice of the Client addresses the need for comparable client-level data</vt:lpstr>
      <vt:lpstr>We piloted the project in India and Peru in 2014 and 2015</vt:lpstr>
      <vt:lpstr>Comparison of three methodologies</vt:lpstr>
      <vt:lpstr>Slide 9</vt:lpstr>
      <vt:lpstr>PROJECT SETUP AND IMPLEMENTATION IN CAMBODIA AND PERU</vt:lpstr>
      <vt:lpstr>Key figures, timeline, and stakeholders</vt:lpstr>
      <vt:lpstr>Legal landscape</vt:lpstr>
      <vt:lpstr>Sample selection</vt:lpstr>
      <vt:lpstr>Survey questionnaire (1/2)</vt:lpstr>
      <vt:lpstr>Survey questionnaire – sample questions (2/2)</vt:lpstr>
      <vt:lpstr>Survey audio recordings</vt:lpstr>
      <vt:lpstr>Flyer design</vt:lpstr>
      <vt:lpstr>Client sensitization – Process (1/2)</vt:lpstr>
      <vt:lpstr>Client sensitization – Main challenges (2/2)</vt:lpstr>
      <vt:lpstr>Data collection</vt:lpstr>
      <vt:lpstr>KEY FINDINGS FROM CAMBODIA AND PERU</vt:lpstr>
      <vt:lpstr>Areas of strength in Cambodia (1/2)</vt:lpstr>
      <vt:lpstr>Areas of strength in Cambodia (2/2)</vt:lpstr>
      <vt:lpstr>Areas of strength in Peru (1/2)</vt:lpstr>
      <vt:lpstr>Areas of strength in Peru (2/2)</vt:lpstr>
      <vt:lpstr>Areas of weakness in Cambodia</vt:lpstr>
      <vt:lpstr>Areas of weakness in Peru (1/3)</vt:lpstr>
      <vt:lpstr>Areas of weakness in Peru (2/3)</vt:lpstr>
      <vt:lpstr>Areas of weakness in Peru (3/3)</vt:lpstr>
      <vt:lpstr>FEEDBACK FROM PARTNERS</vt:lpstr>
      <vt:lpstr>FEEDBACK FROM PARTNERS</vt:lpstr>
      <vt:lpstr>Can IVR be used to measure client outcomes?</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Burger</dc:creator>
  <cp:lastModifiedBy>Amelia Greenberg</cp:lastModifiedBy>
  <cp:revision>407</cp:revision>
  <cp:lastPrinted>2016-03-24T12:13:11Z</cp:lastPrinted>
  <dcterms:created xsi:type="dcterms:W3CDTF">2016-03-07T07:38:58Z</dcterms:created>
  <dcterms:modified xsi:type="dcterms:W3CDTF">2017-11-07T14:58:13Z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0x0101005EC864954A21B243A0222E7108F45C40</vt:lpwstr>
  </property>
</Properties>
</file>