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446" r:id="rId2"/>
    <p:sldId id="364" r:id="rId3"/>
    <p:sldId id="442" r:id="rId4"/>
    <p:sldId id="414" r:id="rId5"/>
    <p:sldId id="443" r:id="rId6"/>
    <p:sldId id="444" r:id="rId7"/>
    <p:sldId id="445" r:id="rId8"/>
    <p:sldId id="426" r:id="rId9"/>
    <p:sldId id="449" r:id="rId10"/>
    <p:sldId id="416" r:id="rId11"/>
    <p:sldId id="441" r:id="rId12"/>
    <p:sldId id="45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A1"/>
    <a:srgbClr val="000000"/>
    <a:srgbClr val="FFB819"/>
    <a:srgbClr val="6600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5" autoAdjust="0"/>
    <p:restoredTop sz="88099" autoAdjust="0"/>
  </p:normalViewPr>
  <p:slideViewPr>
    <p:cSldViewPr>
      <p:cViewPr>
        <p:scale>
          <a:sx n="80" d="100"/>
          <a:sy n="80" d="100"/>
        </p:scale>
        <p:origin x="-1110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78" d="100"/>
          <a:sy n="178" d="100"/>
        </p:scale>
        <p:origin x="-688" y="14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7FBF3-3BCA-CB43-A631-4A8CCE1117C0}" type="doc">
      <dgm:prSet loTypeId="urn:microsoft.com/office/officeart/2008/layout/VerticalCurvedList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D439EFE-DC78-8840-9752-EA0552083D3A}">
      <dgm:prSet/>
      <dgm:spPr/>
      <dgm:t>
        <a:bodyPr/>
        <a:lstStyle/>
        <a:p>
          <a:pPr rtl="0"/>
          <a:r>
            <a:rPr lang="en-US" b="0" dirty="0" smtClean="0"/>
            <a:t>2 – Products, Services, etc. that Meet the Needs of People Living in Poverty</a:t>
          </a:r>
          <a:endParaRPr lang="en-US" b="0" dirty="0"/>
        </a:p>
      </dgm:t>
    </dgm:pt>
    <dgm:pt modelId="{4706C99D-CBE9-A04A-9CCC-F82640E771AE}" type="parTrans" cxnId="{8A276B76-E572-3747-BCC8-2F753A06436B}">
      <dgm:prSet/>
      <dgm:spPr/>
      <dgm:t>
        <a:bodyPr/>
        <a:lstStyle/>
        <a:p>
          <a:endParaRPr lang="en-US" b="0"/>
        </a:p>
      </dgm:t>
    </dgm:pt>
    <dgm:pt modelId="{0299071F-D0A8-DC4F-9831-CF68F0F3A3BC}" type="sibTrans" cxnId="{8A276B76-E572-3747-BCC8-2F753A06436B}">
      <dgm:prSet/>
      <dgm:spPr/>
      <dgm:t>
        <a:bodyPr/>
        <a:lstStyle/>
        <a:p>
          <a:endParaRPr lang="en-US" b="0"/>
        </a:p>
      </dgm:t>
    </dgm:pt>
    <dgm:pt modelId="{55D4201E-FAFD-D54D-A52C-A13E8338B166}">
      <dgm:prSet/>
      <dgm:spPr/>
      <dgm:t>
        <a:bodyPr/>
        <a:lstStyle/>
        <a:p>
          <a:pPr rtl="0"/>
          <a:r>
            <a:rPr lang="en-US" b="0" dirty="0" smtClean="0"/>
            <a:t>3 – Tracking Progress of People Living in Poverty</a:t>
          </a:r>
          <a:endParaRPr lang="en-US" b="0" dirty="0"/>
        </a:p>
      </dgm:t>
    </dgm:pt>
    <dgm:pt modelId="{D5C6F841-36DF-374D-82A3-C890D98C947F}" type="parTrans" cxnId="{8B20C92F-E8C6-3A40-9155-A5A0CE753CBF}">
      <dgm:prSet/>
      <dgm:spPr/>
      <dgm:t>
        <a:bodyPr/>
        <a:lstStyle/>
        <a:p>
          <a:endParaRPr lang="en-US" b="0"/>
        </a:p>
      </dgm:t>
    </dgm:pt>
    <dgm:pt modelId="{8CAA3E9E-AE77-844D-B26A-9629954F54C4}" type="sibTrans" cxnId="{8B20C92F-E8C6-3A40-9155-A5A0CE753CBF}">
      <dgm:prSet/>
      <dgm:spPr/>
      <dgm:t>
        <a:bodyPr/>
        <a:lstStyle/>
        <a:p>
          <a:endParaRPr lang="en-US" b="0"/>
        </a:p>
      </dgm:t>
    </dgm:pt>
    <dgm:pt modelId="{4889C3A5-2581-2145-A89F-62FB8F6E283A}">
      <dgm:prSet/>
      <dgm:spPr/>
      <dgm:t>
        <a:bodyPr/>
        <a:lstStyle/>
        <a:p>
          <a:pPr rtl="0"/>
          <a:r>
            <a:rPr lang="en-US" b="0" dirty="0" smtClean="0"/>
            <a:t>1 – Purposeful Outreach to People Living in Poverty </a:t>
          </a:r>
          <a:endParaRPr lang="en-US" b="0" dirty="0"/>
        </a:p>
      </dgm:t>
    </dgm:pt>
    <dgm:pt modelId="{4FD0E1AB-52C4-274C-810E-8F8800E903F9}" type="sibTrans" cxnId="{6C2EA1B7-0F89-D548-8D3E-7B53E19BA693}">
      <dgm:prSet/>
      <dgm:spPr/>
      <dgm:t>
        <a:bodyPr/>
        <a:lstStyle/>
        <a:p>
          <a:endParaRPr lang="en-US" b="0"/>
        </a:p>
      </dgm:t>
    </dgm:pt>
    <dgm:pt modelId="{34FDDAA2-8509-8540-9599-DCDD84E483C3}" type="parTrans" cxnId="{6C2EA1B7-0F89-D548-8D3E-7B53E19BA693}">
      <dgm:prSet/>
      <dgm:spPr/>
      <dgm:t>
        <a:bodyPr/>
        <a:lstStyle/>
        <a:p>
          <a:endParaRPr lang="en-US" b="0"/>
        </a:p>
      </dgm:t>
    </dgm:pt>
    <dgm:pt modelId="{307615EC-8B3F-BB46-9417-CFF0494A1FD7}" type="pres">
      <dgm:prSet presAssocID="{0157FBF3-3BCA-CB43-A631-4A8CCE1117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389B042-D6EC-BE47-B089-202FFE762C62}" type="pres">
      <dgm:prSet presAssocID="{0157FBF3-3BCA-CB43-A631-4A8CCE1117C0}" presName="Name1" presStyleCnt="0"/>
      <dgm:spPr/>
    </dgm:pt>
    <dgm:pt modelId="{E4934645-FDAF-BA4B-8E51-B9A3678E6E43}" type="pres">
      <dgm:prSet presAssocID="{0157FBF3-3BCA-CB43-A631-4A8CCE1117C0}" presName="cycle" presStyleCnt="0"/>
      <dgm:spPr/>
    </dgm:pt>
    <dgm:pt modelId="{87F46E83-1A01-CF4C-8DED-0643E98433DD}" type="pres">
      <dgm:prSet presAssocID="{0157FBF3-3BCA-CB43-A631-4A8CCE1117C0}" presName="srcNode" presStyleLbl="node1" presStyleIdx="0" presStyleCnt="3"/>
      <dgm:spPr/>
    </dgm:pt>
    <dgm:pt modelId="{5B4DCB09-1A3A-3542-8422-1F3298558AC4}" type="pres">
      <dgm:prSet presAssocID="{0157FBF3-3BCA-CB43-A631-4A8CCE1117C0}" presName="conn" presStyleLbl="parChTrans1D2" presStyleIdx="0" presStyleCnt="1"/>
      <dgm:spPr/>
      <dgm:t>
        <a:bodyPr/>
        <a:lstStyle/>
        <a:p>
          <a:endParaRPr lang="en-US"/>
        </a:p>
      </dgm:t>
    </dgm:pt>
    <dgm:pt modelId="{171081B8-A8F2-B645-A60E-037E4E9D8C60}" type="pres">
      <dgm:prSet presAssocID="{0157FBF3-3BCA-CB43-A631-4A8CCE1117C0}" presName="extraNode" presStyleLbl="node1" presStyleIdx="0" presStyleCnt="3"/>
      <dgm:spPr/>
    </dgm:pt>
    <dgm:pt modelId="{47D30703-F6C2-D248-A597-7ECAC3DB1020}" type="pres">
      <dgm:prSet presAssocID="{0157FBF3-3BCA-CB43-A631-4A8CCE1117C0}" presName="dstNode" presStyleLbl="node1" presStyleIdx="0" presStyleCnt="3"/>
      <dgm:spPr/>
    </dgm:pt>
    <dgm:pt modelId="{E2DEB5F8-1A7C-B349-93E1-3EA3E67B07CA}" type="pres">
      <dgm:prSet presAssocID="{4889C3A5-2581-2145-A89F-62FB8F6E283A}" presName="text_1" presStyleLbl="node1" presStyleIdx="0" presStyleCnt="3" custLinFactNeighborY="-5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C0483-9D02-3F4F-A7AE-290584D71704}" type="pres">
      <dgm:prSet presAssocID="{4889C3A5-2581-2145-A89F-62FB8F6E283A}" presName="accent_1" presStyleCnt="0"/>
      <dgm:spPr/>
    </dgm:pt>
    <dgm:pt modelId="{7292EF05-DF66-304E-81F0-EC58F3634AD5}" type="pres">
      <dgm:prSet presAssocID="{4889C3A5-2581-2145-A89F-62FB8F6E283A}" presName="accentRepeatNode" presStyleLbl="solidFgAcc1" presStyleIdx="0" presStyleCnt="3"/>
      <dgm:spPr/>
    </dgm:pt>
    <dgm:pt modelId="{C82EA6BE-AD23-4842-9683-FEE1DF2C528A}" type="pres">
      <dgm:prSet presAssocID="{6D439EFE-DC78-8840-9752-EA0552083D3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B1382-7D49-084C-9A02-5B1098526586}" type="pres">
      <dgm:prSet presAssocID="{6D439EFE-DC78-8840-9752-EA0552083D3A}" presName="accent_2" presStyleCnt="0"/>
      <dgm:spPr/>
    </dgm:pt>
    <dgm:pt modelId="{543F6E46-6C90-F94C-9417-E3EBDCF3CEBE}" type="pres">
      <dgm:prSet presAssocID="{6D439EFE-DC78-8840-9752-EA0552083D3A}" presName="accentRepeatNode" presStyleLbl="solidFgAcc1" presStyleIdx="1" presStyleCnt="3"/>
      <dgm:spPr/>
    </dgm:pt>
    <dgm:pt modelId="{8857D258-829C-C949-90B6-F11D78F325F6}" type="pres">
      <dgm:prSet presAssocID="{55D4201E-FAFD-D54D-A52C-A13E8338B16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56716-C966-C647-8948-6773C8B2F2D4}" type="pres">
      <dgm:prSet presAssocID="{55D4201E-FAFD-D54D-A52C-A13E8338B166}" presName="accent_3" presStyleCnt="0"/>
      <dgm:spPr/>
    </dgm:pt>
    <dgm:pt modelId="{C1597C6E-3BC3-FD4F-8DFF-0E60DB7F5B9E}" type="pres">
      <dgm:prSet presAssocID="{55D4201E-FAFD-D54D-A52C-A13E8338B166}" presName="accentRepeatNode" presStyleLbl="solidFgAcc1" presStyleIdx="2" presStyleCnt="3"/>
      <dgm:spPr/>
    </dgm:pt>
  </dgm:ptLst>
  <dgm:cxnLst>
    <dgm:cxn modelId="{880F59BF-3D60-9246-9358-1D153B579B76}" type="presOf" srcId="{4FD0E1AB-52C4-274C-810E-8F8800E903F9}" destId="{5B4DCB09-1A3A-3542-8422-1F3298558AC4}" srcOrd="0" destOrd="0" presId="urn:microsoft.com/office/officeart/2008/layout/VerticalCurvedList"/>
    <dgm:cxn modelId="{6C2EA1B7-0F89-D548-8D3E-7B53E19BA693}" srcId="{0157FBF3-3BCA-CB43-A631-4A8CCE1117C0}" destId="{4889C3A5-2581-2145-A89F-62FB8F6E283A}" srcOrd="0" destOrd="0" parTransId="{34FDDAA2-8509-8540-9599-DCDD84E483C3}" sibTransId="{4FD0E1AB-52C4-274C-810E-8F8800E903F9}"/>
    <dgm:cxn modelId="{74595D39-4CF8-764C-A724-9367A220F76B}" type="presOf" srcId="{4889C3A5-2581-2145-A89F-62FB8F6E283A}" destId="{E2DEB5F8-1A7C-B349-93E1-3EA3E67B07CA}" srcOrd="0" destOrd="0" presId="urn:microsoft.com/office/officeart/2008/layout/VerticalCurvedList"/>
    <dgm:cxn modelId="{8B20C92F-E8C6-3A40-9155-A5A0CE753CBF}" srcId="{0157FBF3-3BCA-CB43-A631-4A8CCE1117C0}" destId="{55D4201E-FAFD-D54D-A52C-A13E8338B166}" srcOrd="2" destOrd="0" parTransId="{D5C6F841-36DF-374D-82A3-C890D98C947F}" sibTransId="{8CAA3E9E-AE77-844D-B26A-9629954F54C4}"/>
    <dgm:cxn modelId="{1BAC3449-93C3-0C49-9BFA-42203E8DABD7}" type="presOf" srcId="{55D4201E-FAFD-D54D-A52C-A13E8338B166}" destId="{8857D258-829C-C949-90B6-F11D78F325F6}" srcOrd="0" destOrd="0" presId="urn:microsoft.com/office/officeart/2008/layout/VerticalCurvedList"/>
    <dgm:cxn modelId="{B331D9FF-A3E5-F44E-B462-7769F5CD1CDB}" type="presOf" srcId="{6D439EFE-DC78-8840-9752-EA0552083D3A}" destId="{C82EA6BE-AD23-4842-9683-FEE1DF2C528A}" srcOrd="0" destOrd="0" presId="urn:microsoft.com/office/officeart/2008/layout/VerticalCurvedList"/>
    <dgm:cxn modelId="{EE02C9A5-0FD4-C944-91B6-F9314A9F0FB2}" type="presOf" srcId="{0157FBF3-3BCA-CB43-A631-4A8CCE1117C0}" destId="{307615EC-8B3F-BB46-9417-CFF0494A1FD7}" srcOrd="0" destOrd="0" presId="urn:microsoft.com/office/officeart/2008/layout/VerticalCurvedList"/>
    <dgm:cxn modelId="{8A276B76-E572-3747-BCC8-2F753A06436B}" srcId="{0157FBF3-3BCA-CB43-A631-4A8CCE1117C0}" destId="{6D439EFE-DC78-8840-9752-EA0552083D3A}" srcOrd="1" destOrd="0" parTransId="{4706C99D-CBE9-A04A-9CCC-F82640E771AE}" sibTransId="{0299071F-D0A8-DC4F-9831-CF68F0F3A3BC}"/>
    <dgm:cxn modelId="{3ECF91A2-21F5-3246-8DCA-A6B555032DE3}" type="presParOf" srcId="{307615EC-8B3F-BB46-9417-CFF0494A1FD7}" destId="{6389B042-D6EC-BE47-B089-202FFE762C62}" srcOrd="0" destOrd="0" presId="urn:microsoft.com/office/officeart/2008/layout/VerticalCurvedList"/>
    <dgm:cxn modelId="{04D309A1-091E-F04A-B9EC-5F278A0C9AC4}" type="presParOf" srcId="{6389B042-D6EC-BE47-B089-202FFE762C62}" destId="{E4934645-FDAF-BA4B-8E51-B9A3678E6E43}" srcOrd="0" destOrd="0" presId="urn:microsoft.com/office/officeart/2008/layout/VerticalCurvedList"/>
    <dgm:cxn modelId="{187AE275-9222-AB4E-858A-9D1F01852BCC}" type="presParOf" srcId="{E4934645-FDAF-BA4B-8E51-B9A3678E6E43}" destId="{87F46E83-1A01-CF4C-8DED-0643E98433DD}" srcOrd="0" destOrd="0" presId="urn:microsoft.com/office/officeart/2008/layout/VerticalCurvedList"/>
    <dgm:cxn modelId="{81545D11-3CAA-D048-8E83-81A857BE8890}" type="presParOf" srcId="{E4934645-FDAF-BA4B-8E51-B9A3678E6E43}" destId="{5B4DCB09-1A3A-3542-8422-1F3298558AC4}" srcOrd="1" destOrd="0" presId="urn:microsoft.com/office/officeart/2008/layout/VerticalCurvedList"/>
    <dgm:cxn modelId="{E60D87B6-DF68-6C4F-A9A7-0393C548E7C2}" type="presParOf" srcId="{E4934645-FDAF-BA4B-8E51-B9A3678E6E43}" destId="{171081B8-A8F2-B645-A60E-037E4E9D8C60}" srcOrd="2" destOrd="0" presId="urn:microsoft.com/office/officeart/2008/layout/VerticalCurvedList"/>
    <dgm:cxn modelId="{2709EF1D-9BE3-914E-A518-7CD6292C8C1F}" type="presParOf" srcId="{E4934645-FDAF-BA4B-8E51-B9A3678E6E43}" destId="{47D30703-F6C2-D248-A597-7ECAC3DB1020}" srcOrd="3" destOrd="0" presId="urn:microsoft.com/office/officeart/2008/layout/VerticalCurvedList"/>
    <dgm:cxn modelId="{B67D5959-D375-BB48-82EE-C162A2B39975}" type="presParOf" srcId="{6389B042-D6EC-BE47-B089-202FFE762C62}" destId="{E2DEB5F8-1A7C-B349-93E1-3EA3E67B07CA}" srcOrd="1" destOrd="0" presId="urn:microsoft.com/office/officeart/2008/layout/VerticalCurvedList"/>
    <dgm:cxn modelId="{49AA3D0D-740F-FF47-8290-2FD5B1D445AA}" type="presParOf" srcId="{6389B042-D6EC-BE47-B089-202FFE762C62}" destId="{82BC0483-9D02-3F4F-A7AE-290584D71704}" srcOrd="2" destOrd="0" presId="urn:microsoft.com/office/officeart/2008/layout/VerticalCurvedList"/>
    <dgm:cxn modelId="{D55CA3D1-DDCA-3744-B6EB-A6199A8AEE2E}" type="presParOf" srcId="{82BC0483-9D02-3F4F-A7AE-290584D71704}" destId="{7292EF05-DF66-304E-81F0-EC58F3634AD5}" srcOrd="0" destOrd="0" presId="urn:microsoft.com/office/officeart/2008/layout/VerticalCurvedList"/>
    <dgm:cxn modelId="{B3743868-7044-2249-8666-AE39E3F94FFB}" type="presParOf" srcId="{6389B042-D6EC-BE47-B089-202FFE762C62}" destId="{C82EA6BE-AD23-4842-9683-FEE1DF2C528A}" srcOrd="3" destOrd="0" presId="urn:microsoft.com/office/officeart/2008/layout/VerticalCurvedList"/>
    <dgm:cxn modelId="{3DC36096-B0DD-0A48-B725-DEC43372009C}" type="presParOf" srcId="{6389B042-D6EC-BE47-B089-202FFE762C62}" destId="{8CEB1382-7D49-084C-9A02-5B1098526586}" srcOrd="4" destOrd="0" presId="urn:microsoft.com/office/officeart/2008/layout/VerticalCurvedList"/>
    <dgm:cxn modelId="{AD31B943-9A08-724C-9111-AC34ABD4F7D0}" type="presParOf" srcId="{8CEB1382-7D49-084C-9A02-5B1098526586}" destId="{543F6E46-6C90-F94C-9417-E3EBDCF3CEBE}" srcOrd="0" destOrd="0" presId="urn:microsoft.com/office/officeart/2008/layout/VerticalCurvedList"/>
    <dgm:cxn modelId="{085AA72F-DDF6-064D-B9C3-A415D0C2C128}" type="presParOf" srcId="{6389B042-D6EC-BE47-B089-202FFE762C62}" destId="{8857D258-829C-C949-90B6-F11D78F325F6}" srcOrd="5" destOrd="0" presId="urn:microsoft.com/office/officeart/2008/layout/VerticalCurvedList"/>
    <dgm:cxn modelId="{13F4C296-FCEC-694C-A6D9-C87E5F557674}" type="presParOf" srcId="{6389B042-D6EC-BE47-B089-202FFE762C62}" destId="{71356716-C966-C647-8948-6773C8B2F2D4}" srcOrd="6" destOrd="0" presId="urn:microsoft.com/office/officeart/2008/layout/VerticalCurvedList"/>
    <dgm:cxn modelId="{7885B45B-9E29-5243-9F1C-3E10E22CCA3F}" type="presParOf" srcId="{71356716-C966-C647-8948-6773C8B2F2D4}" destId="{C1597C6E-3BC3-FD4F-8DFF-0E60DB7F5B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4DCB09-1A3A-3542-8422-1F3298558AC4}">
      <dsp:nvSpPr>
        <dsp:cNvPr id="0" name=""/>
        <dsp:cNvSpPr/>
      </dsp:nvSpPr>
      <dsp:spPr>
        <a:xfrm>
          <a:off x="-4824232" y="-739358"/>
          <a:ext cx="5745916" cy="5745916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EB5F8-1A7C-B349-93E1-3EA3E67B07CA}">
      <dsp:nvSpPr>
        <dsp:cNvPr id="0" name=""/>
        <dsp:cNvSpPr/>
      </dsp:nvSpPr>
      <dsp:spPr>
        <a:xfrm>
          <a:off x="592778" y="376435"/>
          <a:ext cx="6968825" cy="8534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7418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1 – Purposeful Outreach to People Living in Poverty </a:t>
          </a:r>
          <a:endParaRPr lang="en-US" sz="2700" b="0" kern="1200" dirty="0"/>
        </a:p>
      </dsp:txBody>
      <dsp:txXfrm>
        <a:off x="592778" y="376435"/>
        <a:ext cx="6968825" cy="853440"/>
      </dsp:txXfrm>
    </dsp:sp>
    <dsp:sp modelId="{7292EF05-DF66-304E-81F0-EC58F3634AD5}">
      <dsp:nvSpPr>
        <dsp:cNvPr id="0" name=""/>
        <dsp:cNvSpPr/>
      </dsp:nvSpPr>
      <dsp:spPr>
        <a:xfrm>
          <a:off x="59378" y="320040"/>
          <a:ext cx="1066800" cy="1066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EA6BE-AD23-4842-9683-FEE1DF2C528A}">
      <dsp:nvSpPr>
        <dsp:cNvPr id="0" name=""/>
        <dsp:cNvSpPr/>
      </dsp:nvSpPr>
      <dsp:spPr>
        <a:xfrm>
          <a:off x="903004" y="1706880"/>
          <a:ext cx="6658599" cy="8534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7418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2 – Products, Services, etc. that Meet the Needs of People Living in Poverty</a:t>
          </a:r>
          <a:endParaRPr lang="en-US" sz="2700" b="0" kern="1200" dirty="0"/>
        </a:p>
      </dsp:txBody>
      <dsp:txXfrm>
        <a:off x="903004" y="1706880"/>
        <a:ext cx="6658599" cy="853440"/>
      </dsp:txXfrm>
    </dsp:sp>
    <dsp:sp modelId="{543F6E46-6C90-F94C-9417-E3EBDCF3CEBE}">
      <dsp:nvSpPr>
        <dsp:cNvPr id="0" name=""/>
        <dsp:cNvSpPr/>
      </dsp:nvSpPr>
      <dsp:spPr>
        <a:xfrm>
          <a:off x="369604" y="1600200"/>
          <a:ext cx="1066800" cy="1066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7D258-829C-C949-90B6-F11D78F325F6}">
      <dsp:nvSpPr>
        <dsp:cNvPr id="0" name=""/>
        <dsp:cNvSpPr/>
      </dsp:nvSpPr>
      <dsp:spPr>
        <a:xfrm>
          <a:off x="592778" y="2987040"/>
          <a:ext cx="6968825" cy="8534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7418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3 – Tracking Progress of People Living in Poverty</a:t>
          </a:r>
          <a:endParaRPr lang="en-US" sz="2700" b="0" kern="1200" dirty="0"/>
        </a:p>
      </dsp:txBody>
      <dsp:txXfrm>
        <a:off x="592778" y="2987040"/>
        <a:ext cx="6968825" cy="853440"/>
      </dsp:txXfrm>
    </dsp:sp>
    <dsp:sp modelId="{C1597C6E-3BC3-FD4F-8DFF-0E60DB7F5B9E}">
      <dsp:nvSpPr>
        <dsp:cNvPr id="0" name=""/>
        <dsp:cNvSpPr/>
      </dsp:nvSpPr>
      <dsp:spPr>
        <a:xfrm>
          <a:off x="59378" y="2880360"/>
          <a:ext cx="1066800" cy="1066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F0485-E9FF-4D2F-9E87-AD542B3F435C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7D424-5640-4244-943B-CC4D69FBF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81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Truelift</a:t>
            </a:r>
            <a:r>
              <a:rPr lang="es-EC" baseline="0" dirty="0" smtClean="0"/>
              <a:t> is a trust mark in </a:t>
            </a:r>
            <a:r>
              <a:rPr lang="es-EC" baseline="0" dirty="0" err="1" smtClean="0"/>
              <a:t>microfinance</a:t>
            </a:r>
            <a:r>
              <a:rPr lang="es-EC" baseline="0" dirty="0" smtClean="0"/>
              <a:t> and poverty-focused </a:t>
            </a:r>
            <a:r>
              <a:rPr lang="es-EC" baseline="0" dirty="0" err="1" smtClean="0"/>
              <a:t>development</a:t>
            </a:r>
            <a:r>
              <a:rPr lang="es-EC" baseline="0" dirty="0" smtClean="0"/>
              <a:t> / social </a:t>
            </a:r>
            <a:r>
              <a:rPr lang="es-EC" baseline="0" dirty="0" err="1" smtClean="0"/>
              <a:t>business</a:t>
            </a:r>
            <a:r>
              <a:rPr lang="es-EC" baseline="0" dirty="0" smtClean="0"/>
              <a:t> </a:t>
            </a:r>
            <a:r>
              <a:rPr lang="es-EC" baseline="0" dirty="0" err="1" smtClean="0"/>
              <a:t>that</a:t>
            </a:r>
            <a:r>
              <a:rPr lang="es-EC" baseline="0" dirty="0" smtClean="0"/>
              <a:t> signifies commitment to positive results for people living in conditions of poverty. </a:t>
            </a:r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D424-5640-4244-943B-CC4D69FBF0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4322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in depth in later slide.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quick overview of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Pro-Poor Principles here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pro-poor principles,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institution has the means to identify its strengths and weaknesses in reaching poor clients, meeting their needs, and tracking progress over time.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session will interactively walk through the Principles and key essential practices and indicators from the Truelift Indicators tool to define/teach what pro-poor practice is and how an institution can measure, learn and change to better serve their clients living in conditions of poverty.</a:t>
            </a:r>
          </a:p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D424-5640-4244-943B-CC4D69FBF02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7230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 smtClean="0"/>
              <a:t>Indicators</a:t>
            </a:r>
            <a:r>
              <a:rPr lang="es-EC" dirty="0" smtClean="0"/>
              <a:t> to</a:t>
            </a:r>
            <a:r>
              <a:rPr lang="es-EC" baseline="0" dirty="0" smtClean="0"/>
              <a:t> Identify Strengths and Weaknesses in </a:t>
            </a:r>
            <a:r>
              <a:rPr lang="es-EC" baseline="0" dirty="0" err="1" smtClean="0"/>
              <a:t>Poverty-focused</a:t>
            </a:r>
            <a:r>
              <a:rPr lang="es-EC" baseline="0" dirty="0" smtClean="0"/>
              <a:t> </a:t>
            </a:r>
            <a:r>
              <a:rPr lang="es-EC" baseline="0" dirty="0" err="1" smtClean="0"/>
              <a:t>microfinance</a:t>
            </a:r>
            <a:r>
              <a:rPr lang="es-EC" baseline="0" dirty="0" smtClean="0"/>
              <a:t>. </a:t>
            </a:r>
            <a:r>
              <a:rPr lang="es-EC" b="1" baseline="0" dirty="0" smtClean="0"/>
              <a:t>Truelift </a:t>
            </a:r>
            <a:r>
              <a:rPr lang="es-EC" b="1" baseline="0" dirty="0" err="1" smtClean="0"/>
              <a:t>tool</a:t>
            </a:r>
            <a:r>
              <a:rPr lang="es-EC" b="1" baseline="0" dirty="0" smtClean="0"/>
              <a:t> </a:t>
            </a:r>
            <a:r>
              <a:rPr lang="es-EC" b="1" baseline="0" dirty="0" err="1" smtClean="0"/>
              <a:t>was</a:t>
            </a:r>
            <a:r>
              <a:rPr lang="es-EC" b="1" baseline="0" dirty="0" smtClean="0"/>
              <a:t> </a:t>
            </a:r>
            <a:r>
              <a:rPr lang="es-EC" b="1" baseline="0" dirty="0" err="1" smtClean="0"/>
              <a:t>streamlined</a:t>
            </a:r>
            <a:r>
              <a:rPr lang="es-EC" b="1" baseline="0" dirty="0" smtClean="0"/>
              <a:t> </a:t>
            </a:r>
            <a:r>
              <a:rPr lang="es-EC" b="1" baseline="0" dirty="0" err="1" smtClean="0"/>
              <a:t>when</a:t>
            </a:r>
            <a:r>
              <a:rPr lang="es-EC" b="1" baseline="0" dirty="0" smtClean="0"/>
              <a:t> </a:t>
            </a:r>
            <a:r>
              <a:rPr lang="es-EC" b="1" baseline="0" dirty="0" err="1" smtClean="0"/>
              <a:t>incorporated</a:t>
            </a:r>
            <a:r>
              <a:rPr lang="es-EC" b="1" baseline="0" dirty="0" smtClean="0"/>
              <a:t> </a:t>
            </a:r>
            <a:r>
              <a:rPr lang="es-EC" b="1" baseline="0" dirty="0" err="1" smtClean="0"/>
              <a:t>into</a:t>
            </a:r>
            <a:r>
              <a:rPr lang="es-EC" b="1" baseline="0" dirty="0" smtClean="0"/>
              <a:t> </a:t>
            </a:r>
            <a:r>
              <a:rPr lang="es-EC" b="1" baseline="0" dirty="0" err="1" smtClean="0"/>
              <a:t>the</a:t>
            </a:r>
            <a:r>
              <a:rPr lang="es-EC" b="1" baseline="0" dirty="0" smtClean="0"/>
              <a:t> SPI4</a:t>
            </a:r>
            <a:endParaRPr lang="es-EC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D424-5640-4244-943B-CC4D69FBF0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9461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Truelift is a lens on poverty within the USSPM.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We work together with SPTF, Smart, Cerise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SPTF is a guide for the management of any / all social missions. Truelift is how to do / implement a poverty mission and to see the results of that mission. </a:t>
            </a:r>
            <a:endParaRPr lang="en-US" dirty="0" smtClean="0"/>
          </a:p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D424-5640-4244-943B-CC4D69FBF02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769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C" dirty="0" err="1" smtClean="0"/>
              <a:t>When</a:t>
            </a:r>
            <a:r>
              <a:rPr lang="es-EC" dirty="0" smtClean="0"/>
              <a:t> the tool is completely filled out – return to the summary page / Scores to see the results. </a:t>
            </a:r>
          </a:p>
          <a:p>
            <a:pPr marL="171450" indent="-171450">
              <a:buFontTx/>
              <a:buChar char="-"/>
            </a:pPr>
            <a:r>
              <a:rPr lang="es-EC" dirty="0" smtClean="0"/>
              <a:t>You can</a:t>
            </a:r>
            <a:r>
              <a:rPr lang="es-EC" baseline="0" dirty="0" smtClean="0"/>
              <a:t> review whether your MFI Fully, Partially or Does Not Meet each of the Principles in a chart, on the graphs like these</a:t>
            </a:r>
            <a:endParaRPr lang="es-EC" dirty="0" smtClean="0"/>
          </a:p>
          <a:p>
            <a:pPr marL="171450" indent="-171450">
              <a:buFontTx/>
              <a:buChar char="-"/>
            </a:pPr>
            <a:r>
              <a:rPr lang="es-EC" baseline="0" dirty="0" err="1" smtClean="0"/>
              <a:t>Strength</a:t>
            </a:r>
            <a:r>
              <a:rPr lang="es-EC" baseline="0" dirty="0" smtClean="0"/>
              <a:t> and </a:t>
            </a:r>
            <a:r>
              <a:rPr lang="es-EC" baseline="0" dirty="0" err="1" smtClean="0"/>
              <a:t>weaknesses</a:t>
            </a:r>
            <a:r>
              <a:rPr lang="es-EC" baseline="0" dirty="0" smtClean="0"/>
              <a:t> </a:t>
            </a:r>
            <a:r>
              <a:rPr lang="es-EC" baseline="0" dirty="0" err="1" smtClean="0"/>
              <a:t>by</a:t>
            </a:r>
            <a:r>
              <a:rPr lang="es-EC" baseline="0" dirty="0" smtClean="0"/>
              <a:t> </a:t>
            </a:r>
            <a:r>
              <a:rPr lang="es-EC" baseline="0" dirty="0" err="1" smtClean="0"/>
              <a:t>principle</a:t>
            </a:r>
            <a:r>
              <a:rPr lang="es-EC" baseline="0" dirty="0" smtClean="0"/>
              <a:t> are in the </a:t>
            </a:r>
            <a:r>
              <a:rPr lang="es-EC" baseline="0" dirty="0" err="1" smtClean="0"/>
              <a:t>Triangle</a:t>
            </a:r>
            <a:r>
              <a:rPr lang="es-EC" baseline="0" dirty="0" smtClean="0"/>
              <a:t> and </a:t>
            </a:r>
            <a:r>
              <a:rPr lang="es-EC" baseline="0" dirty="0" err="1" smtClean="0"/>
              <a:t>by</a:t>
            </a:r>
            <a:r>
              <a:rPr lang="es-EC" baseline="0" dirty="0" smtClean="0"/>
              <a:t> </a:t>
            </a:r>
            <a:r>
              <a:rPr lang="es-EC" baseline="0" dirty="0" err="1" smtClean="0"/>
              <a:t>the</a:t>
            </a:r>
            <a:r>
              <a:rPr lang="es-EC" baseline="0" dirty="0" smtClean="0"/>
              <a:t> </a:t>
            </a:r>
            <a:r>
              <a:rPr lang="es-EC" baseline="0" smtClean="0"/>
              <a:t>categories</a:t>
            </a:r>
            <a:r>
              <a:rPr lang="es-EC" baseline="0" dirty="0" smtClean="0"/>
              <a:t> </a:t>
            </a:r>
            <a:r>
              <a:rPr lang="es-EC" baseline="0" dirty="0" err="1" smtClean="0"/>
              <a:t>by</a:t>
            </a:r>
            <a:r>
              <a:rPr lang="es-EC" baseline="0" dirty="0" smtClean="0"/>
              <a:t> </a:t>
            </a:r>
            <a:r>
              <a:rPr lang="es-EC" baseline="0" dirty="0" err="1" smtClean="0"/>
              <a:t>principle</a:t>
            </a:r>
            <a:r>
              <a:rPr lang="es-EC" baseline="0" dirty="0" smtClean="0"/>
              <a:t> in the spider chart. Are </a:t>
            </a:r>
            <a:r>
              <a:rPr lang="es-EC" baseline="0" dirty="0" err="1" smtClean="0"/>
              <a:t>there</a:t>
            </a:r>
            <a:r>
              <a:rPr lang="es-EC" baseline="0" dirty="0" smtClean="0"/>
              <a:t> </a:t>
            </a:r>
            <a:r>
              <a:rPr lang="es-EC" baseline="0" dirty="0" err="1" smtClean="0"/>
              <a:t>greater</a:t>
            </a:r>
            <a:r>
              <a:rPr lang="es-EC" baseline="0" dirty="0" smtClean="0"/>
              <a:t> </a:t>
            </a:r>
            <a:r>
              <a:rPr lang="es-EC" baseline="0" dirty="0" err="1" smtClean="0"/>
              <a:t>strengths</a:t>
            </a:r>
            <a:r>
              <a:rPr lang="es-EC" baseline="0" dirty="0" smtClean="0"/>
              <a:t> in the </a:t>
            </a:r>
            <a:r>
              <a:rPr lang="es-EC" baseline="0" dirty="0" err="1" smtClean="0"/>
              <a:t>process</a:t>
            </a:r>
            <a:r>
              <a:rPr lang="es-EC" baseline="0" dirty="0" smtClean="0"/>
              <a:t> </a:t>
            </a:r>
            <a:r>
              <a:rPr lang="es-EC" baseline="0" dirty="0" err="1" smtClean="0"/>
              <a:t>categories</a:t>
            </a:r>
            <a:r>
              <a:rPr lang="es-EC" baseline="0" dirty="0" smtClean="0"/>
              <a:t> and </a:t>
            </a:r>
            <a:r>
              <a:rPr lang="es-EC" baseline="0" dirty="0" err="1" smtClean="0"/>
              <a:t>indicators</a:t>
            </a:r>
            <a:r>
              <a:rPr lang="es-EC" baseline="0" dirty="0" smtClean="0"/>
              <a:t>, </a:t>
            </a:r>
            <a:r>
              <a:rPr lang="es-EC" baseline="0" dirty="0" err="1" smtClean="0"/>
              <a:t>weaker</a:t>
            </a:r>
            <a:r>
              <a:rPr lang="es-EC" baseline="0" dirty="0" smtClean="0"/>
              <a:t> </a:t>
            </a:r>
            <a:r>
              <a:rPr lang="es-EC" baseline="0" dirty="0" err="1" smtClean="0"/>
              <a:t>results</a:t>
            </a:r>
            <a:r>
              <a:rPr lang="es-EC" baseline="0" dirty="0" smtClean="0"/>
              <a:t> in the </a:t>
            </a:r>
            <a:r>
              <a:rPr lang="es-EC" baseline="0" dirty="0" err="1" smtClean="0"/>
              <a:t>results</a:t>
            </a:r>
            <a:r>
              <a:rPr lang="es-EC" baseline="0" dirty="0" smtClean="0"/>
              <a:t> </a:t>
            </a:r>
            <a:r>
              <a:rPr lang="es-EC" baseline="0" dirty="0" err="1" smtClean="0"/>
              <a:t>categories</a:t>
            </a:r>
            <a:r>
              <a:rPr lang="es-EC" baseline="0" dirty="0" smtClean="0"/>
              <a:t> and </a:t>
            </a:r>
            <a:r>
              <a:rPr lang="es-EC" baseline="0" dirty="0" err="1" smtClean="0"/>
              <a:t>indicators</a:t>
            </a:r>
            <a:r>
              <a:rPr lang="es-EC" baseline="0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D424-5640-4244-943B-CC4D69FBF02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265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pathway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reflects not only the performance of an MFI’s pro-poor activities, but also the strength of evidence that validates it (come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 to who can verify at the end of the training)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7D424-5640-4244-943B-CC4D69FBF0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387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2425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rgbClr val="6600A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4864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FAE1-43C1-488A-A18F-71511648280E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765F-D9DC-4B0F-9561-1EB379060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762000"/>
            <a:ext cx="2888373" cy="289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FAE1-43C1-488A-A18F-71511648280E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765F-D9DC-4B0F-9561-1EB379060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FAE1-43C1-488A-A18F-71511648280E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765F-D9DC-4B0F-9561-1EB379060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FAE1-43C1-488A-A18F-71511648280E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765F-D9DC-4B0F-9561-1EB379060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" y="5868161"/>
            <a:ext cx="914401" cy="9166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FAE1-43C1-488A-A18F-71511648280E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765F-D9DC-4B0F-9561-1EB379060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FAE1-43C1-488A-A18F-71511648280E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765F-D9DC-4B0F-9561-1EB379060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FAE1-43C1-488A-A18F-71511648280E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765F-D9DC-4B0F-9561-1EB379060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FAE1-43C1-488A-A18F-71511648280E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765F-D9DC-4B0F-9561-1EB379060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FAE1-43C1-488A-A18F-71511648280E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765F-D9DC-4B0F-9561-1EB379060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FAE1-43C1-488A-A18F-71511648280E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765F-D9DC-4B0F-9561-1EB379060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FAE1-43C1-488A-A18F-71511648280E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8D765F-D9DC-4B0F-9561-1EB379060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98D765F-D9DC-4B0F-9561-1EB379060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936FAE1-43C1-488A-A18F-71511648280E}" type="datetimeFigureOut">
              <a:rPr lang="en-US" smtClean="0"/>
              <a:pPr/>
              <a:t>10/20/2017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truelift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erise-spi4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Truelift?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267200"/>
          </a:xfrm>
        </p:spPr>
        <p:txBody>
          <a:bodyPr anchor="ctr">
            <a:normAutofit/>
          </a:bodyPr>
          <a:lstStyle/>
          <a:p>
            <a:pPr marL="114300" indent="0" algn="ctr">
              <a:buNone/>
            </a:pPr>
            <a:r>
              <a:rPr lang="en-US" sz="3200" dirty="0" smtClean="0"/>
              <a:t>Truelift </a:t>
            </a:r>
            <a:r>
              <a:rPr lang="en-US" sz="3200" dirty="0"/>
              <a:t>is </a:t>
            </a:r>
            <a:r>
              <a:rPr lang="en-US" sz="3200" dirty="0" smtClean="0"/>
              <a:t>a global </a:t>
            </a:r>
            <a:r>
              <a:rPr lang="en-US" sz="3200" dirty="0"/>
              <a:t>initiative </a:t>
            </a:r>
            <a:endParaRPr lang="en-US" sz="3200" dirty="0" smtClean="0"/>
          </a:p>
          <a:p>
            <a:pPr marL="114300" indent="0" algn="ctr">
              <a:buNone/>
            </a:pPr>
            <a:r>
              <a:rPr lang="en-US" sz="3200" dirty="0" smtClean="0"/>
              <a:t>to </a:t>
            </a:r>
            <a:r>
              <a:rPr lang="en-US" sz="3200" dirty="0"/>
              <a:t>promote accountability and learning </a:t>
            </a:r>
            <a:endParaRPr lang="en-US" sz="3200" dirty="0" smtClean="0"/>
          </a:p>
          <a:p>
            <a:pPr marL="114300" indent="0" algn="ctr">
              <a:buNone/>
            </a:pPr>
            <a:r>
              <a:rPr lang="en-US" sz="3200" dirty="0" smtClean="0"/>
              <a:t>in </a:t>
            </a:r>
            <a:r>
              <a:rPr lang="en-US" sz="3200" dirty="0"/>
              <a:t>pro-poor development. </a:t>
            </a:r>
          </a:p>
          <a:p>
            <a:pPr marL="11430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7266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s-PE" sz="3600" dirty="0" smtClean="0">
                <a:solidFill>
                  <a:srgbClr val="FFB819"/>
                </a:solidFill>
              </a:rPr>
              <a:t>Truelift </a:t>
            </a:r>
            <a:r>
              <a:rPr lang="en-US" sz="3600" dirty="0" smtClean="0">
                <a:solidFill>
                  <a:srgbClr val="FFB819"/>
                </a:solidFill>
              </a:rPr>
              <a:t>offers</a:t>
            </a:r>
            <a:r>
              <a:rPr lang="es-PE" sz="3600" dirty="0" smtClean="0">
                <a:solidFill>
                  <a:srgbClr val="FFB819"/>
                </a:solidFill>
              </a:rPr>
              <a:t> a </a:t>
            </a:r>
            <a:r>
              <a:rPr lang="en-US" sz="3600" dirty="0" smtClean="0">
                <a:solidFill>
                  <a:srgbClr val="FFB819"/>
                </a:solidFill>
              </a:rPr>
              <a:t>pathway</a:t>
            </a:r>
            <a:r>
              <a:rPr lang="es-PE" sz="3600" dirty="0" smtClean="0">
                <a:solidFill>
                  <a:srgbClr val="FFB819"/>
                </a:solidFill>
              </a:rPr>
              <a:t> </a:t>
            </a:r>
            <a:r>
              <a:rPr lang="en-US" sz="3600" dirty="0" smtClean="0">
                <a:solidFill>
                  <a:srgbClr val="FFB819"/>
                </a:solidFill>
              </a:rPr>
              <a:t>for</a:t>
            </a:r>
            <a:r>
              <a:rPr lang="es-PE" sz="3600" dirty="0" smtClean="0">
                <a:solidFill>
                  <a:srgbClr val="FFB819"/>
                </a:solidFill>
              </a:rPr>
              <a:t> </a:t>
            </a:r>
            <a:r>
              <a:rPr lang="en-US" sz="3600" dirty="0" smtClean="0">
                <a:solidFill>
                  <a:srgbClr val="FFB819"/>
                </a:solidFill>
              </a:rPr>
              <a:t>institutions</a:t>
            </a:r>
            <a:endParaRPr lang="en-US" sz="3600" dirty="0">
              <a:solidFill>
                <a:srgbClr val="FFB819"/>
              </a:solidFill>
            </a:endParaRPr>
          </a:p>
        </p:txBody>
      </p:sp>
      <p:pic>
        <p:nvPicPr>
          <p:cNvPr id="8" name="Content Placeholder 7" descr="TrueliftPathwayLayer2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-26610" y="1360170"/>
            <a:ext cx="8484810" cy="534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93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60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6546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610100" y="2781300"/>
            <a:ext cx="6400800" cy="1143000"/>
          </a:xfrm>
        </p:spPr>
        <p:txBody>
          <a:bodyPr/>
          <a:lstStyle/>
          <a:p>
            <a:pPr algn="ctr"/>
            <a:r>
              <a:rPr lang="en-US" dirty="0" smtClean="0">
                <a:hlinkClick r:id="rId2"/>
              </a:rPr>
              <a:t>www.truelift.org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973"/>
            <a:ext cx="6781800" cy="679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45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B819"/>
                </a:solidFill>
              </a:rPr>
              <a:t>The Pro-Poor Principles</a:t>
            </a:r>
            <a:endParaRPr lang="en-US" b="1" i="1" dirty="0">
              <a:solidFill>
                <a:srgbClr val="FFB81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84361481"/>
              </p:ext>
            </p:extLst>
          </p:nvPr>
        </p:nvGraphicFramePr>
        <p:xfrm>
          <a:off x="457200" y="1447800"/>
          <a:ext cx="7620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675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4343400"/>
            <a:ext cx="7924800" cy="1066800"/>
          </a:xfrm>
        </p:spPr>
        <p:txBody>
          <a:bodyPr>
            <a:noAutofit/>
          </a:bodyPr>
          <a:lstStyle/>
          <a:p>
            <a:r>
              <a:rPr lang="en-US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Pro-Poor Principles and Indicators in SPI4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4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82000" cy="1143000"/>
          </a:xfr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Built on the Universal Standards of Social Performance Management</a:t>
            </a:r>
            <a:endParaRPr lang="es-EC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85975"/>
            <a:ext cx="45624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086350" y="2571750"/>
            <a:ext cx="200025" cy="1905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81625" y="2486025"/>
            <a:ext cx="200025" cy="1905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105525" y="2505075"/>
            <a:ext cx="200025" cy="1905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29375" y="2571750"/>
            <a:ext cx="200025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" name="Text Box 8"/>
          <p:cNvSpPr txBox="1"/>
          <p:nvPr/>
        </p:nvSpPr>
        <p:spPr>
          <a:xfrm>
            <a:off x="6009640" y="2647950"/>
            <a:ext cx="428625" cy="2762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dirty="0">
                <a:effectLst/>
                <a:ea typeface="Calibri"/>
                <a:cs typeface="Times New Roman"/>
              </a:rPr>
              <a:t>Rural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276850" y="2638425"/>
            <a:ext cx="514350" cy="2762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dirty="0" smtClean="0">
                <a:effectLst/>
                <a:ea typeface="Calibri"/>
                <a:cs typeface="Times New Roman"/>
              </a:rPr>
              <a:t>Green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7"/>
          <p:cNvSpPr txBox="1"/>
          <p:nvPr/>
        </p:nvSpPr>
        <p:spPr>
          <a:xfrm>
            <a:off x="6205537" y="2762250"/>
            <a:ext cx="619125" cy="2762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dirty="0" smtClean="0">
                <a:effectLst/>
                <a:ea typeface="Calibri"/>
                <a:cs typeface="Times New Roman"/>
              </a:rPr>
              <a:t>Poverty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4972050" y="2762251"/>
            <a:ext cx="590550" cy="285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dirty="0" smtClean="0">
                <a:effectLst/>
                <a:ea typeface="Calibri"/>
                <a:cs typeface="Times New Roman"/>
              </a:rPr>
              <a:t>Gender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Line Callout 2 12"/>
          <p:cNvSpPr/>
          <p:nvPr/>
        </p:nvSpPr>
        <p:spPr>
          <a:xfrm>
            <a:off x="7162800" y="1600200"/>
            <a:ext cx="990600" cy="381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1632"/>
              <a:gd name="adj6" fmla="val -63535"/>
            </a:avLst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i="1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Truelift</a:t>
            </a:r>
            <a:endParaRPr lang="en-US" sz="1200" dirty="0">
              <a:effectLst/>
              <a:latin typeface="Times New Roman"/>
              <a:ea typeface="ＭＳ 明朝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2400" y="1143000"/>
            <a:ext cx="2895600" cy="541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B819"/>
                </a:solidFill>
              </a:rPr>
              <a:t>Alignment with the Social Performance Initiatives. </a:t>
            </a:r>
            <a:endParaRPr lang="en-US" sz="3600" dirty="0">
              <a:solidFill>
                <a:srgbClr val="FFB8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28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Truelift is the Poverty Module in the SPI4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114800" cy="4343400"/>
          </a:xfrm>
        </p:spPr>
        <p:txBody>
          <a:bodyPr/>
          <a:lstStyle/>
          <a:p>
            <a:pPr marL="571500" indent="-457200">
              <a:buAutoNum type="arabicPeriod"/>
            </a:pPr>
            <a:r>
              <a:rPr lang="en-US" dirty="0" smtClean="0">
                <a:hlinkClick r:id="rId2"/>
              </a:rPr>
              <a:t>Download the SPI4 - http</a:t>
            </a:r>
            <a:r>
              <a:rPr lang="en-US" dirty="0">
                <a:hlinkClick r:id="rId2"/>
              </a:rPr>
              <a:t>://www.cerise-spi4.org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571500" indent="-457200">
              <a:buAutoNum type="arabicPeriod"/>
            </a:pPr>
            <a:r>
              <a:rPr lang="en-US" dirty="0" smtClean="0"/>
              <a:t>Select language (Truelift module is available in Spanish, English, or French)</a:t>
            </a:r>
          </a:p>
          <a:p>
            <a:pPr marL="571500" indent="-457200">
              <a:buAutoNum type="arabicPeriod"/>
            </a:pPr>
            <a:r>
              <a:rPr lang="en-US" dirty="0" smtClean="0"/>
              <a:t>Choose ‘Yes’ for Truelift</a:t>
            </a:r>
          </a:p>
          <a:p>
            <a:pPr marL="571500" indent="-457200">
              <a:buAutoNum type="arabicPeriod"/>
            </a:pPr>
            <a:r>
              <a:rPr lang="en-US" dirty="0" smtClean="0"/>
              <a:t>Click to Update</a:t>
            </a:r>
          </a:p>
          <a:p>
            <a:pPr marL="571500" indent="-457200">
              <a:buAutoNum type="arabicPeriod"/>
            </a:pPr>
            <a:endParaRPr lang="en-US" dirty="0" smtClean="0"/>
          </a:p>
          <a:p>
            <a:pPr marL="571500" indent="-457200">
              <a:buAutoNum type="arabicPeriod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9679" y="2133600"/>
            <a:ext cx="3733800" cy="388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459679" y="3276600"/>
            <a:ext cx="3998521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1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Truelift Questionnaire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5. Click on ‘Truelift Questionnaire’ button in section 5</a:t>
            </a:r>
          </a:p>
          <a:p>
            <a:pPr marL="114300" indent="0">
              <a:buNone/>
            </a:pPr>
            <a:r>
              <a:rPr lang="en-US" dirty="0" smtClean="0"/>
              <a:t>6. You will be directed to the Summary page </a:t>
            </a:r>
          </a:p>
          <a:p>
            <a:pPr marL="114300" indent="0">
              <a:buNone/>
            </a:pPr>
            <a:r>
              <a:rPr lang="en-US" dirty="0" smtClean="0"/>
              <a:t>7. Click on ‘Fill in the Truelift indicators’ button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1660" y="1600200"/>
            <a:ext cx="24193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00574"/>
            <a:ext cx="56007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173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 Worksheet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852" y="3155956"/>
            <a:ext cx="8952948" cy="255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7391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dirty="0" smtClean="0"/>
              <a:t>8. Complete the Indicators worksheet using the dropdowns and Tips. </a:t>
            </a:r>
          </a:p>
          <a:p>
            <a:pPr marL="114300" indent="0">
              <a:buFont typeface="Arial" pitchFamily="34" charset="0"/>
              <a:buNone/>
            </a:pPr>
            <a:r>
              <a:rPr lang="en-US" dirty="0" smtClean="0"/>
              <a:t>9. When complete, click on the ‘Pro Poor Scores’ Button</a:t>
            </a:r>
          </a:p>
        </p:txBody>
      </p:sp>
      <p:sp>
        <p:nvSpPr>
          <p:cNvPr id="6" name="Oval 5"/>
          <p:cNvSpPr/>
          <p:nvPr/>
        </p:nvSpPr>
        <p:spPr>
          <a:xfrm>
            <a:off x="6763739" y="3124200"/>
            <a:ext cx="2169721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09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Summary of Results</a:t>
            </a:r>
            <a:endParaRPr lang="en-US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62113"/>
            <a:ext cx="9117402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56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Fundación Paraguaya 2016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96933"/>
            <a:ext cx="9144000" cy="382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47887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uelift">
  <a:themeElements>
    <a:clrScheme name="Truelift">
      <a:dk1>
        <a:srgbClr val="6600A1"/>
      </a:dk1>
      <a:lt1>
        <a:srgbClr val="FFFFFF"/>
      </a:lt1>
      <a:dk2>
        <a:srgbClr val="FFB819"/>
      </a:dk2>
      <a:lt2>
        <a:srgbClr val="DFDCB7"/>
      </a:lt2>
      <a:accent1>
        <a:srgbClr val="82BC00"/>
      </a:accent1>
      <a:accent2>
        <a:srgbClr val="6600A1"/>
      </a:accent2>
      <a:accent3>
        <a:srgbClr val="4EC1DD"/>
      </a:accent3>
      <a:accent4>
        <a:srgbClr val="44A848"/>
      </a:accent4>
      <a:accent5>
        <a:srgbClr val="286091"/>
      </a:accent5>
      <a:accent6>
        <a:srgbClr val="286091"/>
      </a:accent6>
      <a:hlink>
        <a:srgbClr val="82BC00"/>
      </a:hlink>
      <a:folHlink>
        <a:srgbClr val="FFB819"/>
      </a:folHlink>
    </a:clrScheme>
    <a:fontScheme name="Truelift Ubuntu">
      <a:majorFont>
        <a:latin typeface="Ubuntu"/>
        <a:ea typeface=""/>
        <a:cs typeface=""/>
      </a:majorFont>
      <a:minorFont>
        <a:latin typeface="Ubuntu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Truelift.potx</Template>
  <TotalTime>15737</TotalTime>
  <Words>436</Words>
  <Application>Microsoft Office PowerPoint</Application>
  <PresentationFormat>On-screen Show (4:3)</PresentationFormat>
  <Paragraphs>51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Truelift</vt:lpstr>
      <vt:lpstr>What is Truelift?</vt:lpstr>
      <vt:lpstr>The Pro-Poor Principles</vt:lpstr>
      <vt:lpstr>Slide 3</vt:lpstr>
      <vt:lpstr>Built on the Universal Standards of Social Performance Management</vt:lpstr>
      <vt:lpstr>Truelift is the Poverty Module in the SPI4</vt:lpstr>
      <vt:lpstr>Truelift Questionnaire</vt:lpstr>
      <vt:lpstr>Indicators Worksheet</vt:lpstr>
      <vt:lpstr>Summary of Results</vt:lpstr>
      <vt:lpstr>Fundación Paraguaya 2016</vt:lpstr>
      <vt:lpstr>Truelift offers a pathway for institutions</vt:lpstr>
      <vt:lpstr>Slide 11</vt:lpstr>
      <vt:lpstr>www.truelift.org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Dougherty</dc:creator>
  <cp:lastModifiedBy>Amelia Greenberg</cp:lastModifiedBy>
  <cp:revision>252</cp:revision>
  <dcterms:created xsi:type="dcterms:W3CDTF">2013-05-13T15:46:19Z</dcterms:created>
  <dcterms:modified xsi:type="dcterms:W3CDTF">2017-10-20T19:20:20Z</dcterms:modified>
</cp:coreProperties>
</file>