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7" r:id="rId2"/>
    <p:sldId id="258" r:id="rId3"/>
    <p:sldId id="259" r:id="rId4"/>
    <p:sldId id="276" r:id="rId5"/>
    <p:sldId id="270" r:id="rId6"/>
    <p:sldId id="277" r:id="rId7"/>
    <p:sldId id="271" r:id="rId8"/>
    <p:sldId id="279" r:id="rId9"/>
    <p:sldId id="272" r:id="rId10"/>
    <p:sldId id="264" r:id="rId11"/>
    <p:sldId id="265" r:id="rId12"/>
    <p:sldId id="266" r:id="rId13"/>
    <p:sldId id="267" r:id="rId14"/>
    <p:sldId id="274" r:id="rId15"/>
    <p:sldId id="278" r:id="rId16"/>
    <p:sldId id="269" r:id="rId17"/>
    <p:sldId id="275" r:id="rId18"/>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802" autoAdjust="0"/>
  </p:normalViewPr>
  <p:slideViewPr>
    <p:cSldViewPr snapToGrid="0" snapToObjects="1">
      <p:cViewPr>
        <p:scale>
          <a:sx n="68" d="100"/>
          <a:sy n="68" d="100"/>
        </p:scale>
        <p:origin x="-888" y="288"/>
      </p:cViewPr>
      <p:guideLst>
        <p:guide orient="horz" pos="2160"/>
        <p:guide pos="2880"/>
      </p:guideLst>
    </p:cSldViewPr>
  </p:slideViewPr>
  <p:notesTextViewPr>
    <p:cViewPr>
      <p:scale>
        <a:sx n="100" d="100"/>
        <a:sy n="100" d="100"/>
      </p:scale>
      <p:origin x="0" y="104"/>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BF04FC23-CCFB-AA4D-8A81-504B3BCFA2D3}" type="datetimeFigureOut">
              <a:rPr lang="en-US" smtClean="0"/>
              <a:t>10/28/12</a:t>
            </a:fld>
            <a:endParaRPr lang="en-US"/>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606D1AC2-AF48-624D-8BEF-C5362356913C}" type="slidenum">
              <a:rPr lang="en-US" smtClean="0"/>
              <a:t>‹#›</a:t>
            </a:fld>
            <a:endParaRPr lang="en-US"/>
          </a:p>
        </p:txBody>
      </p:sp>
    </p:spTree>
    <p:extLst>
      <p:ext uri="{BB962C8B-B14F-4D97-AF65-F5344CB8AC3E}">
        <p14:creationId xmlns:p14="http://schemas.microsoft.com/office/powerpoint/2010/main" val="2620429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 Id="rId3" Type="http://schemas.openxmlformats.org/officeDocument/2006/relationships/hyperlink" Target="http://www.sptf.info/images/companion%20resource%20guide%20to%20the%20usspm_updated%2020121009_post%20to%20website.xlsx"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06D1AC2-AF48-624D-8BEF-C5362356913C}" type="slidenum">
              <a:rPr lang="en-US" smtClean="0"/>
              <a:t>1</a:t>
            </a:fld>
            <a:endParaRPr lang="en-US"/>
          </a:p>
        </p:txBody>
      </p:sp>
    </p:spTree>
    <p:extLst>
      <p:ext uri="{BB962C8B-B14F-4D97-AF65-F5344CB8AC3E}">
        <p14:creationId xmlns:p14="http://schemas.microsoft.com/office/powerpoint/2010/main" val="4276278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baseline="0" dirty="0" smtClean="0"/>
          </a:p>
          <a:p>
            <a:r>
              <a:rPr lang="en-GB" i="0" u="sng" baseline="0" dirty="0" smtClean="0"/>
              <a:t>Step1 – being clear what data’s needed and how it relates to the social goals; as well as how it’s all going to work and therefore what training will be needed</a:t>
            </a:r>
          </a:p>
          <a:p>
            <a:pPr marL="0" marR="0" indent="0" algn="l" defTabSz="457200" rtl="0" eaLnBrk="1" fontAlgn="auto" latinLnBrk="0" hangingPunct="1">
              <a:lnSpc>
                <a:spcPct val="100000"/>
              </a:lnSpc>
              <a:spcBef>
                <a:spcPts val="0"/>
              </a:spcBef>
              <a:spcAft>
                <a:spcPts val="0"/>
              </a:spcAft>
              <a:buClrTx/>
              <a:buSzTx/>
              <a:buFontTx/>
              <a:buNone/>
              <a:tabLst/>
              <a:defRPr/>
            </a:pPr>
            <a:r>
              <a:rPr lang="en-GB" i="0" baseline="0" dirty="0" smtClean="0"/>
              <a:t>We made sure before starting with data collection, that as an organisation we were really clear what data we needed in order to know if we were achieving our social goals (essential practice 1a.3) and reaching our target clients (essential practice 1a.2). </a:t>
            </a:r>
          </a:p>
          <a:p>
            <a:pPr marL="0" marR="0" indent="0" algn="l" defTabSz="457200" rtl="0" eaLnBrk="1" fontAlgn="auto" latinLnBrk="0" hangingPunct="1">
              <a:lnSpc>
                <a:spcPct val="100000"/>
              </a:lnSpc>
              <a:spcBef>
                <a:spcPts val="0"/>
              </a:spcBef>
              <a:spcAft>
                <a:spcPts val="0"/>
              </a:spcAft>
              <a:buClrTx/>
              <a:buSzTx/>
              <a:buFontTx/>
              <a:buNone/>
              <a:tabLst/>
              <a:defRPr/>
            </a:pPr>
            <a:endParaRPr lang="en-GB" i="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MicroLoan’s social mission is to work with the poorest women and enable</a:t>
            </a:r>
            <a:r>
              <a:rPr lang="en-GB" baseline="0" dirty="0" smtClean="0"/>
              <a:t> them and their families to move out of poverty. To know if we’re succeeding in achieving our social mission the first thing we needed to know if we’re reaching the poorest (</a:t>
            </a:r>
            <a:r>
              <a:rPr lang="en-GB" baseline="0" dirty="0" err="1" smtClean="0"/>
              <a:t>ie</a:t>
            </a:r>
            <a:r>
              <a:rPr lang="en-GB" baseline="0" dirty="0" smtClean="0"/>
              <a:t> what our poverty outreach is - As I suspect is the case for a number of MFIs we weren’t all that clear about what ‘the poorest’ actually meant so we didn’t really know if we were succeeding in reaching them!); the second thing we needed to know was whether clients are moving out of poverty (</a:t>
            </a:r>
            <a:r>
              <a:rPr lang="en-GB" baseline="0" dirty="0" err="1" smtClean="0"/>
              <a:t>ie</a:t>
            </a:r>
            <a:r>
              <a:rPr lang="en-GB" baseline="0" dirty="0" smtClean="0"/>
              <a:t> what their poverty change is).</a:t>
            </a:r>
          </a:p>
          <a:p>
            <a:pPr marL="0" marR="0" indent="0" algn="l" defTabSz="457200" rtl="0" eaLnBrk="1" fontAlgn="auto" latinLnBrk="0" hangingPunct="1">
              <a:lnSpc>
                <a:spcPct val="100000"/>
              </a:lnSpc>
              <a:spcBef>
                <a:spcPts val="0"/>
              </a:spcBef>
              <a:spcAft>
                <a:spcPts val="0"/>
              </a:spcAft>
              <a:buClrTx/>
              <a:buSzTx/>
              <a:buFontTx/>
              <a:buNone/>
              <a:tabLst/>
              <a:defRPr/>
            </a:pPr>
            <a:endParaRPr lang="en-GB" i="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i="0" baseline="0" dirty="0" smtClean="0"/>
              <a:t>After we’d identified what data to collect – and before we even started thinking about staff training – we had to think about the logistics of that data collection. So we thought carefully and also tested out which poverty assessment tool we would use (we chose the Grameen Foundation’s Progress out of Poverty Index or PPI), who would collect the data, how it would be collected, who would enter it into our systems, how the IT systems would work, how quality control would work, who would analyse and report on the data, how it would be integrated into management discussions etc. (all these aspects are listed under the various essential practices within standard 1b)</a:t>
            </a:r>
          </a:p>
          <a:p>
            <a:endParaRPr lang="en-GB" baseline="0" dirty="0" smtClean="0"/>
          </a:p>
          <a:p>
            <a:endParaRPr lang="en-GB" baseline="0"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606D1AC2-AF48-624D-8BEF-C5362356913C}" type="slidenum">
              <a:rPr lang="en-US" smtClean="0"/>
              <a:t>10</a:t>
            </a:fld>
            <a:endParaRPr lang="en-US"/>
          </a:p>
        </p:txBody>
      </p:sp>
    </p:spTree>
    <p:extLst>
      <p:ext uri="{BB962C8B-B14F-4D97-AF65-F5344CB8AC3E}">
        <p14:creationId xmlns:p14="http://schemas.microsoft.com/office/powerpoint/2010/main" val="2692336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smtClean="0"/>
              <a:t>Why should staff be trained on data collection? </a:t>
            </a:r>
          </a:p>
          <a:p>
            <a:endParaRPr lang="en-GB" i="1" baseline="0" dirty="0" smtClean="0"/>
          </a:p>
          <a:p>
            <a:r>
              <a:rPr lang="en-GB" i="0" u="sng" baseline="0" dirty="0" smtClean="0"/>
              <a:t>Step 2 – getting staff buy in</a:t>
            </a:r>
          </a:p>
          <a:p>
            <a:r>
              <a:rPr lang="en-GB" i="0" baseline="0" dirty="0" smtClean="0"/>
              <a:t>Staff training is of course crucial, first of all so staff understand how activity links to the social mission and for getting buy in. Our focus on social data collection went hand in hand with a programme of general staff development and buy in which started well in advance of the actual data collection training, so we tried to avoid resistance further down the line. For example we have undertaken staff workshops each year for 3 years, starting with staff defining what our social mission is, all the way through to more specifics where we fed back initial data showing we could be reaching poorer clients, and getting feedback from staff on how to action this. </a:t>
            </a:r>
          </a:p>
          <a:p>
            <a:endParaRPr lang="en-GB" i="0" baseline="0" dirty="0" smtClean="0"/>
          </a:p>
          <a:p>
            <a:r>
              <a:rPr lang="en-GB" i="0" baseline="0" dirty="0" smtClean="0"/>
              <a:t>This has been crucial to getting staff buy-in and to ensuring that staff really understand how the data collection links to our social mission. </a:t>
            </a:r>
          </a:p>
          <a:p>
            <a:endParaRPr lang="en-GB" i="0" baseline="0" dirty="0" smtClean="0"/>
          </a:p>
          <a:p>
            <a:r>
              <a:rPr lang="en-GB" i="0" u="sng" baseline="0" dirty="0" smtClean="0"/>
              <a:t>Step 3 – training staff actually doing the data collection</a:t>
            </a:r>
          </a:p>
          <a:p>
            <a:r>
              <a:rPr lang="en-GB" i="0" baseline="0" dirty="0" smtClean="0"/>
              <a:t>We then use training courses to go through the actual detail of what the data collection involves, to ensure we have the consistency and quality of data collection. This is detailed in the facilitator guide which is available in the resource library for you to take a closer look at.</a:t>
            </a:r>
          </a:p>
          <a:p>
            <a:endParaRPr lang="en-GB" i="0" baseline="0" dirty="0" smtClean="0"/>
          </a:p>
          <a:p>
            <a:r>
              <a:rPr lang="en-GB" i="1" baseline="0" dirty="0" smtClean="0"/>
              <a:t>Why did you decide to have loan officers collect PPI data, as opposed to another type of staff?</a:t>
            </a:r>
            <a:endParaRPr lang="en-GB" i="0" baseline="0" dirty="0" smtClean="0"/>
          </a:p>
          <a:p>
            <a:endParaRPr lang="en-GB" i="0" baseline="0" dirty="0" smtClean="0"/>
          </a:p>
          <a:p>
            <a:pPr marL="171450" indent="-171450">
              <a:buFontTx/>
              <a:buChar char="-"/>
            </a:pPr>
            <a:r>
              <a:rPr lang="en-GB" i="0" baseline="0" dirty="0" smtClean="0"/>
              <a:t>We made the decision based firstly on what data we needed and secondly on what resources we had available to collect that data. Firstly, the data we needed was from new clients, ongoing clients and exiting clients. We felt that in designing a sample approach this would potentially lead to a more complicated and confusing data collection approach, and an ever dwindling sample as clients exited over time. </a:t>
            </a:r>
          </a:p>
          <a:p>
            <a:pPr marL="171450" indent="-171450">
              <a:buFontTx/>
              <a:buChar char="-"/>
            </a:pPr>
            <a:r>
              <a:rPr lang="en-GB" i="0" baseline="0" dirty="0" smtClean="0"/>
              <a:t>The second question was then one of resources. We currently have a very small SPM team composed of me (based mostly in the UK), an SPM Officer based in Malawi and an SPM data entry clerk. We didn’t therefore have spare capacity to collect the quantity of data we needed to collect. As a result it was agreed that in order to collect the data we needed, with minimal impact on staff time and operational cost, we would have our loan officers collect the data. That data collection process has been fully integrated into their day to day operations, so we incur a minimum of additional cost. We have been able to do this only because we tested – and got approval from Grameen Foundation – to use the PPI in our groups rather than in the home setting as they recommend. This means that when loan officers are going about their normal activity they just slot in the social assessments at the appropriate times. We’ve actually added the food security indicators to the end of the PPI questions so they are all collected together. </a:t>
            </a:r>
            <a:endParaRPr lang="en-GB" i="1" dirty="0" smtClean="0"/>
          </a:p>
          <a:p>
            <a:endParaRPr lang="en-GB" i="1" dirty="0" smtClean="0"/>
          </a:p>
          <a:p>
            <a:endParaRPr lang="en-GB" dirty="0"/>
          </a:p>
        </p:txBody>
      </p:sp>
      <p:sp>
        <p:nvSpPr>
          <p:cNvPr id="4" name="Slide Number Placeholder 3"/>
          <p:cNvSpPr>
            <a:spLocks noGrp="1"/>
          </p:cNvSpPr>
          <p:nvPr>
            <p:ph type="sldNum" sz="quarter" idx="10"/>
          </p:nvPr>
        </p:nvSpPr>
        <p:spPr/>
        <p:txBody>
          <a:bodyPr/>
          <a:lstStyle/>
          <a:p>
            <a:fld id="{606D1AC2-AF48-624D-8BEF-C5362356913C}" type="slidenum">
              <a:rPr lang="en-US" smtClean="0"/>
              <a:t>11</a:t>
            </a:fld>
            <a:endParaRPr lang="en-US"/>
          </a:p>
        </p:txBody>
      </p:sp>
    </p:spTree>
    <p:extLst>
      <p:ext uri="{BB962C8B-B14F-4D97-AF65-F5344CB8AC3E}">
        <p14:creationId xmlns:p14="http://schemas.microsoft.com/office/powerpoint/2010/main" val="516318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Once that process of buy in, discussion, education, mind-set change has taken place the training can start. So in our case what we did was</a:t>
            </a:r>
          </a:p>
          <a:p>
            <a:pPr marL="171450" indent="-171450">
              <a:buFontTx/>
              <a:buChar char="-"/>
            </a:pPr>
            <a:r>
              <a:rPr lang="en-GB" baseline="0" dirty="0" smtClean="0"/>
              <a:t>We trained our SPM officer and staff training officer in Malawi so they are clear exactly 1. what data is collected, 2. how it’s collected 3. all associated procedures, and 4. how to use the training facilitator guide and manage a workshop</a:t>
            </a:r>
          </a:p>
          <a:p>
            <a:pPr marL="171450" indent="-171450">
              <a:buFontTx/>
              <a:buChar char="-"/>
            </a:pPr>
            <a:r>
              <a:rPr lang="en-GB" baseline="0" dirty="0" smtClean="0"/>
              <a:t>The trainees receive a workbook so that they can take notes over the course of the training, and so they have a resource to take away with them at the end of the training day </a:t>
            </a:r>
          </a:p>
          <a:p>
            <a:pPr marL="171450" indent="-171450">
              <a:buFontTx/>
              <a:buChar char="-"/>
            </a:pPr>
            <a:r>
              <a:rPr lang="en-GB" baseline="0" dirty="0" smtClean="0"/>
              <a:t>The training itself lasts 1 full day: half of this is spent in the classroom revising the importance of how this data is linked to our social mission, going through the technical aspects of the data collection process, and doing role plays. The second half is spent in the field with actual groups collecting ‘live’ data. We then come back to training centre to debrief and compare results. </a:t>
            </a:r>
          </a:p>
          <a:p>
            <a:pPr marL="171450" indent="-171450">
              <a:buFontTx/>
              <a:buChar char="-"/>
            </a:pPr>
            <a:r>
              <a:rPr lang="en-GB" baseline="0" dirty="0" smtClean="0"/>
              <a:t>That’s the initial training, but the SPM Officer then goes round to all branches doing spot checks and follow up, which can include refresher training if needed. The issues are also discussed in regional meetings and management meetings, as well as at branch level, so there is ongoing dialogue. </a:t>
            </a:r>
          </a:p>
          <a:p>
            <a:pPr marL="171450" indent="-171450">
              <a:buFontTx/>
              <a:buChar char="-"/>
            </a:pPr>
            <a:endParaRPr lang="en-GB" dirty="0" smtClean="0"/>
          </a:p>
          <a:p>
            <a:endParaRPr lang="en-GB" dirty="0"/>
          </a:p>
        </p:txBody>
      </p:sp>
      <p:sp>
        <p:nvSpPr>
          <p:cNvPr id="4" name="Slide Number Placeholder 3"/>
          <p:cNvSpPr>
            <a:spLocks noGrp="1"/>
          </p:cNvSpPr>
          <p:nvPr>
            <p:ph type="sldNum" sz="quarter" idx="10"/>
          </p:nvPr>
        </p:nvSpPr>
        <p:spPr/>
        <p:txBody>
          <a:bodyPr/>
          <a:lstStyle/>
          <a:p>
            <a:fld id="{606D1AC2-AF48-624D-8BEF-C5362356913C}" type="slidenum">
              <a:rPr lang="en-US" smtClean="0"/>
              <a:t>12</a:t>
            </a:fld>
            <a:endParaRPr lang="en-US"/>
          </a:p>
        </p:txBody>
      </p:sp>
    </p:spTree>
    <p:extLst>
      <p:ext uri="{BB962C8B-B14F-4D97-AF65-F5344CB8AC3E}">
        <p14:creationId xmlns:p14="http://schemas.microsoft.com/office/powerpoint/2010/main" val="1101534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30000"/>
              </a:lnSpc>
              <a:spcBef>
                <a:spcPts val="0"/>
              </a:spcBef>
            </a:pPr>
            <a:r>
              <a:rPr lang="en-US" b="1" dirty="0" smtClean="0"/>
              <a:t>Spot checks </a:t>
            </a:r>
            <a:r>
              <a:rPr lang="en-US" dirty="0" smtClean="0"/>
              <a:t>carried out by Branch Managers, Regional Managers, and SPM Officer.</a:t>
            </a:r>
          </a:p>
          <a:p>
            <a:pPr>
              <a:lnSpc>
                <a:spcPct val="130000"/>
              </a:lnSpc>
              <a:spcBef>
                <a:spcPts val="0"/>
              </a:spcBef>
            </a:pPr>
            <a:r>
              <a:rPr lang="en-US" dirty="0" smtClean="0"/>
              <a:t>Checks integrated into </a:t>
            </a:r>
            <a:r>
              <a:rPr lang="en-US" b="1" dirty="0" smtClean="0"/>
              <a:t>internal audit</a:t>
            </a:r>
            <a:r>
              <a:rPr lang="en-US" dirty="0" smtClean="0"/>
              <a:t>. </a:t>
            </a:r>
          </a:p>
          <a:p>
            <a:pPr>
              <a:lnSpc>
                <a:spcPct val="130000"/>
              </a:lnSpc>
              <a:spcBef>
                <a:spcPts val="0"/>
              </a:spcBef>
            </a:pPr>
            <a:r>
              <a:rPr lang="en-US" b="1" dirty="0" smtClean="0"/>
              <a:t>Refresher training </a:t>
            </a:r>
            <a:r>
              <a:rPr lang="en-US" dirty="0" smtClean="0"/>
              <a:t>by the SPM Officer at branch level or via regional meetings. </a:t>
            </a:r>
          </a:p>
          <a:p>
            <a:pPr>
              <a:lnSpc>
                <a:spcPct val="130000"/>
              </a:lnSpc>
              <a:spcBef>
                <a:spcPts val="0"/>
              </a:spcBef>
            </a:pPr>
            <a:r>
              <a:rPr lang="en-US" b="1" dirty="0" smtClean="0"/>
              <a:t>Checklist</a:t>
            </a:r>
            <a:r>
              <a:rPr lang="en-US" dirty="0" smtClean="0"/>
              <a:t> for SPM data entry clerk to ensure assessments or spot checks that do not follow procedure are rejected.</a:t>
            </a:r>
          </a:p>
          <a:p>
            <a:pPr marL="0" marR="0" indent="0" algn="l" defTabSz="457200" rtl="0" eaLnBrk="1" fontAlgn="auto" latinLnBrk="0" hangingPunct="1">
              <a:lnSpc>
                <a:spcPct val="100000"/>
              </a:lnSpc>
              <a:spcBef>
                <a:spcPts val="0"/>
              </a:spcBef>
              <a:spcAft>
                <a:spcPts val="0"/>
              </a:spcAft>
              <a:buClrTx/>
              <a:buSzTx/>
              <a:buFontTx/>
              <a:buNone/>
              <a:tabLst/>
              <a:defRPr/>
            </a:pPr>
            <a:r>
              <a:rPr lang="en-GB" baseline="0" dirty="0" smtClean="0"/>
              <a:t>We also have spot checks carried out by the SPM Officer of the data entered into our MIS. And I should also say that our data entry clerk has also been provided with training in data entry.</a:t>
            </a:r>
          </a:p>
          <a:p>
            <a:pPr marL="0" marR="0" indent="0" algn="l" defTabSz="4572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baseline="0" dirty="0" smtClean="0"/>
              <a:t>Also planning to add to staff incentives</a:t>
            </a:r>
          </a:p>
          <a:p>
            <a:endParaRPr lang="en-GB" b="1" baseline="0" dirty="0" smtClean="0"/>
          </a:p>
          <a:p>
            <a:endParaRPr lang="en-GB" b="1" baseline="0" dirty="0" smtClean="0"/>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606D1AC2-AF48-624D-8BEF-C5362356913C}" type="slidenum">
              <a:rPr lang="en-US" smtClean="0"/>
              <a:t>13</a:t>
            </a:fld>
            <a:endParaRPr lang="en-US"/>
          </a:p>
        </p:txBody>
      </p:sp>
    </p:spTree>
    <p:extLst>
      <p:ext uri="{BB962C8B-B14F-4D97-AF65-F5344CB8AC3E}">
        <p14:creationId xmlns:p14="http://schemas.microsoft.com/office/powerpoint/2010/main" val="34495476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1" dirty="0" smtClean="0"/>
              <a:t>How</a:t>
            </a:r>
            <a:r>
              <a:rPr lang="en-GB" b="0" i="1" baseline="0" dirty="0" smtClean="0"/>
              <a:t> does the social data you collect help you to understand how/whether you are achieving your social targets?</a:t>
            </a:r>
          </a:p>
          <a:p>
            <a:endParaRPr lang="en-GB" b="0" i="1" baseline="0" dirty="0" smtClean="0"/>
          </a:p>
          <a:p>
            <a:pPr marL="342900" indent="-342900">
              <a:lnSpc>
                <a:spcPct val="100000"/>
              </a:lnSpc>
              <a:spcBef>
                <a:spcPts val="0"/>
              </a:spcBef>
              <a:buFontTx/>
              <a:buChar char="-"/>
            </a:pPr>
            <a:r>
              <a:rPr lang="en-US" sz="1200" b="0" baseline="0" dirty="0" smtClean="0"/>
              <a:t>The first question as I’ve mentioned that we wanted to answer was are we reaching the poorest? PPI data that we collected in 2010 showed that 53.5% of our clients were living under the $1.25/day poverty line when they joined us. Compared to national statistics which showed </a:t>
            </a:r>
            <a:r>
              <a:rPr lang="en-US" sz="1200" b="0" baseline="0" smtClean="0"/>
              <a:t>that 66% </a:t>
            </a:r>
            <a:r>
              <a:rPr lang="en-US" sz="1200" b="0" baseline="0" dirty="0" smtClean="0"/>
              <a:t>of Malawians are under the $1.25/day line we could clearly see that our depth of poverty outreach could be improved. </a:t>
            </a:r>
          </a:p>
          <a:p>
            <a:pPr marL="342900" indent="-342900">
              <a:lnSpc>
                <a:spcPct val="100000"/>
              </a:lnSpc>
              <a:spcBef>
                <a:spcPts val="0"/>
              </a:spcBef>
              <a:buFontTx/>
              <a:buChar char="-"/>
            </a:pPr>
            <a:r>
              <a:rPr lang="en-US" sz="1200" b="0" baseline="0" dirty="0" smtClean="0"/>
              <a:t>We therefore took action by developing a pro-poor loan product that removed some of they barriers to entry for the poorest clients</a:t>
            </a:r>
          </a:p>
          <a:p>
            <a:pPr marL="342900" indent="-342900">
              <a:lnSpc>
                <a:spcPct val="100000"/>
              </a:lnSpc>
              <a:spcBef>
                <a:spcPts val="0"/>
              </a:spcBef>
              <a:buFontTx/>
              <a:buChar char="-"/>
            </a:pPr>
            <a:r>
              <a:rPr lang="en-US" sz="1200" b="0" baseline="0" dirty="0" smtClean="0"/>
              <a:t>As a result we have seen that 74.6% of clients using the pro-poor product are living under the $1.25/day line, a poverty outreach increase from 53.5% to 74.6%</a:t>
            </a:r>
          </a:p>
          <a:p>
            <a:pPr marL="342900" indent="-342900">
              <a:lnSpc>
                <a:spcPct val="100000"/>
              </a:lnSpc>
              <a:spcBef>
                <a:spcPts val="0"/>
              </a:spcBef>
              <a:buFontTx/>
              <a:buChar char="-"/>
            </a:pPr>
            <a:r>
              <a:rPr lang="en-US" sz="1200" b="0" baseline="0" dirty="0" smtClean="0"/>
              <a:t>However, we don’t want to stop just with the pro-poor product – we want to increase our poverty outreach across our products. As a result we have set </a:t>
            </a:r>
            <a:r>
              <a:rPr lang="en-GB" sz="1200" baseline="0" dirty="0" smtClean="0"/>
              <a:t>our social outcomes targets for poverty outreach based on PPI baseline data collected to date, and seek to improve our outreach by 8% overall by 2015. </a:t>
            </a:r>
          </a:p>
          <a:p>
            <a:pPr marL="0" indent="0">
              <a:lnSpc>
                <a:spcPct val="100000"/>
              </a:lnSpc>
              <a:spcBef>
                <a:spcPts val="0"/>
              </a:spcBef>
              <a:buFontTx/>
              <a:buNone/>
            </a:pPr>
            <a:endParaRPr lang="en-GB" baseline="0" dirty="0" smtClean="0"/>
          </a:p>
          <a:p>
            <a:endParaRPr lang="en-GB" b="1" dirty="0"/>
          </a:p>
        </p:txBody>
      </p:sp>
      <p:sp>
        <p:nvSpPr>
          <p:cNvPr id="4" name="Slide Number Placeholder 3"/>
          <p:cNvSpPr>
            <a:spLocks noGrp="1"/>
          </p:cNvSpPr>
          <p:nvPr>
            <p:ph type="sldNum" sz="quarter" idx="10"/>
          </p:nvPr>
        </p:nvSpPr>
        <p:spPr/>
        <p:txBody>
          <a:bodyPr/>
          <a:lstStyle/>
          <a:p>
            <a:fld id="{606D1AC2-AF48-624D-8BEF-C5362356913C}" type="slidenum">
              <a:rPr lang="en-US" smtClean="0"/>
              <a:t>14</a:t>
            </a:fld>
            <a:endParaRPr lang="en-US"/>
          </a:p>
        </p:txBody>
      </p:sp>
    </p:spTree>
    <p:extLst>
      <p:ext uri="{BB962C8B-B14F-4D97-AF65-F5344CB8AC3E}">
        <p14:creationId xmlns:p14="http://schemas.microsoft.com/office/powerpoint/2010/main" val="36151456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GB" sz="1200" dirty="0" smtClean="0"/>
              <a:t>The second question we needed to ask ourselves</a:t>
            </a:r>
            <a:r>
              <a:rPr lang="en-GB" sz="1200" baseline="0" dirty="0" smtClean="0"/>
              <a:t> was, a</a:t>
            </a:r>
            <a:r>
              <a:rPr lang="en-GB" sz="1200" dirty="0" smtClean="0"/>
              <a:t>re</a:t>
            </a:r>
            <a:r>
              <a:rPr lang="en-GB" sz="1200" baseline="0" dirty="0" smtClean="0"/>
              <a:t> clients moving out of poverty ?</a:t>
            </a:r>
          </a:p>
          <a:p>
            <a:pPr marL="171450" indent="-171450">
              <a:lnSpc>
                <a:spcPct val="100000"/>
              </a:lnSpc>
              <a:buFontTx/>
              <a:buChar char="-"/>
            </a:pPr>
            <a:r>
              <a:rPr lang="en-GB" sz="1200" baseline="0" dirty="0" smtClean="0"/>
              <a:t>Current data indicates that the longer clients are with MicroLoan the larger the improvement in their poverty status </a:t>
            </a:r>
            <a:r>
              <a:rPr lang="en-GB" sz="1200" baseline="0" dirty="0" smtClean="0"/>
              <a:t> </a:t>
            </a:r>
            <a:endParaRPr lang="en-GB" sz="1200" baseline="0" dirty="0" smtClean="0"/>
          </a:p>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US" sz="1200" smtClean="0">
                <a:solidFill>
                  <a:schemeClr val="tx1"/>
                </a:solidFill>
              </a:rPr>
              <a:t>Despite </a:t>
            </a:r>
            <a:r>
              <a:rPr lang="en-US" sz="1200" dirty="0" smtClean="0">
                <a:solidFill>
                  <a:schemeClr val="tx1"/>
                </a:solidFill>
              </a:rPr>
              <a:t>positive results we want to do more to increase poverty change—e.g., by product development and design improvements,</a:t>
            </a:r>
            <a:r>
              <a:rPr lang="en-US" sz="1200" baseline="0" dirty="0" smtClean="0">
                <a:solidFill>
                  <a:schemeClr val="tx1"/>
                </a:solidFill>
              </a:rPr>
              <a:t> ongoing staff training, staff incentives, and so on. </a:t>
            </a:r>
          </a:p>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US" sz="1200" baseline="0" dirty="0" smtClean="0">
                <a:solidFill>
                  <a:schemeClr val="tx1"/>
                </a:solidFill>
              </a:rPr>
              <a:t>We aim that this will result in </a:t>
            </a:r>
            <a:r>
              <a:rPr lang="en-US" sz="1200" dirty="0" smtClean="0">
                <a:solidFill>
                  <a:schemeClr val="tx1"/>
                </a:solidFill>
              </a:rPr>
              <a:t>additional improved change in our clients’ poverty status, reduced exit rates, improved savings rates, improved food security status and so on. As I’ve mentioned, these</a:t>
            </a:r>
            <a:r>
              <a:rPr lang="en-US" sz="1200" baseline="0" dirty="0" smtClean="0">
                <a:solidFill>
                  <a:schemeClr val="tx1"/>
                </a:solidFill>
              </a:rPr>
              <a:t> are all indictors that we track so we’ll be able to see if by collecting the data and making associated operational changes if we are having the positive impacts on clients that we are aiming for. </a:t>
            </a:r>
            <a:endParaRPr lang="en-US" sz="1200" dirty="0" smtClean="0">
              <a:solidFill>
                <a:schemeClr val="tx1"/>
              </a:solidFill>
            </a:endParaRPr>
          </a:p>
          <a:p>
            <a:pPr marL="171450" marR="0" lvl="1" indent="-171450" algn="l" defTabSz="457200" rtl="0" eaLnBrk="1" fontAlgn="auto" latinLnBrk="0" hangingPunct="1">
              <a:lnSpc>
                <a:spcPct val="100000"/>
              </a:lnSpc>
              <a:spcBef>
                <a:spcPts val="0"/>
              </a:spcBef>
              <a:spcAft>
                <a:spcPts val="0"/>
              </a:spcAft>
              <a:buClrTx/>
              <a:buSzTx/>
              <a:buFontTx/>
              <a:buChar char="-"/>
              <a:tabLst/>
              <a:defRPr/>
            </a:pPr>
            <a:endParaRPr lang="en-GB" sz="1200" baseline="0" dirty="0" smtClean="0"/>
          </a:p>
          <a:p>
            <a:pPr>
              <a:lnSpc>
                <a:spcPct val="100000"/>
              </a:lnSpc>
            </a:pPr>
            <a:r>
              <a:rPr lang="en-GB" sz="1200" i="1" baseline="0" dirty="0" smtClean="0"/>
              <a:t>What advice would you offer to other institutions that are not currently collecting social data but want to start? </a:t>
            </a:r>
          </a:p>
          <a:p>
            <a:pPr>
              <a:lnSpc>
                <a:spcPct val="100000"/>
              </a:lnSpc>
            </a:pPr>
            <a:endParaRPr lang="en-GB" sz="1200" i="0" baseline="0" dirty="0" smtClean="0"/>
          </a:p>
          <a:p>
            <a:pPr>
              <a:lnSpc>
                <a:spcPct val="100000"/>
              </a:lnSpc>
            </a:pPr>
            <a:r>
              <a:rPr lang="en-GB" sz="1200" i="0" baseline="0" dirty="0" smtClean="0"/>
              <a:t>I’d say the first thing is to make sure to be clear what data is needed to tell you if you’re successfully achieving your social mission or not. That’s really key. Then to understand what the options are for data collection, and how the logistics of the whole process from data collection to quality control, data entry, analysis, reporting and integration into management decisions, will work. </a:t>
            </a:r>
          </a:p>
          <a:p>
            <a:pPr>
              <a:lnSpc>
                <a:spcPct val="100000"/>
              </a:lnSpc>
            </a:pPr>
            <a:endParaRPr lang="en-GB" sz="1200" i="0" baseline="0" dirty="0" smtClean="0"/>
          </a:p>
          <a:p>
            <a:pPr>
              <a:lnSpc>
                <a:spcPct val="100000"/>
              </a:lnSpc>
            </a:pPr>
            <a:r>
              <a:rPr lang="en-GB" sz="1200" i="0" baseline="0" dirty="0" smtClean="0"/>
              <a:t>The second thing is that there needs to be a holistic approach to the collection and use of the data. It’s no good having perfect data management systems in place if any aspect of the organisation isn’t aligned with the objectives of the exercise. There needs to be buy in from all staff. For example making sure that senior management are fully on board with the processes, so that they can follow up on issues to do with compliance and quality control. It’s so important to have that buy in at all levels, at senior level, and also at the level of the client-facing staff. Talking about a holistic approach we have had a particular challenge because the social data has not yet been integrated into staff incentives – though it will be from 2013 . This has meant that no matter how much we train and engage staff, they have no financial incentive to really do the work, so enforcing it can sometimes be difficult. </a:t>
            </a:r>
          </a:p>
          <a:p>
            <a:pPr>
              <a:lnSpc>
                <a:spcPct val="100000"/>
              </a:lnSpc>
            </a:pPr>
            <a:endParaRPr lang="en-GB" sz="1200" i="0" baseline="0" dirty="0" smtClean="0"/>
          </a:p>
          <a:p>
            <a:pPr>
              <a:lnSpc>
                <a:spcPct val="100000"/>
              </a:lnSpc>
            </a:pPr>
            <a:r>
              <a:rPr lang="en-GB" sz="1200" i="0" baseline="0" dirty="0" smtClean="0"/>
              <a:t>All these elements from the organisational culture, staff training, HR processes </a:t>
            </a:r>
            <a:r>
              <a:rPr lang="en-GB" sz="1200" i="0" baseline="0" dirty="0" err="1" smtClean="0"/>
              <a:t>etc</a:t>
            </a:r>
            <a:r>
              <a:rPr lang="en-GB" sz="1200" i="0" baseline="0" dirty="0" smtClean="0"/>
              <a:t> have to go hand in hand, and without one then the whole exercise will not be as successful. Staff themselves also need to understand why they are doing this, why it matters to their jobs, and why it matters to the clients they are serving. And they have to see that importance reflected in the enforcement of processes and procedures within the organisation. </a:t>
            </a:r>
            <a:endParaRPr lang="en-GB" sz="1200" i="0" dirty="0" smtClean="0"/>
          </a:p>
          <a:p>
            <a:pPr>
              <a:lnSpc>
                <a:spcPct val="100000"/>
              </a:lnSpc>
            </a:pPr>
            <a:endParaRPr lang="en-GB" sz="1200" dirty="0" smtClean="0"/>
          </a:p>
          <a:p>
            <a:pPr marL="171450" marR="0" lvl="1" indent="-171450" algn="l" defTabSz="457200" rtl="0" eaLnBrk="1" fontAlgn="auto" latinLnBrk="0" hangingPunct="1">
              <a:lnSpc>
                <a:spcPct val="100000"/>
              </a:lnSpc>
              <a:spcBef>
                <a:spcPts val="0"/>
              </a:spcBef>
              <a:spcAft>
                <a:spcPts val="0"/>
              </a:spcAft>
              <a:buClrTx/>
              <a:buSzTx/>
              <a:buFontTx/>
              <a:buChar char="-"/>
              <a:tabLst/>
              <a:defRPr/>
            </a:pPr>
            <a:endParaRPr lang="en-GB" sz="1200" baseline="0" dirty="0" smtClean="0"/>
          </a:p>
          <a:p>
            <a:pPr>
              <a:lnSpc>
                <a:spcPct val="100000"/>
              </a:lnSpc>
            </a:pPr>
            <a:endParaRPr lang="en-GB" sz="1200" baseline="0" dirty="0" smtClean="0"/>
          </a:p>
          <a:p>
            <a:pPr marL="171450" indent="-171450">
              <a:lnSpc>
                <a:spcPct val="100000"/>
              </a:lnSpc>
              <a:buFontTx/>
              <a:buChar char="-"/>
            </a:pPr>
            <a:endParaRPr lang="en-GB" sz="1200" dirty="0" smtClean="0"/>
          </a:p>
          <a:p>
            <a:pPr>
              <a:lnSpc>
                <a:spcPct val="100000"/>
              </a:lnSpc>
            </a:pPr>
            <a:endParaRPr lang="en-GB" sz="1200" b="1" dirty="0"/>
          </a:p>
        </p:txBody>
      </p:sp>
      <p:sp>
        <p:nvSpPr>
          <p:cNvPr id="4" name="Slide Number Placeholder 3"/>
          <p:cNvSpPr>
            <a:spLocks noGrp="1"/>
          </p:cNvSpPr>
          <p:nvPr>
            <p:ph type="sldNum" sz="quarter" idx="10"/>
          </p:nvPr>
        </p:nvSpPr>
        <p:spPr/>
        <p:txBody>
          <a:bodyPr/>
          <a:lstStyle/>
          <a:p>
            <a:fld id="{606D1AC2-AF48-624D-8BEF-C5362356913C}" type="slidenum">
              <a:rPr lang="en-US" smtClean="0"/>
              <a:t>15</a:t>
            </a:fld>
            <a:endParaRPr lang="en-US"/>
          </a:p>
        </p:txBody>
      </p:sp>
    </p:spTree>
    <p:extLst>
      <p:ext uri="{BB962C8B-B14F-4D97-AF65-F5344CB8AC3E}">
        <p14:creationId xmlns:p14="http://schemas.microsoft.com/office/powerpoint/2010/main" val="4235145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06D1AC2-AF48-624D-8BEF-C5362356913C}" type="slidenum">
              <a:rPr lang="en-US" smtClean="0"/>
              <a:t>16</a:t>
            </a:fld>
            <a:endParaRPr lang="en-US"/>
          </a:p>
        </p:txBody>
      </p:sp>
    </p:spTree>
    <p:extLst>
      <p:ext uri="{BB962C8B-B14F-4D97-AF65-F5344CB8AC3E}">
        <p14:creationId xmlns:p14="http://schemas.microsoft.com/office/powerpoint/2010/main" val="2635858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You can find </a:t>
            </a:r>
            <a:r>
              <a:rPr lang="en-US" sz="1200" kern="1200" dirty="0" err="1" smtClean="0">
                <a:solidFill>
                  <a:schemeClr val="tx1"/>
                </a:solidFill>
                <a:effectLst/>
                <a:latin typeface="+mn-lt"/>
                <a:ea typeface="+mn-ea"/>
                <a:cs typeface="+mn-cs"/>
              </a:rPr>
              <a:t>MicroLoan</a:t>
            </a:r>
            <a:r>
              <a:rPr lang="en-US" sz="1200" kern="1200" dirty="0" smtClean="0">
                <a:solidFill>
                  <a:schemeClr val="tx1"/>
                </a:solidFill>
                <a:effectLst/>
                <a:latin typeface="+mn-lt"/>
                <a:ea typeface="+mn-ea"/>
                <a:cs typeface="+mn-cs"/>
              </a:rPr>
              <a:t> Foundation’s loan officer training manual in the SPM Resource Library, under Section 1.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Moving back up the page, you can select the first link in the Library,</a:t>
            </a:r>
            <a:r>
              <a:rPr lang="en-US" sz="1200" kern="1200" baseline="0" dirty="0" smtClean="0">
                <a:solidFill>
                  <a:schemeClr val="tx1"/>
                </a:solidFill>
                <a:effectLst/>
                <a:latin typeface="+mn-lt"/>
                <a:ea typeface="+mn-ea"/>
                <a:cs typeface="+mn-cs"/>
              </a:rPr>
              <a:t> where it says:</a:t>
            </a:r>
            <a:r>
              <a:rPr lang="en-US" sz="1200" kern="1200" dirty="0" smtClean="0">
                <a:solidFill>
                  <a:schemeClr val="tx1"/>
                </a:solidFill>
                <a:effectLst/>
                <a:latin typeface="+mn-lt"/>
                <a:ea typeface="+mn-ea"/>
                <a:cs typeface="+mn-cs"/>
              </a:rPr>
              <a:t> “Click </a:t>
            </a:r>
            <a:r>
              <a:rPr lang="en-US" sz="1200" u="sng" kern="1200" dirty="0" smtClean="0">
                <a:solidFill>
                  <a:schemeClr val="tx1"/>
                </a:solidFill>
                <a:effectLst/>
                <a:latin typeface="+mn-lt"/>
                <a:ea typeface="+mn-ea"/>
                <a:cs typeface="+mn-cs"/>
                <a:hlinkClick r:id="rId3"/>
              </a:rPr>
              <a:t>here</a:t>
            </a:r>
            <a:r>
              <a:rPr lang="en-US" sz="1200" kern="1200" dirty="0" smtClean="0">
                <a:solidFill>
                  <a:schemeClr val="tx1"/>
                </a:solidFill>
                <a:effectLst/>
                <a:latin typeface="+mn-lt"/>
                <a:ea typeface="+mn-ea"/>
                <a:cs typeface="+mn-cs"/>
              </a:rPr>
              <a:t> to download an Excel version of the Companion Resource Guide to the Universal Standards.” Eventually this won’t be an Excel file, but it is for the moment, and we’ve tried to make the resources as easy to find as possible. You’ll see that they are listed by Standard and then by Essential Practice, and that we have Tools, Templates, Resources, and Case studies, which you can access by clicking on the links in the Excel file. </a:t>
            </a:r>
          </a:p>
          <a:p>
            <a:endParaRPr lang="en-GB"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a:t>
            </a:r>
            <a:r>
              <a:rPr lang="en-US" sz="1200" kern="1200" smtClean="0">
                <a:solidFill>
                  <a:schemeClr val="tx1"/>
                </a:solidFill>
                <a:effectLst/>
                <a:latin typeface="+mn-lt"/>
                <a:ea typeface="+mn-ea"/>
                <a:cs typeface="+mn-cs"/>
              </a:rPr>
              <a:t>e </a:t>
            </a:r>
            <a:r>
              <a:rPr lang="en-US" sz="1200" kern="1200" dirty="0" smtClean="0">
                <a:solidFill>
                  <a:schemeClr val="tx1"/>
                </a:solidFill>
                <a:effectLst/>
                <a:latin typeface="+mn-lt"/>
                <a:ea typeface="+mn-ea"/>
                <a:cs typeface="+mn-cs"/>
              </a:rPr>
              <a:t>encourage you to download the Excel file and use the resources for you own purposes. . We also encourage you to submit your own resources to the SPM Library, and you can do that by emailing </a:t>
            </a:r>
            <a:r>
              <a:rPr lang="en-US" sz="1200" kern="1200" dirty="0" err="1" smtClean="0">
                <a:solidFill>
                  <a:schemeClr val="tx1"/>
                </a:solidFill>
                <a:effectLst/>
                <a:latin typeface="+mn-lt"/>
                <a:ea typeface="+mn-ea"/>
                <a:cs typeface="+mn-cs"/>
              </a:rPr>
              <a:t>info@sptf.info</a:t>
            </a:r>
            <a:r>
              <a:rPr lang="en-US" sz="1200" kern="1200" dirty="0" smtClean="0">
                <a:solidFill>
                  <a:schemeClr val="tx1"/>
                </a:solidFill>
                <a:effectLst/>
                <a:latin typeface="+mn-lt"/>
                <a:ea typeface="+mn-ea"/>
                <a:cs typeface="+mn-cs"/>
              </a:rPr>
              <a:t>.</a:t>
            </a:r>
          </a:p>
          <a:p>
            <a:endParaRPr lang="en-GB" dirty="0"/>
          </a:p>
        </p:txBody>
      </p:sp>
      <p:sp>
        <p:nvSpPr>
          <p:cNvPr id="4" name="Slide Number Placeholder 3"/>
          <p:cNvSpPr>
            <a:spLocks noGrp="1"/>
          </p:cNvSpPr>
          <p:nvPr>
            <p:ph type="sldNum" sz="quarter" idx="10"/>
          </p:nvPr>
        </p:nvSpPr>
        <p:spPr/>
        <p:txBody>
          <a:bodyPr/>
          <a:lstStyle/>
          <a:p>
            <a:fld id="{606D1AC2-AF48-624D-8BEF-C5362356913C}" type="slidenum">
              <a:rPr lang="en-US" smtClean="0"/>
              <a:t>17</a:t>
            </a:fld>
            <a:endParaRPr lang="en-US"/>
          </a:p>
        </p:txBody>
      </p:sp>
    </p:spTree>
    <p:extLst>
      <p:ext uri="{BB962C8B-B14F-4D97-AF65-F5344CB8AC3E}">
        <p14:creationId xmlns:p14="http://schemas.microsoft.com/office/powerpoint/2010/main" val="594257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06D1AC2-AF48-624D-8BEF-C5362356913C}" type="slidenum">
              <a:rPr lang="en-US" smtClean="0"/>
              <a:t>2</a:t>
            </a:fld>
            <a:endParaRPr lang="en-US"/>
          </a:p>
        </p:txBody>
      </p:sp>
    </p:spTree>
    <p:extLst>
      <p:ext uri="{BB962C8B-B14F-4D97-AF65-F5344CB8AC3E}">
        <p14:creationId xmlns:p14="http://schemas.microsoft.com/office/powerpoint/2010/main" val="214326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6D1AC2-AF48-624D-8BEF-C5362356913C}" type="slidenum">
              <a:rPr lang="en-US" smtClean="0"/>
              <a:t>3</a:t>
            </a:fld>
            <a:endParaRPr lang="en-US"/>
          </a:p>
        </p:txBody>
      </p:sp>
    </p:spTree>
    <p:extLst>
      <p:ext uri="{BB962C8B-B14F-4D97-AF65-F5344CB8AC3E}">
        <p14:creationId xmlns:p14="http://schemas.microsoft.com/office/powerpoint/2010/main" val="3989983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06D1AC2-AF48-624D-8BEF-C5362356913C}" type="slidenum">
              <a:rPr lang="en-US" smtClean="0"/>
              <a:t>4</a:t>
            </a:fld>
            <a:endParaRPr lang="en-US"/>
          </a:p>
        </p:txBody>
      </p:sp>
    </p:spTree>
    <p:extLst>
      <p:ext uri="{BB962C8B-B14F-4D97-AF65-F5344CB8AC3E}">
        <p14:creationId xmlns:p14="http://schemas.microsoft.com/office/powerpoint/2010/main" val="3379112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1a. 1 First, your institution should have a social mission. Any social mission is OK, we don’t provide parameters on what your institution should be trying to accomplish, as long as their mission gives you the mandate to increase financial inclusion and create benefits for clients, including reducing client vulnerability.</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1a. 2 Second, your institution should be clear about who your are targeting with your products and services. But this goes beyond saying “entrepreneurs” or “the poor.” You must be more specific about who you are targeting. To do that, you can ask yourself, have we defined our target clients with enough detail to allow our field staff to appropriately select clients? And with enough detail to design products tailored specifically for these clients? If you can answer “yes” to these questions, then you are clear about your target clients.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1a. 3 Your institution’s strategy should outline your social goals. This means that you’ve defined the </a:t>
            </a:r>
            <a:r>
              <a:rPr lang="en-US" sz="1200" i="1" kern="1200" dirty="0" smtClean="0">
                <a:solidFill>
                  <a:schemeClr val="tx1"/>
                </a:solidFill>
                <a:effectLst/>
                <a:latin typeface="+mn-lt"/>
                <a:ea typeface="+mn-ea"/>
                <a:cs typeface="+mn-cs"/>
              </a:rPr>
              <a:t>outputs</a:t>
            </a:r>
            <a:r>
              <a:rPr lang="en-US" sz="1200" kern="1200" dirty="0" smtClean="0">
                <a:solidFill>
                  <a:schemeClr val="tx1"/>
                </a:solidFill>
                <a:effectLst/>
                <a:latin typeface="+mn-lt"/>
                <a:ea typeface="+mn-ea"/>
                <a:cs typeface="+mn-cs"/>
              </a:rPr>
              <a:t>—which are the products/services that will meet clients needs, and the </a:t>
            </a:r>
            <a:r>
              <a:rPr lang="en-US" sz="1200" i="1" kern="1200" dirty="0" smtClean="0">
                <a:solidFill>
                  <a:schemeClr val="tx1"/>
                </a:solidFill>
                <a:effectLst/>
                <a:latin typeface="+mn-lt"/>
                <a:ea typeface="+mn-ea"/>
                <a:cs typeface="+mn-cs"/>
              </a:rPr>
              <a:t>outcomes</a:t>
            </a:r>
            <a:r>
              <a:rPr lang="en-US" sz="1200" kern="1200" dirty="0" smtClean="0">
                <a:solidFill>
                  <a:schemeClr val="tx1"/>
                </a:solidFill>
                <a:effectLst/>
                <a:latin typeface="+mn-lt"/>
                <a:ea typeface="+mn-ea"/>
                <a:cs typeface="+mn-cs"/>
              </a:rPr>
              <a:t>—or the expected change in your clients’ lives. Again, these should be specific, so that everyone in the institution knows what you are trying to achieve. For example, instead of “reduce poverty in Kenya,” a social goal would be “to increase business profits among rural women in Kenya.” Specific goals like this allow you to set social targets, which brings us to the 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essential practice</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1a. 4Your institution’s strategy should indicate your social targets. Social targets put numbers to your social goals. Think of how you do this with your financial goals. If your goal is to reduce PAR, a target would be to reduce PAR30 from 5% to 3.5% over two quarters. It’s the same with social goals. If your goal is “to increase business profits among rural women in Kenya,” one target would be “that 70% of all clients are women, by the end of 2013” and another would be that “50% of women clients show an increase in their savings balance in the first two quarters of 2013.” These are examples of social targets, and such targets should be a part of your institutional strategy.</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1a. 5 Your institution’s strategy should include social indicators—in order to measure progress toward meeting social targets. In our examples, the indicators would be # of women clients, and saving balances. So your institutional strategy should include the social indicators that your institution will use to measure progress toward achieving your social targets.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1a.6 Your institution’s strategy should describe how you will achieve your social goals— in other words, a description of how the institution’s products and services will contribute to the institution meeting its social goals. It’s not enough to simply have a product, but the institution should be able to demonstrate how the product is tailored to the target client and the particular goals of the institution.</a:t>
            </a:r>
          </a:p>
          <a:p>
            <a:endParaRPr lang="en-US" dirty="0" smtClean="0"/>
          </a:p>
          <a:p>
            <a:r>
              <a:rPr lang="en-US" dirty="0" smtClean="0"/>
              <a:t>There</a:t>
            </a:r>
            <a:r>
              <a:rPr lang="en-US" baseline="0" dirty="0" smtClean="0"/>
              <a:t> are also a</a:t>
            </a:r>
            <a:r>
              <a:rPr lang="en-US" dirty="0" smtClean="0"/>
              <a:t>dditional good practices for this standard:</a:t>
            </a:r>
          </a:p>
          <a:p>
            <a:endParaRPr lang="en-US" dirty="0" smtClean="0"/>
          </a:p>
          <a:p>
            <a:r>
              <a:rPr lang="en-US" sz="1200" kern="1200" dirty="0" smtClean="0">
                <a:solidFill>
                  <a:schemeClr val="tx1"/>
                </a:solidFill>
                <a:effectLst/>
                <a:latin typeface="+mn-lt"/>
                <a:ea typeface="+mn-ea"/>
                <a:cs typeface="+mn-cs"/>
              </a:rPr>
              <a:t>1a.7 The institution’s mission statement defines the institution’s social goals (what), target clients (who), products and services (how), and expected benefits for target clients (why).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1a.8 The institution reviews its </a:t>
            </a:r>
            <a:r>
              <a:rPr lang="en-US" sz="1200" u="sng" kern="1200" dirty="0" smtClean="0">
                <a:solidFill>
                  <a:schemeClr val="tx1"/>
                </a:solidFill>
                <a:effectLst/>
                <a:latin typeface="+mn-lt"/>
                <a:ea typeface="+mn-ea"/>
                <a:cs typeface="+mn-cs"/>
              </a:rPr>
              <a:t>strategy</a:t>
            </a:r>
            <a:r>
              <a:rPr lang="en-US" sz="1200" kern="1200" dirty="0" smtClean="0">
                <a:solidFill>
                  <a:schemeClr val="tx1"/>
                </a:solidFill>
                <a:effectLst/>
                <a:latin typeface="+mn-lt"/>
                <a:ea typeface="+mn-ea"/>
                <a:cs typeface="+mn-cs"/>
              </a:rPr>
              <a:t> (including the mission) at least once every three years.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1a.9 The institution reviews its </a:t>
            </a:r>
            <a:r>
              <a:rPr lang="en-US" sz="1200" u="sng" kern="1200" dirty="0" smtClean="0">
                <a:solidFill>
                  <a:schemeClr val="tx1"/>
                </a:solidFill>
                <a:effectLst/>
                <a:latin typeface="+mn-lt"/>
                <a:ea typeface="+mn-ea"/>
                <a:cs typeface="+mn-cs"/>
              </a:rPr>
              <a:t>social targets</a:t>
            </a:r>
            <a:r>
              <a:rPr lang="en-US" sz="1200" kern="1200" dirty="0" smtClean="0">
                <a:solidFill>
                  <a:schemeClr val="tx1"/>
                </a:solidFill>
                <a:effectLst/>
                <a:latin typeface="+mn-lt"/>
                <a:ea typeface="+mn-ea"/>
                <a:cs typeface="+mn-cs"/>
              </a:rPr>
              <a:t> at least once every year.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1a.10 The institution designs the strategy to achieve its social goals with input from employees at different levels of the organization.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1a.11 The strategy is defined in at least one of the following documents: the</a:t>
            </a:r>
          </a:p>
          <a:p>
            <a:r>
              <a:rPr lang="en-US" sz="1200" kern="1200" dirty="0" smtClean="0">
                <a:solidFill>
                  <a:schemeClr val="tx1"/>
                </a:solidFill>
                <a:effectLst/>
                <a:latin typeface="+mn-lt"/>
                <a:ea typeface="+mn-ea"/>
                <a:cs typeface="+mn-cs"/>
              </a:rPr>
              <a:t>            institution’s strategic/business plan, the institutional charter, and/or the  institution’s shareholder/investment agreement(s).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BA63F161-E83C-4D4F-802C-A8BBE7C19EAF}" type="slidenum">
              <a:rPr lang="en-US" smtClean="0">
                <a:solidFill>
                  <a:prstClr val="black"/>
                </a:solidFill>
                <a:latin typeface="Calibri"/>
              </a:rPr>
              <a:pPr/>
              <a:t>5</a:t>
            </a:fld>
            <a:endParaRPr lang="en-US">
              <a:solidFill>
                <a:prstClr val="black"/>
              </a:solidFill>
              <a:latin typeface="Calibri"/>
            </a:endParaRPr>
          </a:p>
        </p:txBody>
      </p:sp>
    </p:spTree>
    <p:extLst>
      <p:ext uri="{BB962C8B-B14F-4D97-AF65-F5344CB8AC3E}">
        <p14:creationId xmlns:p14="http://schemas.microsoft.com/office/powerpoint/2010/main" val="2515499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06D1AC2-AF48-624D-8BEF-C5362356913C}" type="slidenum">
              <a:rPr lang="en-US" smtClean="0"/>
              <a:t>6</a:t>
            </a:fld>
            <a:endParaRPr lang="en-US"/>
          </a:p>
        </p:txBody>
      </p:sp>
    </p:spTree>
    <p:extLst>
      <p:ext uri="{BB962C8B-B14F-4D97-AF65-F5344CB8AC3E}">
        <p14:creationId xmlns:p14="http://schemas.microsoft.com/office/powerpoint/2010/main" val="424481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Standard 1b follows from standard 1a. After your institution has this social strategy in place, then you track your progress. Standard 1b is: The institution collects, reports, and ensures the accuracy of client-level data that are specific to the institution’s social goals. The essential practices provide guidance on how to do this.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1b.1 First, the institution should have at least one indicator for each social goal. That’s because your institution must have able to measure and track its progress toward achieving the goal—and the first step is to have an indicator so that you can make this measurement.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1b.2 When using social indicators, the institution must have a </a:t>
            </a:r>
            <a:r>
              <a:rPr lang="en-US" sz="1200" i="1" kern="1200" dirty="0" smtClean="0">
                <a:solidFill>
                  <a:schemeClr val="tx1"/>
                </a:solidFill>
                <a:effectLst/>
                <a:latin typeface="+mn-lt"/>
                <a:ea typeface="+mn-ea"/>
                <a:cs typeface="+mn-cs"/>
              </a:rPr>
              <a:t>system</a:t>
            </a:r>
            <a:r>
              <a:rPr lang="en-US" sz="1200" kern="1200" dirty="0" smtClean="0">
                <a:solidFill>
                  <a:schemeClr val="tx1"/>
                </a:solidFill>
                <a:effectLst/>
                <a:latin typeface="+mn-lt"/>
                <a:ea typeface="+mn-ea"/>
                <a:cs typeface="+mn-cs"/>
              </a:rPr>
              <a:t> for data collection and data analysis. The basic components of this system include: who collects the data; where it is stored; who analyzes it; who verifies its accuracy, how it is reported and to whom. Your institution should have a system in place that identifies each of these components.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1b.3 It’s important that your institution be able to disaggregate client data by gender and other key client characteristics, using the management information system. This is so you know who you reaching and how you are affecting </a:t>
            </a:r>
            <a:r>
              <a:rPr lang="en-US" sz="1200" i="1" kern="1200" dirty="0" smtClean="0">
                <a:solidFill>
                  <a:schemeClr val="tx1"/>
                </a:solidFill>
                <a:effectLst/>
                <a:latin typeface="+mn-lt"/>
                <a:ea typeface="+mn-ea"/>
                <a:cs typeface="+mn-cs"/>
              </a:rPr>
              <a:t>different types</a:t>
            </a:r>
            <a:r>
              <a:rPr lang="en-US" sz="1200" kern="1200" dirty="0" smtClean="0">
                <a:solidFill>
                  <a:schemeClr val="tx1"/>
                </a:solidFill>
                <a:effectLst/>
                <a:latin typeface="+mn-lt"/>
                <a:ea typeface="+mn-ea"/>
                <a:cs typeface="+mn-cs"/>
              </a:rPr>
              <a:t> of clients.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1b.4 Collecting data is not enough—if data is not accurate, it is meaningless. Therefore, your institution should ensure data quality by: 1) validating the data, and 2) training employees on data collection tools and data entry.</a:t>
            </a:r>
          </a:p>
          <a:p>
            <a:pPr lvl="0"/>
            <a:r>
              <a:rPr lang="en-US" sz="1200" kern="1200" dirty="0" smtClean="0">
                <a:solidFill>
                  <a:schemeClr val="tx1"/>
                </a:solidFill>
                <a:effectLst/>
                <a:latin typeface="+mn-lt"/>
                <a:ea typeface="+mn-ea"/>
                <a:cs typeface="+mn-cs"/>
              </a:rPr>
              <a:t>If poverty reduction is a social goal, monitor the poverty levels of your clients using a poverty assessment tool. The SPTF don’t specify </a:t>
            </a:r>
            <a:r>
              <a:rPr lang="en-US" sz="1200" i="1" kern="1200" dirty="0" smtClean="0">
                <a:solidFill>
                  <a:schemeClr val="tx1"/>
                </a:solidFill>
                <a:effectLst/>
                <a:latin typeface="+mn-lt"/>
                <a:ea typeface="+mn-ea"/>
                <a:cs typeface="+mn-cs"/>
              </a:rPr>
              <a:t>which</a:t>
            </a:r>
            <a:r>
              <a:rPr lang="en-US" sz="1200" kern="1200" dirty="0" smtClean="0">
                <a:solidFill>
                  <a:schemeClr val="tx1"/>
                </a:solidFill>
                <a:effectLst/>
                <a:latin typeface="+mn-lt"/>
                <a:ea typeface="+mn-ea"/>
                <a:cs typeface="+mn-cs"/>
              </a:rPr>
              <a:t> poverty tool—it can be the institution’s own tool—but it’s important that if you have this really common social goal, you are quantifying your progress against the goal, by measuring the poverty levels of your clients.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1b.5 Finally, it’s important that institutions disclose data, including the MIX Social Performance Indicators, in a public format, which can include the MIX Market, your annual report, or other similar public format. This is so that institutions are accountable to the public for their social performance.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63F161-E83C-4D4F-802C-A8BBE7C19EAF}" type="slidenum">
              <a:rPr lang="en-US" smtClean="0">
                <a:solidFill>
                  <a:prstClr val="black"/>
                </a:solidFill>
                <a:latin typeface="Calibri"/>
              </a:rPr>
              <a:pPr/>
              <a:t>7</a:t>
            </a:fld>
            <a:endParaRPr lang="en-US">
              <a:solidFill>
                <a:prstClr val="black"/>
              </a:solidFill>
              <a:latin typeface="Calibri"/>
            </a:endParaRPr>
          </a:p>
        </p:txBody>
      </p:sp>
    </p:spTree>
    <p:extLst>
      <p:ext uri="{BB962C8B-B14F-4D97-AF65-F5344CB8AC3E}">
        <p14:creationId xmlns:p14="http://schemas.microsoft.com/office/powerpoint/2010/main" val="2515499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Daniella Hawkins</a:t>
            </a:r>
            <a:r>
              <a:rPr lang="en-US" sz="1200" kern="1200" baseline="0" dirty="0" smtClean="0">
                <a:solidFill>
                  <a:schemeClr val="tx1"/>
                </a:solidFill>
                <a:effectLst/>
                <a:latin typeface="+mn-lt"/>
                <a:ea typeface="+mn-ea"/>
                <a:cs typeface="+mn-cs"/>
              </a:rPr>
              <a:t> is the </a:t>
            </a:r>
            <a:r>
              <a:rPr lang="en-US" sz="1200" kern="1200" dirty="0" smtClean="0">
                <a:solidFill>
                  <a:schemeClr val="tx1"/>
                </a:solidFill>
                <a:effectLst/>
                <a:latin typeface="+mn-lt"/>
                <a:ea typeface="+mn-ea"/>
                <a:cs typeface="+mn-cs"/>
              </a:rPr>
              <a:t>SPM Manager at </a:t>
            </a:r>
            <a:r>
              <a:rPr lang="en-US" sz="1200" kern="1200" dirty="0" err="1" smtClean="0">
                <a:solidFill>
                  <a:schemeClr val="tx1"/>
                </a:solidFill>
                <a:effectLst/>
                <a:latin typeface="+mn-lt"/>
                <a:ea typeface="+mn-ea"/>
                <a:cs typeface="+mn-cs"/>
              </a:rPr>
              <a:t>MicroLoan</a:t>
            </a:r>
            <a:r>
              <a:rPr lang="en-US" sz="1200" kern="1200" dirty="0" smtClean="0">
                <a:solidFill>
                  <a:schemeClr val="tx1"/>
                </a:solidFill>
                <a:effectLst/>
                <a:latin typeface="+mn-lt"/>
                <a:ea typeface="+mn-ea"/>
                <a:cs typeface="+mn-cs"/>
              </a:rPr>
              <a:t> Foundation, an MFI in Malawi. </a:t>
            </a:r>
            <a:r>
              <a:rPr lang="en-US" sz="1200" kern="1200" dirty="0" err="1" smtClean="0">
                <a:solidFill>
                  <a:schemeClr val="tx1"/>
                </a:solidFill>
                <a:effectLst/>
                <a:latin typeface="+mn-lt"/>
                <a:ea typeface="+mn-ea"/>
                <a:cs typeface="+mn-cs"/>
              </a:rPr>
              <a:t>MicroLoan</a:t>
            </a:r>
            <a:r>
              <a:rPr lang="en-US" sz="1200" kern="1200" dirty="0" smtClean="0">
                <a:solidFill>
                  <a:schemeClr val="tx1"/>
                </a:solidFill>
                <a:effectLst/>
                <a:latin typeface="+mn-lt"/>
                <a:ea typeface="+mn-ea"/>
                <a:cs typeface="+mn-cs"/>
              </a:rPr>
              <a:t> Foundation is a UK-based NGO, and their operations in Malawi support about 25,000 microentreprenuers with loans, and several non-financial services.  They are a regulated institution and have 21 of branches throughout Malawi. They also serve 3,000 clients in Zambia.</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Daniella has agreed to be interviewed about Microloan Foundation’s system for training loan officers on how to collect and record accurate social data. </a:t>
            </a:r>
            <a:r>
              <a:rPr lang="en-US" sz="1200" kern="1200" dirty="0" err="1" smtClean="0">
                <a:solidFill>
                  <a:schemeClr val="tx1"/>
                </a:solidFill>
                <a:effectLst/>
                <a:latin typeface="+mn-lt"/>
                <a:ea typeface="+mn-ea"/>
                <a:cs typeface="+mn-cs"/>
              </a:rPr>
              <a:t>MicroLoan</a:t>
            </a:r>
            <a:r>
              <a:rPr lang="en-US" sz="1200" kern="1200" dirty="0" smtClean="0">
                <a:solidFill>
                  <a:schemeClr val="tx1"/>
                </a:solidFill>
                <a:effectLst/>
                <a:latin typeface="+mn-lt"/>
                <a:ea typeface="+mn-ea"/>
                <a:cs typeface="+mn-cs"/>
              </a:rPr>
              <a:t> Foundation has a manual and a training program that teaches loan officers about the importance of collecting social data, and how to collect it accurately and in a way that is respectful to clients. They submitted this training program to the SPTF, and we have published it on our website, in the SPM Resource Library. I highly recommend that after this session, you download their training manual and use it as an example for your own institution or the institutions you work with.</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questions to Danielle will really focus on standard 1b [slide], and I’ll ask her about how </a:t>
            </a:r>
            <a:r>
              <a:rPr lang="en-US" sz="1200" kern="1200" dirty="0" err="1" smtClean="0">
                <a:solidFill>
                  <a:schemeClr val="tx1"/>
                </a:solidFill>
                <a:effectLst/>
                <a:latin typeface="+mn-lt"/>
                <a:ea typeface="+mn-ea"/>
                <a:cs typeface="+mn-cs"/>
              </a:rPr>
              <a:t>MicroLoan</a:t>
            </a:r>
            <a:r>
              <a:rPr lang="en-US" sz="1200" kern="1200" dirty="0" smtClean="0">
                <a:solidFill>
                  <a:schemeClr val="tx1"/>
                </a:solidFill>
                <a:effectLst/>
                <a:latin typeface="+mn-lt"/>
                <a:ea typeface="+mn-ea"/>
                <a:cs typeface="+mn-cs"/>
              </a:rPr>
              <a:t> Foundation trains loan officers on data collection.</a:t>
            </a:r>
            <a:r>
              <a:rPr lang="en-US" dirty="0" smtClean="0">
                <a:effectLst/>
              </a:rPr>
              <a:t> </a:t>
            </a:r>
            <a:endParaRPr lang="en-US"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06D1AC2-AF48-624D-8BEF-C5362356913C}" type="slidenum">
              <a:rPr lang="en-US" smtClean="0"/>
              <a:t>8</a:t>
            </a:fld>
            <a:endParaRPr lang="en-US"/>
          </a:p>
        </p:txBody>
      </p:sp>
    </p:spTree>
    <p:extLst>
      <p:ext uri="{BB962C8B-B14F-4D97-AF65-F5344CB8AC3E}">
        <p14:creationId xmlns:p14="http://schemas.microsoft.com/office/powerpoint/2010/main" val="3157167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Some of the other social data</a:t>
            </a:r>
            <a:r>
              <a:rPr lang="en-GB" baseline="0" dirty="0" smtClean="0"/>
              <a:t> we collect include food security, exit rate, client complaints and savings. </a:t>
            </a:r>
          </a:p>
          <a:p>
            <a:endParaRPr lang="en-GB" baseline="0" dirty="0" smtClean="0"/>
          </a:p>
          <a:p>
            <a:pPr marL="171450" indent="-171450">
              <a:buFontTx/>
              <a:buChar char="-"/>
            </a:pPr>
            <a:r>
              <a:rPr lang="en-GB" baseline="0" dirty="0" smtClean="0"/>
              <a:t>Food security: we are yet to start analysing this data in any detailed way, but the idea is that this will tell us the extent to which our clients are able to overcome vulnerable periods (e.g. seasonality) and whether there is a general trend towards less vulnerability to shocks over the period of time they have spent being a client of </a:t>
            </a:r>
            <a:r>
              <a:rPr lang="en-GB" baseline="0" dirty="0" err="1" smtClean="0"/>
              <a:t>MicroLoan</a:t>
            </a:r>
            <a:endParaRPr lang="en-GB" baseline="0" dirty="0" smtClean="0"/>
          </a:p>
          <a:p>
            <a:pPr marL="171450" indent="-171450">
              <a:buFontTx/>
              <a:buChar char="-"/>
            </a:pPr>
            <a:r>
              <a:rPr lang="en-GB" baseline="0" dirty="0" smtClean="0"/>
              <a:t>Exit rate: this will allow us to track where there are unexpected peaks (e.g. in a branch, for a particular member of staff, for a particular product, at a certain time of year </a:t>
            </a:r>
            <a:r>
              <a:rPr lang="en-GB" baseline="0" dirty="0" err="1" smtClean="0"/>
              <a:t>etc</a:t>
            </a:r>
            <a:r>
              <a:rPr lang="en-GB" baseline="0" dirty="0" smtClean="0"/>
              <a:t>) and allow us to respond accordingly. Also, we have trained all our branch managers to carry out a monthly exit interview, and discuss the results with their team, so staff are aware of the issues contributing to client exit, and thinking about what they can do at branch level to remedy them</a:t>
            </a:r>
          </a:p>
          <a:p>
            <a:pPr marL="171450" indent="-171450">
              <a:buFontTx/>
              <a:buChar char="-"/>
            </a:pPr>
            <a:r>
              <a:rPr lang="en-GB" baseline="0" dirty="0" smtClean="0"/>
              <a:t>Client complaints: we have a client hotline and have a monthly report which categorises the type of complaint, allows us to identify the branch involved, what action was taken to solve the issue, and then follows up with the client to check whether she considers the issue resolved</a:t>
            </a:r>
          </a:p>
          <a:p>
            <a:pPr marL="171450" indent="-171450">
              <a:buFontTx/>
              <a:buChar char="-"/>
            </a:pPr>
            <a:r>
              <a:rPr lang="en-GB" baseline="0" dirty="0" smtClean="0"/>
              <a:t>Savings: allows us to track the extent to which clients are building savings in order to be able to overcome shocks (along with the food security measure) and plan for expected outgoings (e.g. school fees, housing improvements, the planting season </a:t>
            </a:r>
            <a:r>
              <a:rPr lang="en-GB" baseline="0" dirty="0" err="1" smtClean="0"/>
              <a:t>etc</a:t>
            </a:r>
            <a:r>
              <a:rPr lang="en-GB" baseline="0" dirty="0" smtClean="0"/>
              <a:t>)</a:t>
            </a:r>
          </a:p>
          <a:p>
            <a:pPr marL="171450" indent="-171450">
              <a:buFontTx/>
              <a:buChar char="-"/>
            </a:pPr>
            <a:endParaRPr lang="en-GB" baseline="0"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606D1AC2-AF48-624D-8BEF-C5362356913C}" type="slidenum">
              <a:rPr lang="en-US" smtClean="0"/>
              <a:t>9</a:t>
            </a:fld>
            <a:endParaRPr lang="en-US"/>
          </a:p>
        </p:txBody>
      </p:sp>
    </p:spTree>
    <p:extLst>
      <p:ext uri="{BB962C8B-B14F-4D97-AF65-F5344CB8AC3E}">
        <p14:creationId xmlns:p14="http://schemas.microsoft.com/office/powerpoint/2010/main" val="3157167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42FF44A-B3AF-0C4A-85BE-5D8653657ACC}" type="datetimeFigureOut">
              <a:rPr lang="en-US" smtClean="0">
                <a:solidFill>
                  <a:srgbClr val="EFE1A2"/>
                </a:solidFill>
                <a:latin typeface="Georgia"/>
              </a:rPr>
              <a:pPr/>
              <a:t>10/28/12</a:t>
            </a:fld>
            <a:endParaRPr lang="en-US">
              <a:solidFill>
                <a:srgbClr val="EFE1A2"/>
              </a:solidFill>
              <a:latin typeface="Georgia"/>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EFE1A2"/>
              </a:solidFill>
              <a:latin typeface="Georgia"/>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CE69465-B709-AF4E-804A-CD64098C1D4B}" type="slidenum">
              <a:rPr lang="en-US" smtClean="0">
                <a:solidFill>
                  <a:prstClr val="white"/>
                </a:solidFill>
                <a:latin typeface="Georgia"/>
              </a:rPr>
              <a:pPr/>
              <a:t>‹#›</a:t>
            </a:fld>
            <a:endParaRPr lang="en-US">
              <a:solidFill>
                <a:prstClr val="white"/>
              </a:solidFill>
              <a:latin typeface="Georgia"/>
            </a:endParaRPr>
          </a:p>
        </p:txBody>
      </p:sp>
    </p:spTree>
    <p:extLst>
      <p:ext uri="{BB962C8B-B14F-4D97-AF65-F5344CB8AC3E}">
        <p14:creationId xmlns:p14="http://schemas.microsoft.com/office/powerpoint/2010/main" val="312798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FF44A-B3AF-0C4A-85BE-5D8653657ACC}" type="datetimeFigureOut">
              <a:rPr lang="en-US" smtClean="0">
                <a:solidFill>
                  <a:srgbClr val="EFE1A2"/>
                </a:solidFill>
                <a:latin typeface="Georgia"/>
              </a:rPr>
              <a:pPr/>
              <a:t>10/28/12</a:t>
            </a:fld>
            <a:endParaRPr lang="en-US">
              <a:solidFill>
                <a:srgbClr val="EFE1A2"/>
              </a:solidFill>
              <a:latin typeface="Georgia"/>
            </a:endParaRPr>
          </a:p>
        </p:txBody>
      </p:sp>
      <p:sp>
        <p:nvSpPr>
          <p:cNvPr id="5" name="Footer Placeholder 4"/>
          <p:cNvSpPr>
            <a:spLocks noGrp="1"/>
          </p:cNvSpPr>
          <p:nvPr>
            <p:ph type="ftr" sz="quarter" idx="11"/>
          </p:nvPr>
        </p:nvSpPr>
        <p:spPr/>
        <p:txBody>
          <a:bodyPr/>
          <a:lstStyle/>
          <a:p>
            <a:endParaRPr lang="en-US">
              <a:solidFill>
                <a:srgbClr val="EFE1A2"/>
              </a:solidFill>
              <a:latin typeface="Georgia"/>
            </a:endParaRPr>
          </a:p>
        </p:txBody>
      </p:sp>
      <p:sp>
        <p:nvSpPr>
          <p:cNvPr id="6" name="Slide Number Placeholder 5"/>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3915932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FF44A-B3AF-0C4A-85BE-5D8653657ACC}" type="datetimeFigureOut">
              <a:rPr lang="en-US" smtClean="0">
                <a:solidFill>
                  <a:srgbClr val="EFE1A2"/>
                </a:solidFill>
                <a:latin typeface="Georgia"/>
              </a:rPr>
              <a:pPr/>
              <a:t>10/28/12</a:t>
            </a:fld>
            <a:endParaRPr lang="en-US">
              <a:solidFill>
                <a:srgbClr val="EFE1A2"/>
              </a:solidFill>
              <a:latin typeface="Georgia"/>
            </a:endParaRPr>
          </a:p>
        </p:txBody>
      </p:sp>
      <p:sp>
        <p:nvSpPr>
          <p:cNvPr id="5" name="Footer Placeholder 4"/>
          <p:cNvSpPr>
            <a:spLocks noGrp="1"/>
          </p:cNvSpPr>
          <p:nvPr>
            <p:ph type="ftr" sz="quarter" idx="11"/>
          </p:nvPr>
        </p:nvSpPr>
        <p:spPr/>
        <p:txBody>
          <a:bodyPr/>
          <a:lstStyle/>
          <a:p>
            <a:endParaRPr lang="en-US">
              <a:solidFill>
                <a:srgbClr val="EFE1A2"/>
              </a:solidFill>
              <a:latin typeface="Georgia"/>
            </a:endParaRPr>
          </a:p>
        </p:txBody>
      </p:sp>
      <p:sp>
        <p:nvSpPr>
          <p:cNvPr id="6" name="Slide Number Placeholder 5"/>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2274201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FF44A-B3AF-0C4A-85BE-5D8653657ACC}" type="datetimeFigureOut">
              <a:rPr lang="en-US" smtClean="0">
                <a:solidFill>
                  <a:srgbClr val="EFE1A2"/>
                </a:solidFill>
                <a:latin typeface="Georgia"/>
              </a:rPr>
              <a:pPr/>
              <a:t>10/28/12</a:t>
            </a:fld>
            <a:endParaRPr lang="en-US">
              <a:solidFill>
                <a:srgbClr val="EFE1A2"/>
              </a:solidFill>
              <a:latin typeface="Georgia"/>
            </a:endParaRPr>
          </a:p>
        </p:txBody>
      </p:sp>
      <p:sp>
        <p:nvSpPr>
          <p:cNvPr id="5" name="Footer Placeholder 4"/>
          <p:cNvSpPr>
            <a:spLocks noGrp="1"/>
          </p:cNvSpPr>
          <p:nvPr>
            <p:ph type="ftr" sz="quarter" idx="11"/>
          </p:nvPr>
        </p:nvSpPr>
        <p:spPr/>
        <p:txBody>
          <a:bodyPr/>
          <a:lstStyle/>
          <a:p>
            <a:endParaRPr lang="en-US">
              <a:solidFill>
                <a:srgbClr val="EFE1A2"/>
              </a:solidFill>
              <a:latin typeface="Georgia"/>
            </a:endParaRPr>
          </a:p>
        </p:txBody>
      </p:sp>
      <p:sp>
        <p:nvSpPr>
          <p:cNvPr id="6" name="Slide Number Placeholder 5"/>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4281596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2FF44A-B3AF-0C4A-85BE-5D8653657ACC}" type="datetimeFigureOut">
              <a:rPr lang="en-US" smtClean="0">
                <a:solidFill>
                  <a:srgbClr val="EFE1A2"/>
                </a:solidFill>
                <a:latin typeface="Georgia"/>
              </a:rPr>
              <a:pPr/>
              <a:t>10/28/12</a:t>
            </a:fld>
            <a:endParaRPr lang="en-US">
              <a:solidFill>
                <a:srgbClr val="EFE1A2"/>
              </a:solidFill>
              <a:latin typeface="Georgia"/>
            </a:endParaRPr>
          </a:p>
        </p:txBody>
      </p:sp>
      <p:sp>
        <p:nvSpPr>
          <p:cNvPr id="5" name="Footer Placeholder 4"/>
          <p:cNvSpPr>
            <a:spLocks noGrp="1"/>
          </p:cNvSpPr>
          <p:nvPr>
            <p:ph type="ftr" sz="quarter" idx="11"/>
          </p:nvPr>
        </p:nvSpPr>
        <p:spPr/>
        <p:txBody>
          <a:bodyPr/>
          <a:lstStyle/>
          <a:p>
            <a:endParaRPr lang="en-US">
              <a:solidFill>
                <a:srgbClr val="EFE1A2"/>
              </a:solidFill>
              <a:latin typeface="Georgia"/>
            </a:endParaRPr>
          </a:p>
        </p:txBody>
      </p:sp>
      <p:sp>
        <p:nvSpPr>
          <p:cNvPr id="6" name="Slide Number Placeholder 5"/>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170036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2FF44A-B3AF-0C4A-85BE-5D8653657ACC}" type="datetimeFigureOut">
              <a:rPr lang="en-US" smtClean="0">
                <a:solidFill>
                  <a:srgbClr val="EFE1A2"/>
                </a:solidFill>
                <a:latin typeface="Georgia"/>
              </a:rPr>
              <a:pPr/>
              <a:t>10/28/12</a:t>
            </a:fld>
            <a:endParaRPr lang="en-US">
              <a:solidFill>
                <a:srgbClr val="EFE1A2"/>
              </a:solidFill>
              <a:latin typeface="Georgia"/>
            </a:endParaRPr>
          </a:p>
        </p:txBody>
      </p:sp>
      <p:sp>
        <p:nvSpPr>
          <p:cNvPr id="6" name="Footer Placeholder 5"/>
          <p:cNvSpPr>
            <a:spLocks noGrp="1"/>
          </p:cNvSpPr>
          <p:nvPr>
            <p:ph type="ftr" sz="quarter" idx="11"/>
          </p:nvPr>
        </p:nvSpPr>
        <p:spPr/>
        <p:txBody>
          <a:bodyPr/>
          <a:lstStyle/>
          <a:p>
            <a:endParaRPr lang="en-US">
              <a:solidFill>
                <a:srgbClr val="EFE1A2"/>
              </a:solidFill>
              <a:latin typeface="Georgia"/>
            </a:endParaRPr>
          </a:p>
        </p:txBody>
      </p:sp>
      <p:sp>
        <p:nvSpPr>
          <p:cNvPr id="7" name="Slide Number Placeholder 6"/>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1884892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42FF44A-B3AF-0C4A-85BE-5D8653657ACC}" type="datetimeFigureOut">
              <a:rPr lang="en-US" smtClean="0">
                <a:solidFill>
                  <a:srgbClr val="EFE1A2"/>
                </a:solidFill>
                <a:latin typeface="Georgia"/>
              </a:rPr>
              <a:pPr/>
              <a:t>10/28/12</a:t>
            </a:fld>
            <a:endParaRPr lang="en-US">
              <a:solidFill>
                <a:srgbClr val="EFE1A2"/>
              </a:solidFill>
              <a:latin typeface="Georgia"/>
            </a:endParaRPr>
          </a:p>
        </p:txBody>
      </p:sp>
      <p:sp>
        <p:nvSpPr>
          <p:cNvPr id="27" name="Slide Number Placeholder 26"/>
          <p:cNvSpPr>
            <a:spLocks noGrp="1"/>
          </p:cNvSpPr>
          <p:nvPr>
            <p:ph type="sldNum" sz="quarter" idx="11"/>
          </p:nvPr>
        </p:nvSpPr>
        <p:spPr/>
        <p:txBody>
          <a:bodyPr rtlCol="0"/>
          <a:lstStyle/>
          <a:p>
            <a:fld id="{6CE69465-B709-AF4E-804A-CD64098C1D4B}" type="slidenum">
              <a:rPr lang="en-US" smtClean="0">
                <a:latin typeface="Georgia"/>
              </a:rPr>
              <a:pPr/>
              <a:t>‹#›</a:t>
            </a:fld>
            <a:endParaRPr lang="en-US">
              <a:latin typeface="Georgia"/>
            </a:endParaRPr>
          </a:p>
        </p:txBody>
      </p:sp>
      <p:sp>
        <p:nvSpPr>
          <p:cNvPr id="28" name="Footer Placeholder 27"/>
          <p:cNvSpPr>
            <a:spLocks noGrp="1"/>
          </p:cNvSpPr>
          <p:nvPr>
            <p:ph type="ftr" sz="quarter" idx="12"/>
          </p:nvPr>
        </p:nvSpPr>
        <p:spPr/>
        <p:txBody>
          <a:bodyPr rtlCol="0"/>
          <a:lstStyle/>
          <a:p>
            <a:endParaRPr lang="en-US">
              <a:solidFill>
                <a:srgbClr val="EFE1A2"/>
              </a:solidFill>
              <a:latin typeface="Georgia"/>
            </a:endParaRPr>
          </a:p>
        </p:txBody>
      </p:sp>
    </p:spTree>
    <p:extLst>
      <p:ext uri="{BB962C8B-B14F-4D97-AF65-F5344CB8AC3E}">
        <p14:creationId xmlns:p14="http://schemas.microsoft.com/office/powerpoint/2010/main" val="183728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42FF44A-B3AF-0C4A-85BE-5D8653657ACC}" type="datetimeFigureOut">
              <a:rPr lang="en-US" smtClean="0">
                <a:solidFill>
                  <a:srgbClr val="EFE1A2"/>
                </a:solidFill>
                <a:latin typeface="Georgia"/>
              </a:rPr>
              <a:pPr/>
              <a:t>10/28/12</a:t>
            </a:fld>
            <a:endParaRPr lang="en-US">
              <a:solidFill>
                <a:srgbClr val="EFE1A2"/>
              </a:solidFill>
              <a:latin typeface="Georgia"/>
            </a:endParaRPr>
          </a:p>
        </p:txBody>
      </p:sp>
      <p:sp>
        <p:nvSpPr>
          <p:cNvPr id="4" name="Footer Placeholder 3"/>
          <p:cNvSpPr>
            <a:spLocks noGrp="1"/>
          </p:cNvSpPr>
          <p:nvPr>
            <p:ph type="ftr" sz="quarter" idx="11"/>
          </p:nvPr>
        </p:nvSpPr>
        <p:spPr>
          <a:xfrm>
            <a:off x="5257800" y="612648"/>
            <a:ext cx="1325880" cy="457200"/>
          </a:xfrm>
        </p:spPr>
        <p:txBody>
          <a:bodyPr/>
          <a:lstStyle/>
          <a:p>
            <a:endParaRPr lang="en-US">
              <a:solidFill>
                <a:srgbClr val="EFE1A2"/>
              </a:solidFill>
              <a:latin typeface="Georgia"/>
            </a:endParaRPr>
          </a:p>
        </p:txBody>
      </p:sp>
      <p:sp>
        <p:nvSpPr>
          <p:cNvPr id="5" name="Slide Number Placeholder 4"/>
          <p:cNvSpPr>
            <a:spLocks noGrp="1"/>
          </p:cNvSpPr>
          <p:nvPr>
            <p:ph type="sldNum" sz="quarter" idx="12"/>
          </p:nvPr>
        </p:nvSpPr>
        <p:spPr>
          <a:xfrm>
            <a:off x="8174736" y="2272"/>
            <a:ext cx="762000" cy="365760"/>
          </a:xfrm>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867045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FF44A-B3AF-0C4A-85BE-5D8653657ACC}" type="datetimeFigureOut">
              <a:rPr lang="en-US" smtClean="0">
                <a:solidFill>
                  <a:srgbClr val="EFE1A2"/>
                </a:solidFill>
                <a:latin typeface="Georgia"/>
              </a:rPr>
              <a:pPr/>
              <a:t>10/28/12</a:t>
            </a:fld>
            <a:endParaRPr lang="en-US">
              <a:solidFill>
                <a:srgbClr val="EFE1A2"/>
              </a:solidFill>
              <a:latin typeface="Georgia"/>
            </a:endParaRPr>
          </a:p>
        </p:txBody>
      </p:sp>
      <p:sp>
        <p:nvSpPr>
          <p:cNvPr id="3" name="Footer Placeholder 2"/>
          <p:cNvSpPr>
            <a:spLocks noGrp="1"/>
          </p:cNvSpPr>
          <p:nvPr>
            <p:ph type="ftr" sz="quarter" idx="11"/>
          </p:nvPr>
        </p:nvSpPr>
        <p:spPr/>
        <p:txBody>
          <a:bodyPr/>
          <a:lstStyle/>
          <a:p>
            <a:endParaRPr lang="en-US">
              <a:solidFill>
                <a:srgbClr val="EFE1A2"/>
              </a:solidFill>
              <a:latin typeface="Georgia"/>
            </a:endParaRPr>
          </a:p>
        </p:txBody>
      </p:sp>
      <p:sp>
        <p:nvSpPr>
          <p:cNvPr id="4" name="Slide Number Placeholder 3"/>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480064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2FF44A-B3AF-0C4A-85BE-5D8653657ACC}" type="datetimeFigureOut">
              <a:rPr lang="en-US" smtClean="0">
                <a:solidFill>
                  <a:srgbClr val="EFE1A2"/>
                </a:solidFill>
                <a:latin typeface="Georgia"/>
              </a:rPr>
              <a:pPr/>
              <a:t>10/28/12</a:t>
            </a:fld>
            <a:endParaRPr lang="en-US">
              <a:solidFill>
                <a:srgbClr val="EFE1A2"/>
              </a:solidFill>
              <a:latin typeface="Georgia"/>
            </a:endParaRPr>
          </a:p>
        </p:txBody>
      </p:sp>
      <p:sp>
        <p:nvSpPr>
          <p:cNvPr id="6" name="Footer Placeholder 5"/>
          <p:cNvSpPr>
            <a:spLocks noGrp="1"/>
          </p:cNvSpPr>
          <p:nvPr>
            <p:ph type="ftr" sz="quarter" idx="11"/>
          </p:nvPr>
        </p:nvSpPr>
        <p:spPr/>
        <p:txBody>
          <a:bodyPr/>
          <a:lstStyle/>
          <a:p>
            <a:endParaRPr lang="en-US">
              <a:solidFill>
                <a:srgbClr val="EFE1A2"/>
              </a:solidFill>
              <a:latin typeface="Georgia"/>
            </a:endParaRPr>
          </a:p>
        </p:txBody>
      </p:sp>
      <p:sp>
        <p:nvSpPr>
          <p:cNvPr id="7" name="Slide Number Placeholder 6"/>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909263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2FF44A-B3AF-0C4A-85BE-5D8653657ACC}" type="datetimeFigureOut">
              <a:rPr lang="en-US" smtClean="0">
                <a:solidFill>
                  <a:srgbClr val="EFE1A2"/>
                </a:solidFill>
                <a:latin typeface="Georgia"/>
              </a:rPr>
              <a:pPr/>
              <a:t>10/28/12</a:t>
            </a:fld>
            <a:endParaRPr lang="en-US">
              <a:solidFill>
                <a:srgbClr val="EFE1A2"/>
              </a:solidFill>
              <a:latin typeface="Georgia"/>
            </a:endParaRPr>
          </a:p>
        </p:txBody>
      </p:sp>
      <p:sp>
        <p:nvSpPr>
          <p:cNvPr id="6" name="Footer Placeholder 5"/>
          <p:cNvSpPr>
            <a:spLocks noGrp="1"/>
          </p:cNvSpPr>
          <p:nvPr>
            <p:ph type="ftr" sz="quarter" idx="11"/>
          </p:nvPr>
        </p:nvSpPr>
        <p:spPr/>
        <p:txBody>
          <a:bodyPr/>
          <a:lstStyle/>
          <a:p>
            <a:endParaRPr lang="en-US">
              <a:solidFill>
                <a:srgbClr val="EFE1A2"/>
              </a:solidFill>
              <a:latin typeface="Georgia"/>
            </a:endParaRPr>
          </a:p>
        </p:txBody>
      </p:sp>
      <p:sp>
        <p:nvSpPr>
          <p:cNvPr id="7" name="Slide Number Placeholder 6"/>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30090617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Georgia"/>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Georgia"/>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Georgia"/>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42FF44A-B3AF-0C4A-85BE-5D8653657ACC}" type="datetimeFigureOut">
              <a:rPr lang="en-US" smtClean="0">
                <a:solidFill>
                  <a:srgbClr val="EFE1A2"/>
                </a:solidFill>
                <a:latin typeface="Georgia"/>
              </a:rPr>
              <a:pPr/>
              <a:t>10/28/12</a:t>
            </a:fld>
            <a:endParaRPr lang="en-US">
              <a:solidFill>
                <a:srgbClr val="EFE1A2"/>
              </a:solidFill>
              <a:latin typeface="Georgia"/>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EFE1A2"/>
              </a:solidFill>
              <a:latin typeface="Georgia"/>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1744387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www.sptf.info/spmstandards/standards-resource-library" TargetMode="External"/><Relationship Id="rId4" Type="http://schemas.openxmlformats.org/officeDocument/2006/relationships/hyperlink" Target="http://www.sptf.info/sp-task-force/online-learning-events"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804"/>
            <a:ext cx="8458200" cy="1573500"/>
          </a:xfrm>
        </p:spPr>
        <p:txBody>
          <a:bodyPr>
            <a:noAutofit/>
          </a:bodyPr>
          <a:lstStyle/>
          <a:p>
            <a:pPr lvl="0"/>
            <a:r>
              <a:rPr lang="en-US" dirty="0" smtClean="0">
                <a:solidFill>
                  <a:srgbClr val="FF6600"/>
                </a:solidFill>
              </a:rPr>
              <a:t/>
            </a:r>
            <a:br>
              <a:rPr lang="en-US" dirty="0" smtClean="0">
                <a:solidFill>
                  <a:srgbClr val="FF6600"/>
                </a:solidFill>
              </a:rPr>
            </a:br>
            <a:r>
              <a:rPr lang="en-US" dirty="0">
                <a:solidFill>
                  <a:srgbClr val="FF6600"/>
                </a:solidFill>
              </a:rPr>
              <a:t/>
            </a:r>
            <a:br>
              <a:rPr lang="en-US" dirty="0">
                <a:solidFill>
                  <a:srgbClr val="FF6600"/>
                </a:solidFill>
              </a:rPr>
            </a:br>
            <a:r>
              <a:rPr lang="en-US" dirty="0" smtClean="0">
                <a:solidFill>
                  <a:srgbClr val="FF6600"/>
                </a:solidFill>
              </a:rPr>
              <a:t/>
            </a:r>
            <a:br>
              <a:rPr lang="en-US" dirty="0" smtClean="0">
                <a:solidFill>
                  <a:srgbClr val="FF6600"/>
                </a:solidFill>
              </a:rPr>
            </a:br>
            <a:r>
              <a:rPr lang="en-US" dirty="0" smtClean="0">
                <a:solidFill>
                  <a:srgbClr val="FF6600"/>
                </a:solidFill>
              </a:rPr>
              <a:t>Session 1: Define and Monitor Social Goals</a:t>
            </a:r>
            <a:endParaRPr lang="en-US" dirty="0">
              <a:solidFill>
                <a:srgbClr val="FF6600"/>
              </a:solidFill>
            </a:endParaRPr>
          </a:p>
        </p:txBody>
      </p:sp>
      <p:pic>
        <p:nvPicPr>
          <p:cNvPr id="4" name="Picture 5" descr="SocialPerformance400x129"/>
          <p:cNvPicPr>
            <a:picLocks noChangeAspect="1" noChangeArrowheads="1"/>
          </p:cNvPicPr>
          <p:nvPr/>
        </p:nvPicPr>
        <p:blipFill>
          <a:blip r:embed="rId3"/>
          <a:srcRect/>
          <a:stretch>
            <a:fillRect/>
          </a:stretch>
        </p:blipFill>
        <p:spPr bwMode="auto">
          <a:xfrm>
            <a:off x="2209800" y="1909184"/>
            <a:ext cx="4800600" cy="1676400"/>
          </a:xfrm>
          <a:prstGeom prst="rect">
            <a:avLst/>
          </a:prstGeom>
          <a:noFill/>
          <a:ln w="9525">
            <a:noFill/>
            <a:miter lim="800000"/>
            <a:headEnd/>
            <a:tailEnd/>
          </a:ln>
        </p:spPr>
      </p:pic>
      <p:sp>
        <p:nvSpPr>
          <p:cNvPr id="3" name="TextBox 2"/>
          <p:cNvSpPr txBox="1"/>
          <p:nvPr/>
        </p:nvSpPr>
        <p:spPr>
          <a:xfrm>
            <a:off x="457200" y="4486130"/>
            <a:ext cx="8262655" cy="1384995"/>
          </a:xfrm>
          <a:prstGeom prst="rect">
            <a:avLst/>
          </a:prstGeom>
          <a:noFill/>
        </p:spPr>
        <p:txBody>
          <a:bodyPr wrap="square" rtlCol="0">
            <a:spAutoFit/>
          </a:bodyPr>
          <a:lstStyle/>
          <a:p>
            <a:pPr algn="ctr"/>
            <a:r>
              <a:rPr lang="en-US" sz="2800" dirty="0" smtClean="0">
                <a:solidFill>
                  <a:prstClr val="black"/>
                </a:solidFill>
                <a:latin typeface="Georgia"/>
              </a:rPr>
              <a:t>With Leah Wardle of </a:t>
            </a:r>
            <a:r>
              <a:rPr lang="en-US" sz="2800" dirty="0">
                <a:solidFill>
                  <a:prstClr val="black"/>
                </a:solidFill>
                <a:latin typeface="Georgia"/>
              </a:rPr>
              <a:t>the </a:t>
            </a:r>
            <a:r>
              <a:rPr lang="en-US" sz="2800" dirty="0" smtClean="0">
                <a:solidFill>
                  <a:prstClr val="black"/>
                </a:solidFill>
                <a:latin typeface="Georgia"/>
              </a:rPr>
              <a:t>SPTF, </a:t>
            </a:r>
          </a:p>
          <a:p>
            <a:pPr algn="ctr"/>
            <a:r>
              <a:rPr lang="en-US" sz="2800" dirty="0" err="1" smtClean="0">
                <a:solidFill>
                  <a:prstClr val="black"/>
                </a:solidFill>
                <a:latin typeface="Georgia"/>
              </a:rPr>
              <a:t>Daniella</a:t>
            </a:r>
            <a:r>
              <a:rPr lang="en-US" sz="2800" dirty="0" smtClean="0">
                <a:solidFill>
                  <a:prstClr val="black"/>
                </a:solidFill>
                <a:latin typeface="Georgia"/>
              </a:rPr>
              <a:t> Hawkins of </a:t>
            </a:r>
            <a:r>
              <a:rPr lang="en-US" sz="2800" dirty="0" err="1" smtClean="0">
                <a:solidFill>
                  <a:prstClr val="black"/>
                </a:solidFill>
                <a:latin typeface="Georgia"/>
              </a:rPr>
              <a:t>MicroLoan</a:t>
            </a:r>
            <a:r>
              <a:rPr lang="en-US" sz="2800" dirty="0" smtClean="0">
                <a:solidFill>
                  <a:prstClr val="black"/>
                </a:solidFill>
                <a:latin typeface="Georgia"/>
              </a:rPr>
              <a:t> Foundation, Malawi</a:t>
            </a:r>
            <a:endParaRPr lang="en-US" sz="2800" dirty="0">
              <a:solidFill>
                <a:prstClr val="black"/>
              </a:solidFill>
              <a:latin typeface="Georgia"/>
            </a:endParaRPr>
          </a:p>
        </p:txBody>
      </p:sp>
    </p:spTree>
    <p:extLst>
      <p:ext uri="{BB962C8B-B14F-4D97-AF65-F5344CB8AC3E}">
        <p14:creationId xmlns:p14="http://schemas.microsoft.com/office/powerpoint/2010/main" val="10469508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a:t>
            </a:r>
            <a:r>
              <a:rPr lang="en-US" dirty="0" err="1"/>
              <a:t>MicroLoan</a:t>
            </a:r>
            <a:r>
              <a:rPr lang="en-US" dirty="0"/>
              <a:t> </a:t>
            </a:r>
            <a:r>
              <a:rPr lang="en-US" dirty="0" smtClean="0"/>
              <a:t>decide which social data to collect?</a:t>
            </a:r>
            <a:endParaRPr lang="en-US" dirty="0"/>
          </a:p>
        </p:txBody>
      </p:sp>
      <p:sp>
        <p:nvSpPr>
          <p:cNvPr id="3" name="Content Placeholder 2"/>
          <p:cNvSpPr>
            <a:spLocks noGrp="1"/>
          </p:cNvSpPr>
          <p:nvPr>
            <p:ph idx="1"/>
          </p:nvPr>
        </p:nvSpPr>
        <p:spPr/>
        <p:txBody>
          <a:bodyPr/>
          <a:lstStyle/>
          <a:p>
            <a:pPr>
              <a:lnSpc>
                <a:spcPct val="120000"/>
              </a:lnSpc>
              <a:spcBef>
                <a:spcPts val="0"/>
              </a:spcBef>
            </a:pPr>
            <a:r>
              <a:rPr lang="en-US" dirty="0" err="1"/>
              <a:t>MicroLoan’s</a:t>
            </a:r>
            <a:r>
              <a:rPr lang="en-US" dirty="0"/>
              <a:t> social mission: to work with the poorest women and enable them and their families to move out of poverty </a:t>
            </a:r>
          </a:p>
          <a:p>
            <a:pPr>
              <a:lnSpc>
                <a:spcPct val="120000"/>
              </a:lnSpc>
              <a:spcBef>
                <a:spcPts val="0"/>
              </a:spcBef>
            </a:pPr>
            <a:r>
              <a:rPr lang="en-US" dirty="0"/>
              <a:t>Therefore we needed to know:</a:t>
            </a:r>
          </a:p>
          <a:p>
            <a:pPr lvl="1">
              <a:lnSpc>
                <a:spcPct val="120000"/>
              </a:lnSpc>
              <a:spcBef>
                <a:spcPts val="0"/>
              </a:spcBef>
            </a:pPr>
            <a:r>
              <a:rPr lang="en-US" dirty="0">
                <a:solidFill>
                  <a:schemeClr val="tx1"/>
                </a:solidFill>
              </a:rPr>
              <a:t>Are we reaching the poorest? (i.e. poverty outreach)</a:t>
            </a:r>
          </a:p>
          <a:p>
            <a:pPr lvl="1">
              <a:lnSpc>
                <a:spcPct val="120000"/>
              </a:lnSpc>
              <a:spcBef>
                <a:spcPts val="0"/>
              </a:spcBef>
            </a:pPr>
            <a:r>
              <a:rPr lang="en-US" dirty="0">
                <a:solidFill>
                  <a:schemeClr val="tx1"/>
                </a:solidFill>
              </a:rPr>
              <a:t>Are clients moving out of poverty (i.e. poverty change)</a:t>
            </a:r>
          </a:p>
        </p:txBody>
      </p:sp>
    </p:spTree>
    <p:extLst>
      <p:ext uri="{BB962C8B-B14F-4D97-AF65-F5344CB8AC3E}">
        <p14:creationId xmlns:p14="http://schemas.microsoft.com/office/powerpoint/2010/main" val="575740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should staff be trained on data collection? </a:t>
            </a:r>
            <a:endParaRPr lang="en-US" dirty="0"/>
          </a:p>
        </p:txBody>
      </p:sp>
      <p:sp>
        <p:nvSpPr>
          <p:cNvPr id="4" name="Content Placeholder 2"/>
          <p:cNvSpPr>
            <a:spLocks noGrp="1"/>
          </p:cNvSpPr>
          <p:nvPr>
            <p:ph idx="1"/>
          </p:nvPr>
        </p:nvSpPr>
        <p:spPr/>
        <p:txBody>
          <a:bodyPr>
            <a:normAutofit/>
          </a:bodyPr>
          <a:lstStyle/>
          <a:p>
            <a:pPr>
              <a:lnSpc>
                <a:spcPct val="130000"/>
              </a:lnSpc>
              <a:spcBef>
                <a:spcPts val="0"/>
              </a:spcBef>
            </a:pPr>
            <a:r>
              <a:rPr lang="en-US" sz="3400" dirty="0" smtClean="0"/>
              <a:t>So staff understand how data collection links to </a:t>
            </a:r>
            <a:r>
              <a:rPr lang="en-US" sz="3400" dirty="0" err="1" smtClean="0"/>
              <a:t>MicroLoan’s</a:t>
            </a:r>
            <a:r>
              <a:rPr lang="en-US" sz="3400" dirty="0" smtClean="0"/>
              <a:t> social mission</a:t>
            </a:r>
          </a:p>
          <a:p>
            <a:pPr>
              <a:lnSpc>
                <a:spcPct val="130000"/>
              </a:lnSpc>
              <a:spcBef>
                <a:spcPts val="0"/>
              </a:spcBef>
            </a:pPr>
            <a:r>
              <a:rPr lang="en-US" sz="3400" dirty="0" smtClean="0"/>
              <a:t>To get staff buy-in</a:t>
            </a:r>
          </a:p>
          <a:p>
            <a:pPr>
              <a:lnSpc>
                <a:spcPct val="130000"/>
              </a:lnSpc>
              <a:spcBef>
                <a:spcPts val="0"/>
              </a:spcBef>
            </a:pPr>
            <a:r>
              <a:rPr lang="en-US" sz="3400" dirty="0" smtClean="0"/>
              <a:t>To ensure </a:t>
            </a:r>
            <a:r>
              <a:rPr lang="en-US" sz="3400" u="sng" dirty="0" smtClean="0"/>
              <a:t>consistency</a:t>
            </a:r>
            <a:r>
              <a:rPr lang="en-US" sz="3400" dirty="0" smtClean="0"/>
              <a:t> of data collection </a:t>
            </a:r>
          </a:p>
          <a:p>
            <a:pPr>
              <a:lnSpc>
                <a:spcPct val="130000"/>
              </a:lnSpc>
              <a:spcBef>
                <a:spcPts val="0"/>
              </a:spcBef>
            </a:pPr>
            <a:r>
              <a:rPr lang="en-US" sz="3400" dirty="0" smtClean="0"/>
              <a:t>To ensure </a:t>
            </a:r>
            <a:r>
              <a:rPr lang="en-US" sz="3400" u="sng" dirty="0" smtClean="0"/>
              <a:t>quality</a:t>
            </a:r>
            <a:r>
              <a:rPr lang="en-US" sz="3400" dirty="0" smtClean="0"/>
              <a:t> of data collection </a:t>
            </a:r>
            <a:endParaRPr lang="en-US" sz="3400" dirty="0"/>
          </a:p>
        </p:txBody>
      </p:sp>
    </p:spTree>
    <p:extLst>
      <p:ext uri="{BB962C8B-B14F-4D97-AF65-F5344CB8AC3E}">
        <p14:creationId xmlns:p14="http://schemas.microsoft.com/office/powerpoint/2010/main" val="1331318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5729"/>
            <a:ext cx="8229600" cy="1066800"/>
          </a:xfrm>
        </p:spPr>
        <p:txBody>
          <a:bodyPr>
            <a:noAutofit/>
          </a:bodyPr>
          <a:lstStyle/>
          <a:p>
            <a:pPr lvl="0"/>
            <a:r>
              <a:rPr lang="en-US" sz="3600" dirty="0" smtClean="0"/>
              <a:t>How does </a:t>
            </a:r>
            <a:r>
              <a:rPr lang="en-US" sz="3600" dirty="0" err="1" smtClean="0"/>
              <a:t>MicroLoan</a:t>
            </a:r>
            <a:r>
              <a:rPr lang="en-US" sz="3600" dirty="0" smtClean="0"/>
              <a:t> use the social assessment training program</a:t>
            </a:r>
            <a:r>
              <a:rPr lang="en-US" sz="2800" dirty="0" smtClean="0"/>
              <a:t>?</a:t>
            </a:r>
            <a:endParaRPr lang="en-US" sz="2800" dirty="0"/>
          </a:p>
        </p:txBody>
      </p:sp>
      <p:sp>
        <p:nvSpPr>
          <p:cNvPr id="4" name="Content Placeholder 2"/>
          <p:cNvSpPr>
            <a:spLocks noGrp="1"/>
          </p:cNvSpPr>
          <p:nvPr>
            <p:ph idx="1"/>
          </p:nvPr>
        </p:nvSpPr>
        <p:spPr>
          <a:xfrm>
            <a:off x="457200" y="1738177"/>
            <a:ext cx="8229600" cy="5119823"/>
          </a:xfrm>
        </p:spPr>
        <p:txBody>
          <a:bodyPr>
            <a:normAutofit fontScale="92500"/>
          </a:bodyPr>
          <a:lstStyle/>
          <a:p>
            <a:pPr>
              <a:lnSpc>
                <a:spcPct val="110000"/>
              </a:lnSpc>
              <a:spcBef>
                <a:spcPts val="0"/>
              </a:spcBef>
            </a:pPr>
            <a:r>
              <a:rPr lang="en-US" dirty="0"/>
              <a:t>SPM Officer and Staff Training Officer in Malawi have been trained in using the manual, and </a:t>
            </a:r>
            <a:r>
              <a:rPr lang="en-US" b="1" dirty="0"/>
              <a:t>deliver the training to staff </a:t>
            </a:r>
            <a:r>
              <a:rPr lang="en-US" b="1" dirty="0" smtClean="0"/>
              <a:t>.</a:t>
            </a:r>
            <a:endParaRPr lang="en-US" b="1" dirty="0"/>
          </a:p>
          <a:p>
            <a:pPr>
              <a:lnSpc>
                <a:spcPct val="110000"/>
              </a:lnSpc>
              <a:spcBef>
                <a:spcPts val="0"/>
              </a:spcBef>
            </a:pPr>
            <a:r>
              <a:rPr lang="en-US" dirty="0"/>
              <a:t>Trainees </a:t>
            </a:r>
            <a:r>
              <a:rPr lang="en-US" b="1" dirty="0"/>
              <a:t>receive workbooks </a:t>
            </a:r>
            <a:r>
              <a:rPr lang="en-US" dirty="0"/>
              <a:t>listing much of the same information as is in the facilitator guide, for them to take notes in which acts as a reference </a:t>
            </a:r>
            <a:r>
              <a:rPr lang="en-US" dirty="0" smtClean="0"/>
              <a:t>document.</a:t>
            </a:r>
            <a:endParaRPr lang="en-US" dirty="0"/>
          </a:p>
          <a:p>
            <a:pPr>
              <a:lnSpc>
                <a:spcPct val="110000"/>
              </a:lnSpc>
              <a:spcBef>
                <a:spcPts val="0"/>
              </a:spcBef>
            </a:pPr>
            <a:r>
              <a:rPr lang="en-US" dirty="0"/>
              <a:t>Half day </a:t>
            </a:r>
            <a:r>
              <a:rPr lang="en-US" b="1" dirty="0"/>
              <a:t>classroom training </a:t>
            </a:r>
            <a:r>
              <a:rPr lang="en-US" dirty="0"/>
              <a:t>including role </a:t>
            </a:r>
            <a:r>
              <a:rPr lang="en-US" dirty="0" smtClean="0"/>
              <a:t>plays.</a:t>
            </a:r>
            <a:endParaRPr lang="en-US" dirty="0"/>
          </a:p>
          <a:p>
            <a:pPr>
              <a:lnSpc>
                <a:spcPct val="110000"/>
              </a:lnSpc>
              <a:spcBef>
                <a:spcPts val="0"/>
              </a:spcBef>
            </a:pPr>
            <a:r>
              <a:rPr lang="en-US" dirty="0"/>
              <a:t>Half </a:t>
            </a:r>
            <a:r>
              <a:rPr lang="en-US" b="1" dirty="0"/>
              <a:t>day field training </a:t>
            </a:r>
            <a:r>
              <a:rPr lang="en-US" dirty="0"/>
              <a:t>including visiting 2 groups, plus </a:t>
            </a:r>
            <a:r>
              <a:rPr lang="en-US" dirty="0" smtClean="0"/>
              <a:t>debriefs.</a:t>
            </a:r>
            <a:endParaRPr lang="en-US" dirty="0"/>
          </a:p>
          <a:p>
            <a:pPr>
              <a:lnSpc>
                <a:spcPct val="110000"/>
              </a:lnSpc>
              <a:spcBef>
                <a:spcPts val="0"/>
              </a:spcBef>
            </a:pPr>
            <a:r>
              <a:rPr lang="en-US" b="1" dirty="0"/>
              <a:t>Follow up visits </a:t>
            </a:r>
            <a:r>
              <a:rPr lang="en-US" dirty="0"/>
              <a:t>by the SPM Officer to </a:t>
            </a:r>
            <a:r>
              <a:rPr lang="en-US" dirty="0" smtClean="0"/>
              <a:t>branches. </a:t>
            </a:r>
            <a:endParaRPr lang="en-US" dirty="0"/>
          </a:p>
        </p:txBody>
      </p:sp>
    </p:spTree>
    <p:extLst>
      <p:ext uri="{BB962C8B-B14F-4D97-AF65-F5344CB8AC3E}">
        <p14:creationId xmlns:p14="http://schemas.microsoft.com/office/powerpoint/2010/main" val="1303944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Autofit/>
          </a:bodyPr>
          <a:lstStyle/>
          <a:p>
            <a:r>
              <a:rPr lang="en-US" sz="3600" dirty="0" smtClean="0"/>
              <a:t>What other techniques do you use to ensure quality data collection?</a:t>
            </a:r>
            <a:endParaRPr lang="en-US" sz="3600" dirty="0"/>
          </a:p>
        </p:txBody>
      </p:sp>
      <p:sp>
        <p:nvSpPr>
          <p:cNvPr id="4" name="Content Placeholder 2"/>
          <p:cNvSpPr>
            <a:spLocks noGrp="1"/>
          </p:cNvSpPr>
          <p:nvPr>
            <p:ph idx="1"/>
          </p:nvPr>
        </p:nvSpPr>
        <p:spPr>
          <a:xfrm>
            <a:off x="457200" y="1938736"/>
            <a:ext cx="8229600" cy="4635800"/>
          </a:xfrm>
        </p:spPr>
        <p:txBody>
          <a:bodyPr>
            <a:normAutofit/>
          </a:bodyPr>
          <a:lstStyle/>
          <a:p>
            <a:pPr>
              <a:lnSpc>
                <a:spcPct val="130000"/>
              </a:lnSpc>
              <a:spcBef>
                <a:spcPts val="0"/>
              </a:spcBef>
            </a:pPr>
            <a:r>
              <a:rPr lang="en-US" b="1" dirty="0"/>
              <a:t>Spot checks </a:t>
            </a:r>
            <a:r>
              <a:rPr lang="en-US" dirty="0"/>
              <a:t>carried out by Branch Managers, Regional Managers, and SPM </a:t>
            </a:r>
            <a:r>
              <a:rPr lang="en-US" dirty="0" smtClean="0"/>
              <a:t>Officer.</a:t>
            </a:r>
            <a:endParaRPr lang="en-US" dirty="0"/>
          </a:p>
          <a:p>
            <a:pPr>
              <a:lnSpc>
                <a:spcPct val="130000"/>
              </a:lnSpc>
              <a:spcBef>
                <a:spcPts val="0"/>
              </a:spcBef>
            </a:pPr>
            <a:r>
              <a:rPr lang="en-US" dirty="0"/>
              <a:t>Checks integrated into </a:t>
            </a:r>
            <a:r>
              <a:rPr lang="en-US" b="1" dirty="0"/>
              <a:t>internal </a:t>
            </a:r>
            <a:r>
              <a:rPr lang="en-US" b="1" dirty="0" smtClean="0"/>
              <a:t>audit</a:t>
            </a:r>
            <a:r>
              <a:rPr lang="en-US" dirty="0" smtClean="0"/>
              <a:t>. </a:t>
            </a:r>
            <a:endParaRPr lang="en-US" dirty="0"/>
          </a:p>
          <a:p>
            <a:pPr>
              <a:lnSpc>
                <a:spcPct val="130000"/>
              </a:lnSpc>
              <a:spcBef>
                <a:spcPts val="0"/>
              </a:spcBef>
            </a:pPr>
            <a:r>
              <a:rPr lang="en-US" b="1" dirty="0"/>
              <a:t>Refresher training </a:t>
            </a:r>
            <a:r>
              <a:rPr lang="en-US" dirty="0"/>
              <a:t>by the SPM Officer at branch level or via regional </a:t>
            </a:r>
            <a:r>
              <a:rPr lang="en-US" dirty="0" smtClean="0"/>
              <a:t>meetings. </a:t>
            </a:r>
            <a:endParaRPr lang="en-US" dirty="0"/>
          </a:p>
          <a:p>
            <a:pPr>
              <a:lnSpc>
                <a:spcPct val="130000"/>
              </a:lnSpc>
              <a:spcBef>
                <a:spcPts val="0"/>
              </a:spcBef>
            </a:pPr>
            <a:r>
              <a:rPr lang="en-US" b="1" dirty="0"/>
              <a:t>Checklist</a:t>
            </a:r>
            <a:r>
              <a:rPr lang="en-US" dirty="0"/>
              <a:t> for SPM data entry clerk to ensure assessments or spot checks that do not follow procedure are </a:t>
            </a:r>
            <a:r>
              <a:rPr lang="en-US" dirty="0" smtClean="0"/>
              <a:t>rejected.</a:t>
            </a:r>
            <a:endParaRPr lang="en-US" dirty="0"/>
          </a:p>
        </p:txBody>
      </p:sp>
    </p:spTree>
    <p:extLst>
      <p:ext uri="{BB962C8B-B14F-4D97-AF65-F5344CB8AC3E}">
        <p14:creationId xmlns:p14="http://schemas.microsoft.com/office/powerpoint/2010/main" val="2337507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373704"/>
          </a:xfrm>
        </p:spPr>
        <p:txBody>
          <a:bodyPr>
            <a:noAutofit/>
          </a:bodyPr>
          <a:lstStyle/>
          <a:p>
            <a:r>
              <a:rPr lang="en-US" sz="3200" dirty="0"/>
              <a:t>How does the social data you collect help you understand how/whether you are achieving your social targets </a:t>
            </a:r>
            <a:r>
              <a:rPr lang="en-US" sz="3200" dirty="0" smtClean="0"/>
              <a:t>?</a:t>
            </a:r>
            <a:endParaRPr lang="en-US" sz="3200" dirty="0"/>
          </a:p>
        </p:txBody>
      </p:sp>
      <p:sp>
        <p:nvSpPr>
          <p:cNvPr id="4" name="Content Placeholder 2"/>
          <p:cNvSpPr>
            <a:spLocks noGrp="1"/>
          </p:cNvSpPr>
          <p:nvPr>
            <p:ph idx="1"/>
          </p:nvPr>
        </p:nvSpPr>
        <p:spPr>
          <a:xfrm>
            <a:off x="457200" y="2250716"/>
            <a:ext cx="8229600" cy="4607284"/>
          </a:xfrm>
        </p:spPr>
        <p:txBody>
          <a:bodyPr>
            <a:noAutofit/>
          </a:bodyPr>
          <a:lstStyle/>
          <a:p>
            <a:pPr>
              <a:lnSpc>
                <a:spcPct val="140000"/>
              </a:lnSpc>
              <a:spcBef>
                <a:spcPts val="0"/>
              </a:spcBef>
            </a:pPr>
            <a:r>
              <a:rPr lang="en-US" sz="2400" b="1" dirty="0"/>
              <a:t>Are we reaching the poorest?</a:t>
            </a:r>
          </a:p>
          <a:p>
            <a:pPr lvl="1">
              <a:lnSpc>
                <a:spcPct val="140000"/>
              </a:lnSpc>
              <a:spcBef>
                <a:spcPts val="0"/>
              </a:spcBef>
            </a:pPr>
            <a:r>
              <a:rPr lang="en-US" sz="2400" u="sng" dirty="0">
                <a:solidFill>
                  <a:schemeClr val="tx1"/>
                </a:solidFill>
              </a:rPr>
              <a:t>Data</a:t>
            </a:r>
            <a:r>
              <a:rPr lang="en-US" sz="2400" dirty="0">
                <a:solidFill>
                  <a:schemeClr val="tx1"/>
                </a:solidFill>
              </a:rPr>
              <a:t>: In </a:t>
            </a:r>
            <a:r>
              <a:rPr lang="en-US" sz="2400" dirty="0" smtClean="0">
                <a:solidFill>
                  <a:schemeClr val="tx1"/>
                </a:solidFill>
              </a:rPr>
              <a:t>2010, </a:t>
            </a:r>
            <a:r>
              <a:rPr lang="en-US" sz="2400" dirty="0">
                <a:solidFill>
                  <a:schemeClr val="tx1"/>
                </a:solidFill>
              </a:rPr>
              <a:t>53.5% </a:t>
            </a:r>
            <a:r>
              <a:rPr lang="en-US" sz="2400" dirty="0" smtClean="0">
                <a:solidFill>
                  <a:schemeClr val="tx1"/>
                </a:solidFill>
              </a:rPr>
              <a:t>of clients are living under </a:t>
            </a:r>
            <a:r>
              <a:rPr lang="en-US" sz="2400" dirty="0">
                <a:solidFill>
                  <a:schemeClr val="tx1"/>
                </a:solidFill>
              </a:rPr>
              <a:t>$1.25/</a:t>
            </a:r>
            <a:r>
              <a:rPr lang="en-US" sz="2400" dirty="0" smtClean="0">
                <a:solidFill>
                  <a:schemeClr val="tx1"/>
                </a:solidFill>
              </a:rPr>
              <a:t>day. </a:t>
            </a:r>
            <a:endParaRPr lang="en-US" sz="2400" dirty="0">
              <a:solidFill>
                <a:schemeClr val="tx1"/>
              </a:solidFill>
            </a:endParaRPr>
          </a:p>
          <a:p>
            <a:pPr lvl="1">
              <a:lnSpc>
                <a:spcPct val="140000"/>
              </a:lnSpc>
              <a:spcBef>
                <a:spcPts val="0"/>
              </a:spcBef>
            </a:pPr>
            <a:r>
              <a:rPr lang="en-US" sz="2400" u="sng" dirty="0">
                <a:solidFill>
                  <a:schemeClr val="tx1"/>
                </a:solidFill>
              </a:rPr>
              <a:t>Action</a:t>
            </a:r>
            <a:r>
              <a:rPr lang="en-US" sz="2400" dirty="0">
                <a:solidFill>
                  <a:schemeClr val="tx1"/>
                </a:solidFill>
              </a:rPr>
              <a:t>: </a:t>
            </a:r>
            <a:r>
              <a:rPr lang="en-US" sz="2400" dirty="0" smtClean="0">
                <a:solidFill>
                  <a:schemeClr val="tx1"/>
                </a:solidFill>
              </a:rPr>
              <a:t>Development </a:t>
            </a:r>
            <a:r>
              <a:rPr lang="en-US" sz="2400" dirty="0">
                <a:solidFill>
                  <a:schemeClr val="tx1"/>
                </a:solidFill>
              </a:rPr>
              <a:t>of pro-poor product removing barriers to entry to the poorest </a:t>
            </a:r>
            <a:r>
              <a:rPr lang="en-US" sz="2400" dirty="0" smtClean="0">
                <a:solidFill>
                  <a:schemeClr val="tx1"/>
                </a:solidFill>
              </a:rPr>
              <a:t>clients.</a:t>
            </a:r>
            <a:endParaRPr lang="en-US" sz="2400" dirty="0">
              <a:solidFill>
                <a:schemeClr val="tx1"/>
              </a:solidFill>
            </a:endParaRPr>
          </a:p>
          <a:p>
            <a:pPr lvl="1">
              <a:lnSpc>
                <a:spcPct val="140000"/>
              </a:lnSpc>
              <a:spcBef>
                <a:spcPts val="0"/>
              </a:spcBef>
            </a:pPr>
            <a:r>
              <a:rPr lang="en-US" sz="2400" u="sng" dirty="0">
                <a:solidFill>
                  <a:schemeClr val="tx1"/>
                </a:solidFill>
              </a:rPr>
              <a:t>Result</a:t>
            </a:r>
            <a:r>
              <a:rPr lang="en-US" sz="2400" dirty="0">
                <a:solidFill>
                  <a:schemeClr val="tx1"/>
                </a:solidFill>
              </a:rPr>
              <a:t>: 74.6% </a:t>
            </a:r>
            <a:r>
              <a:rPr lang="en-US" sz="2400" dirty="0" smtClean="0">
                <a:solidFill>
                  <a:schemeClr val="tx1"/>
                </a:solidFill>
              </a:rPr>
              <a:t>of clients using the pro</a:t>
            </a:r>
            <a:r>
              <a:rPr lang="en-US" sz="2400" dirty="0">
                <a:solidFill>
                  <a:schemeClr val="tx1"/>
                </a:solidFill>
              </a:rPr>
              <a:t>-poor product </a:t>
            </a:r>
            <a:r>
              <a:rPr lang="en-US" sz="2400" dirty="0" smtClean="0">
                <a:solidFill>
                  <a:schemeClr val="tx1"/>
                </a:solidFill>
              </a:rPr>
              <a:t>are living under $</a:t>
            </a:r>
            <a:r>
              <a:rPr lang="en-US" sz="2400" dirty="0">
                <a:solidFill>
                  <a:schemeClr val="tx1"/>
                </a:solidFill>
              </a:rPr>
              <a:t>1.25/</a:t>
            </a:r>
            <a:r>
              <a:rPr lang="en-US" sz="2400" dirty="0" smtClean="0">
                <a:solidFill>
                  <a:schemeClr val="tx1"/>
                </a:solidFill>
              </a:rPr>
              <a:t>day. (Increase in poverty outreach- from 53.5% to 74.6%)</a:t>
            </a:r>
            <a:endParaRPr lang="en-US" sz="2400" dirty="0">
              <a:solidFill>
                <a:schemeClr val="tx1"/>
              </a:solidFill>
            </a:endParaRPr>
          </a:p>
        </p:txBody>
      </p:sp>
    </p:spTree>
    <p:extLst>
      <p:ext uri="{BB962C8B-B14F-4D97-AF65-F5344CB8AC3E}">
        <p14:creationId xmlns:p14="http://schemas.microsoft.com/office/powerpoint/2010/main" val="4116228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a:t>How does the social data you collect help you understand how/whether you are achieving your social targets ?</a:t>
            </a:r>
          </a:p>
        </p:txBody>
      </p:sp>
      <p:sp>
        <p:nvSpPr>
          <p:cNvPr id="3" name="Content Placeholder 2"/>
          <p:cNvSpPr>
            <a:spLocks noGrp="1"/>
          </p:cNvSpPr>
          <p:nvPr>
            <p:ph idx="1"/>
          </p:nvPr>
        </p:nvSpPr>
        <p:spPr>
          <a:xfrm>
            <a:off x="457200" y="2050158"/>
            <a:ext cx="8229600" cy="4524378"/>
          </a:xfrm>
        </p:spPr>
        <p:txBody>
          <a:bodyPr>
            <a:normAutofit lnSpcReduction="10000"/>
          </a:bodyPr>
          <a:lstStyle/>
          <a:p>
            <a:pPr>
              <a:lnSpc>
                <a:spcPct val="140000"/>
              </a:lnSpc>
              <a:spcBef>
                <a:spcPts val="0"/>
              </a:spcBef>
            </a:pPr>
            <a:r>
              <a:rPr lang="en-US" sz="2400" b="1" dirty="0"/>
              <a:t>Are clients moving out of poverty?</a:t>
            </a:r>
          </a:p>
          <a:p>
            <a:pPr lvl="1">
              <a:lnSpc>
                <a:spcPct val="140000"/>
              </a:lnSpc>
              <a:spcBef>
                <a:spcPts val="0"/>
              </a:spcBef>
            </a:pPr>
            <a:r>
              <a:rPr lang="en-US" sz="2400" u="sng" dirty="0">
                <a:solidFill>
                  <a:schemeClr val="tx1"/>
                </a:solidFill>
              </a:rPr>
              <a:t>Data</a:t>
            </a:r>
            <a:r>
              <a:rPr lang="en-US" sz="2400" dirty="0">
                <a:solidFill>
                  <a:schemeClr val="tx1"/>
                </a:solidFill>
              </a:rPr>
              <a:t>: Current data indicates clients are moving out of poverty </a:t>
            </a:r>
          </a:p>
          <a:p>
            <a:pPr lvl="1">
              <a:lnSpc>
                <a:spcPct val="140000"/>
              </a:lnSpc>
              <a:spcBef>
                <a:spcPts val="0"/>
              </a:spcBef>
            </a:pPr>
            <a:r>
              <a:rPr lang="en-US" sz="2400" u="sng" dirty="0">
                <a:solidFill>
                  <a:schemeClr val="tx1"/>
                </a:solidFill>
              </a:rPr>
              <a:t>Planned actions</a:t>
            </a:r>
            <a:r>
              <a:rPr lang="en-US" sz="2400" dirty="0">
                <a:solidFill>
                  <a:schemeClr val="tx1"/>
                </a:solidFill>
              </a:rPr>
              <a:t>: despite positive results we want to do more to increase poverty </a:t>
            </a:r>
            <a:r>
              <a:rPr lang="en-US" sz="2400" dirty="0" smtClean="0">
                <a:solidFill>
                  <a:schemeClr val="tx1"/>
                </a:solidFill>
              </a:rPr>
              <a:t>change—e.g., </a:t>
            </a:r>
            <a:r>
              <a:rPr lang="en-US" sz="2400" dirty="0">
                <a:solidFill>
                  <a:schemeClr val="tx1"/>
                </a:solidFill>
              </a:rPr>
              <a:t>by improving flexibility of product design</a:t>
            </a:r>
          </a:p>
          <a:p>
            <a:pPr lvl="1">
              <a:lnSpc>
                <a:spcPct val="140000"/>
              </a:lnSpc>
              <a:spcBef>
                <a:spcPts val="0"/>
              </a:spcBef>
            </a:pPr>
            <a:r>
              <a:rPr lang="en-US" sz="2400" u="sng" dirty="0">
                <a:solidFill>
                  <a:schemeClr val="tx1"/>
                </a:solidFill>
              </a:rPr>
              <a:t>Planned results</a:t>
            </a:r>
            <a:r>
              <a:rPr lang="en-US" sz="2400" dirty="0">
                <a:solidFill>
                  <a:schemeClr val="tx1"/>
                </a:solidFill>
              </a:rPr>
              <a:t>: additional improved change in poverty status, reduced exit rates, improved savings rates, improved food security status </a:t>
            </a:r>
          </a:p>
          <a:p>
            <a:endParaRPr lang="en-US" dirty="0"/>
          </a:p>
        </p:txBody>
      </p:sp>
    </p:spTree>
    <p:extLst>
      <p:ext uri="{BB962C8B-B14F-4D97-AF65-F5344CB8AC3E}">
        <p14:creationId xmlns:p14="http://schemas.microsoft.com/office/powerpoint/2010/main" val="3132641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7891"/>
            <a:ext cx="8229600" cy="1066800"/>
          </a:xfrm>
        </p:spPr>
        <p:txBody>
          <a:bodyPr/>
          <a:lstStyle/>
          <a:p>
            <a:r>
              <a:rPr lang="en-US" dirty="0" smtClean="0"/>
              <a:t>Discussion with Participants</a:t>
            </a:r>
            <a:endParaRPr lang="en-US" dirty="0"/>
          </a:p>
        </p:txBody>
      </p:sp>
    </p:spTree>
    <p:extLst>
      <p:ext uri="{BB962C8B-B14F-4D97-AF65-F5344CB8AC3E}">
        <p14:creationId xmlns:p14="http://schemas.microsoft.com/office/powerpoint/2010/main" val="906172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find resources</a:t>
            </a:r>
            <a:endParaRPr lang="en-US" dirty="0"/>
          </a:p>
        </p:txBody>
      </p:sp>
      <p:sp>
        <p:nvSpPr>
          <p:cNvPr id="3" name="Content Placeholder 2"/>
          <p:cNvSpPr>
            <a:spLocks noGrp="1"/>
          </p:cNvSpPr>
          <p:nvPr>
            <p:ph idx="1"/>
          </p:nvPr>
        </p:nvSpPr>
        <p:spPr/>
        <p:txBody>
          <a:bodyPr/>
          <a:lstStyle/>
          <a:p>
            <a:r>
              <a:rPr lang="en-US" dirty="0" smtClean="0"/>
              <a:t>SPM Resource Library for the </a:t>
            </a:r>
            <a:r>
              <a:rPr lang="en-US" dirty="0"/>
              <a:t>Universal Standards: </a:t>
            </a:r>
            <a:r>
              <a:rPr lang="en-US" dirty="0">
                <a:hlinkClick r:id="rId3"/>
              </a:rPr>
              <a:t>http://www.sptf.info/spmstandards/standards-resource-</a:t>
            </a:r>
            <a:r>
              <a:rPr lang="en-US" dirty="0" smtClean="0">
                <a:hlinkClick r:id="rId3"/>
              </a:rPr>
              <a:t>library</a:t>
            </a:r>
            <a:endParaRPr lang="en-US" dirty="0" smtClean="0"/>
          </a:p>
          <a:p>
            <a:endParaRPr lang="en-US" dirty="0"/>
          </a:p>
          <a:p>
            <a:r>
              <a:rPr lang="en-US" dirty="0" smtClean="0"/>
              <a:t>This presentation and </a:t>
            </a:r>
            <a:r>
              <a:rPr lang="en-US" dirty="0"/>
              <a:t>audio </a:t>
            </a:r>
            <a:r>
              <a:rPr lang="en-US" dirty="0" smtClean="0"/>
              <a:t>recordin</a:t>
            </a:r>
            <a:r>
              <a:rPr lang="en-US" dirty="0"/>
              <a:t>g</a:t>
            </a:r>
            <a:r>
              <a:rPr lang="en-US" dirty="0" smtClean="0"/>
              <a:t>: </a:t>
            </a:r>
            <a:r>
              <a:rPr lang="en-US" dirty="0" smtClean="0">
                <a:solidFill>
                  <a:srgbClr val="000000"/>
                </a:solidFill>
                <a:hlinkClick r:id="rId4"/>
              </a:rPr>
              <a:t>http</a:t>
            </a:r>
            <a:r>
              <a:rPr lang="en-US" dirty="0">
                <a:solidFill>
                  <a:srgbClr val="000000"/>
                </a:solidFill>
                <a:hlinkClick r:id="rId4"/>
              </a:rPr>
              <a:t>://www.sptf.info/sp-task-force/online-learning-events</a:t>
            </a:r>
            <a:r>
              <a:rPr lang="en-US" dirty="0" smtClean="0">
                <a:solidFill>
                  <a:srgbClr val="000000"/>
                </a:solidFill>
                <a:hlinkClick r:id="rId4"/>
              </a:rPr>
              <a:t>#1</a:t>
            </a:r>
            <a:r>
              <a:rPr lang="en-US" dirty="0" smtClean="0">
                <a:solidFill>
                  <a:srgbClr val="000000"/>
                </a:solidFill>
              </a:rPr>
              <a:t> </a:t>
            </a:r>
          </a:p>
          <a:p>
            <a:pPr marL="109728" indent="0">
              <a:buNone/>
            </a:pPr>
            <a:r>
              <a:rPr lang="en-US" dirty="0" smtClean="0"/>
              <a:t>  </a:t>
            </a:r>
            <a:endParaRPr lang="en-US" dirty="0"/>
          </a:p>
          <a:p>
            <a:endParaRPr lang="en-US" dirty="0"/>
          </a:p>
        </p:txBody>
      </p:sp>
    </p:spTree>
    <p:extLst>
      <p:ext uri="{BB962C8B-B14F-4D97-AF65-F5344CB8AC3E}">
        <p14:creationId xmlns:p14="http://schemas.microsoft.com/office/powerpoint/2010/main" val="2937879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Review of Section 1 of the Universal Standards</a:t>
            </a:r>
          </a:p>
          <a:p>
            <a:pPr marL="109728" indent="0">
              <a:buNone/>
            </a:pPr>
            <a:endParaRPr lang="en-US" dirty="0" smtClean="0"/>
          </a:p>
          <a:p>
            <a:r>
              <a:rPr lang="en-US" dirty="0" smtClean="0"/>
              <a:t>Interview with </a:t>
            </a:r>
            <a:r>
              <a:rPr lang="en-US" dirty="0" err="1" smtClean="0"/>
              <a:t>Daniella</a:t>
            </a:r>
            <a:r>
              <a:rPr lang="en-US" dirty="0" smtClean="0"/>
              <a:t> Hawkins of </a:t>
            </a:r>
            <a:r>
              <a:rPr lang="en-US" dirty="0" err="1" smtClean="0"/>
              <a:t>MicroLoan</a:t>
            </a:r>
            <a:r>
              <a:rPr lang="en-US" dirty="0" smtClean="0"/>
              <a:t> Foundation, Malawi</a:t>
            </a:r>
          </a:p>
          <a:p>
            <a:pPr marL="109728" indent="0">
              <a:buNone/>
            </a:pPr>
            <a:endParaRPr lang="en-US" dirty="0" smtClean="0"/>
          </a:p>
          <a:p>
            <a:r>
              <a:rPr lang="en-US" dirty="0" smtClean="0"/>
              <a:t>Discussion with Participants</a:t>
            </a:r>
            <a:endParaRPr lang="en-US" dirty="0"/>
          </a:p>
        </p:txBody>
      </p:sp>
    </p:spTree>
    <p:extLst>
      <p:ext uri="{BB962C8B-B14F-4D97-AF65-F5344CB8AC3E}">
        <p14:creationId xmlns:p14="http://schemas.microsoft.com/office/powerpoint/2010/main" val="4198259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Section 1 of the Universal Standards</a:t>
            </a:r>
            <a:endParaRPr lang="en-US" dirty="0"/>
          </a:p>
        </p:txBody>
      </p:sp>
      <p:sp>
        <p:nvSpPr>
          <p:cNvPr id="3" name="Content Placeholder 2"/>
          <p:cNvSpPr>
            <a:spLocks noGrp="1"/>
          </p:cNvSpPr>
          <p:nvPr>
            <p:ph idx="1"/>
          </p:nvPr>
        </p:nvSpPr>
        <p:spPr>
          <a:xfrm>
            <a:off x="457200" y="1676400"/>
            <a:ext cx="8229600" cy="4898136"/>
          </a:xfrm>
        </p:spPr>
        <p:txBody>
          <a:bodyPr>
            <a:normAutofit fontScale="92500" lnSpcReduction="10000"/>
          </a:bodyPr>
          <a:lstStyle/>
          <a:p>
            <a:r>
              <a:rPr lang="en-US" b="1" dirty="0" smtClean="0"/>
              <a:t>Section Title</a:t>
            </a:r>
            <a:r>
              <a:rPr lang="en-US" dirty="0" smtClean="0"/>
              <a:t>: Define and Measure Social Goals</a:t>
            </a:r>
          </a:p>
          <a:p>
            <a:endParaRPr lang="en-US" dirty="0" smtClean="0"/>
          </a:p>
          <a:p>
            <a:r>
              <a:rPr lang="en-US" b="1" dirty="0" smtClean="0"/>
              <a:t>Rationale</a:t>
            </a:r>
            <a:r>
              <a:rPr lang="en-US" dirty="0" smtClean="0"/>
              <a:t>: An institution</a:t>
            </a:r>
            <a:r>
              <a:rPr lang="en-US" dirty="0"/>
              <a:t> </a:t>
            </a:r>
            <a:r>
              <a:rPr lang="en-US" dirty="0" smtClean="0"/>
              <a:t>must have a clear strategy for achieving its social goals and must measure its progress toward achieving these goals.</a:t>
            </a:r>
          </a:p>
          <a:p>
            <a:pPr marL="109728" indent="0">
              <a:buNone/>
            </a:pPr>
            <a:endParaRPr lang="en-US" dirty="0"/>
          </a:p>
          <a:p>
            <a:r>
              <a:rPr lang="en-US" b="1" dirty="0" smtClean="0"/>
              <a:t>Two standards:</a:t>
            </a:r>
          </a:p>
          <a:p>
            <a:pPr lvl="1"/>
            <a:r>
              <a:rPr lang="en-US" dirty="0" smtClean="0">
                <a:solidFill>
                  <a:schemeClr val="tx1"/>
                </a:solidFill>
              </a:rPr>
              <a:t>1a- The </a:t>
            </a:r>
            <a:r>
              <a:rPr lang="en-US" dirty="0">
                <a:solidFill>
                  <a:schemeClr val="tx1"/>
                </a:solidFill>
              </a:rPr>
              <a:t>institution has a strategy to achieve its social goals. </a:t>
            </a:r>
            <a:endParaRPr lang="en-US" dirty="0" smtClean="0">
              <a:solidFill>
                <a:schemeClr val="tx1"/>
              </a:solidFill>
            </a:endParaRPr>
          </a:p>
          <a:p>
            <a:pPr lvl="1"/>
            <a:r>
              <a:rPr lang="en-US" dirty="0" smtClean="0">
                <a:solidFill>
                  <a:schemeClr val="tx1"/>
                </a:solidFill>
              </a:rPr>
              <a:t>1b -</a:t>
            </a:r>
            <a:r>
              <a:rPr lang="en-US" dirty="0">
                <a:solidFill>
                  <a:schemeClr val="tx1"/>
                </a:solidFill>
              </a:rPr>
              <a:t>The institution collects, reports, and ensures the accuracy of client-level data that are specific to the institution’s social goals. </a:t>
            </a:r>
            <a:endParaRPr lang="en-US" dirty="0" smtClean="0">
              <a:solidFill>
                <a:schemeClr val="tx1"/>
              </a:solidFill>
            </a:endParaRPr>
          </a:p>
        </p:txBody>
      </p:sp>
    </p:spTree>
    <p:extLst>
      <p:ext uri="{BB962C8B-B14F-4D97-AF65-F5344CB8AC3E}">
        <p14:creationId xmlns:p14="http://schemas.microsoft.com/office/powerpoint/2010/main" val="87504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69756"/>
            <a:ext cx="8229600" cy="1069848"/>
          </a:xfrm>
        </p:spPr>
        <p:txBody>
          <a:bodyPr>
            <a:normAutofit fontScale="90000"/>
          </a:bodyPr>
          <a:lstStyle/>
          <a:p>
            <a:pPr lvl="0"/>
            <a:r>
              <a:rPr lang="en-US" dirty="0">
                <a:solidFill>
                  <a:schemeClr val="tx1"/>
                </a:solidFill>
              </a:rPr>
              <a:t>1a- The institution has a strategy to achieve its social goals. </a:t>
            </a:r>
            <a:br>
              <a:rPr lang="en-US" dirty="0">
                <a:solidFill>
                  <a:schemeClr val="tx1"/>
                </a:solidFill>
              </a:rPr>
            </a:br>
            <a:endParaRPr lang="en-US" dirty="0"/>
          </a:p>
        </p:txBody>
      </p:sp>
    </p:spTree>
    <p:extLst>
      <p:ext uri="{BB962C8B-B14F-4D97-AF65-F5344CB8AC3E}">
        <p14:creationId xmlns:p14="http://schemas.microsoft.com/office/powerpoint/2010/main" val="818306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80931467"/>
              </p:ext>
            </p:extLst>
          </p:nvPr>
        </p:nvGraphicFramePr>
        <p:xfrm>
          <a:off x="0" y="0"/>
          <a:ext cx="9144000" cy="6807332"/>
        </p:xfrm>
        <a:graphic>
          <a:graphicData uri="http://schemas.openxmlformats.org/drawingml/2006/table">
            <a:tbl>
              <a:tblPr firstRow="1" bandRow="1">
                <a:tableStyleId>{2D5ABB26-0587-4C30-8999-92F81FD0307C}</a:tableStyleId>
              </a:tblPr>
              <a:tblGrid>
                <a:gridCol w="9144000"/>
              </a:tblGrid>
              <a:tr h="494660">
                <a:tc>
                  <a:txBody>
                    <a:bodyPr/>
                    <a:lstStyle/>
                    <a:p>
                      <a:r>
                        <a:rPr lang="en-US" sz="2400" b="1" dirty="0" smtClean="0">
                          <a:solidFill>
                            <a:schemeClr val="bg1"/>
                          </a:solidFill>
                        </a:rPr>
                        <a:t>Standard</a:t>
                      </a:r>
                      <a:endParaRPr lang="en-US" sz="2400" b="1" dirty="0">
                        <a:solidFill>
                          <a:schemeClr val="bg1"/>
                        </a:solidFill>
                      </a:endParaRPr>
                    </a:p>
                  </a:txBody>
                  <a:tcPr>
                    <a:solidFill>
                      <a:schemeClr val="tx2"/>
                    </a:solidFill>
                  </a:tcPr>
                </a:tc>
              </a:tr>
              <a:tr h="618326">
                <a:tc>
                  <a:txBody>
                    <a:bodyPr/>
                    <a:lstStyle/>
                    <a:p>
                      <a:pPr lvl="0"/>
                      <a:r>
                        <a:rPr lang="en-US" sz="2600" dirty="0" smtClean="0">
                          <a:solidFill>
                            <a:schemeClr val="tx1"/>
                          </a:solidFill>
                        </a:rPr>
                        <a:t>1a- The institution has a strategy to achieve its social goals. </a:t>
                      </a:r>
                    </a:p>
                  </a:txBody>
                  <a:tcPr/>
                </a:tc>
              </a:tr>
              <a:tr h="503378">
                <a:tc>
                  <a:txBody>
                    <a:bodyPr/>
                    <a:lstStyle/>
                    <a:p>
                      <a:r>
                        <a:rPr lang="en-US" sz="2400" b="1" dirty="0" smtClean="0">
                          <a:solidFill>
                            <a:srgbClr val="FFFFFF"/>
                          </a:solidFill>
                        </a:rPr>
                        <a:t>Essential</a:t>
                      </a:r>
                      <a:r>
                        <a:rPr lang="en-US" sz="2400" b="1" baseline="0" dirty="0" smtClean="0">
                          <a:solidFill>
                            <a:srgbClr val="FFFFFF"/>
                          </a:solidFill>
                        </a:rPr>
                        <a:t> Practices</a:t>
                      </a:r>
                      <a:endParaRPr lang="en-US" sz="2400" b="1" dirty="0">
                        <a:solidFill>
                          <a:srgbClr val="FFFFFF"/>
                        </a:solidFill>
                      </a:endParaRPr>
                    </a:p>
                  </a:txBody>
                  <a:tcPr>
                    <a:solidFill>
                      <a:schemeClr val="accent3"/>
                    </a:solidFill>
                  </a:tcPr>
                </a:tc>
              </a:tr>
              <a:tr h="5190968">
                <a:tc>
                  <a:txBody>
                    <a:bodyPr/>
                    <a:lstStyle/>
                    <a:p>
                      <a:r>
                        <a:rPr kumimoji="0" lang="en-US" sz="2600" kern="1200" dirty="0" smtClean="0">
                          <a:solidFill>
                            <a:schemeClr val="tx1"/>
                          </a:solidFill>
                          <a:effectLst/>
                          <a:latin typeface="+mn-lt"/>
                          <a:ea typeface="+mn-ea"/>
                          <a:cs typeface="+mn-cs"/>
                        </a:rPr>
                        <a:t>The institution has each of the following, which are described in the strategy: </a:t>
                      </a:r>
                    </a:p>
                    <a:p>
                      <a:pPr marL="457200" indent="-457200">
                        <a:lnSpc>
                          <a:spcPct val="120000"/>
                        </a:lnSpc>
                        <a:buFont typeface="Arial"/>
                        <a:buChar char="•"/>
                      </a:pPr>
                      <a:r>
                        <a:rPr kumimoji="0" lang="en-US" sz="2600" b="1" kern="1200" dirty="0" smtClean="0">
                          <a:solidFill>
                            <a:schemeClr val="tx1"/>
                          </a:solidFill>
                          <a:effectLst/>
                          <a:latin typeface="+mn-lt"/>
                          <a:ea typeface="+mn-ea"/>
                          <a:cs typeface="+mn-cs"/>
                        </a:rPr>
                        <a:t>Social</a:t>
                      </a:r>
                      <a:r>
                        <a:rPr kumimoji="0" lang="en-US" sz="2600" b="1" kern="1200" baseline="0" dirty="0" smtClean="0">
                          <a:solidFill>
                            <a:schemeClr val="tx1"/>
                          </a:solidFill>
                          <a:effectLst/>
                          <a:latin typeface="+mn-lt"/>
                          <a:ea typeface="+mn-ea"/>
                          <a:cs typeface="+mn-cs"/>
                        </a:rPr>
                        <a:t> mission</a:t>
                      </a:r>
                      <a:r>
                        <a:rPr kumimoji="0" lang="en-US" sz="2600" kern="1200" baseline="0" dirty="0" smtClean="0">
                          <a:solidFill>
                            <a:schemeClr val="tx1"/>
                          </a:solidFill>
                          <a:effectLst/>
                          <a:latin typeface="+mn-lt"/>
                          <a:ea typeface="+mn-ea"/>
                          <a:cs typeface="+mn-cs"/>
                        </a:rPr>
                        <a:t>—broader social purpose</a:t>
                      </a:r>
                    </a:p>
                    <a:p>
                      <a:pPr marL="457200" indent="-457200">
                        <a:lnSpc>
                          <a:spcPct val="120000"/>
                        </a:lnSpc>
                        <a:buFont typeface="Arial"/>
                        <a:buChar char="•"/>
                      </a:pPr>
                      <a:r>
                        <a:rPr kumimoji="0" lang="en-US" sz="2600" b="1" kern="1200" baseline="0" dirty="0" smtClean="0">
                          <a:solidFill>
                            <a:schemeClr val="tx1"/>
                          </a:solidFill>
                          <a:effectLst/>
                          <a:latin typeface="+mn-lt"/>
                          <a:ea typeface="+mn-ea"/>
                          <a:cs typeface="+mn-cs"/>
                        </a:rPr>
                        <a:t>Target clients</a:t>
                      </a:r>
                      <a:r>
                        <a:rPr kumimoji="0" lang="en-US" sz="2600" kern="1200" baseline="0" dirty="0" smtClean="0">
                          <a:solidFill>
                            <a:schemeClr val="tx1"/>
                          </a:solidFill>
                          <a:effectLst/>
                          <a:latin typeface="+mn-lt"/>
                          <a:ea typeface="+mn-ea"/>
                          <a:cs typeface="+mn-cs"/>
                        </a:rPr>
                        <a:t>—specific characteristics of clients and how the target outreach is linked to the social mission</a:t>
                      </a:r>
                    </a:p>
                    <a:p>
                      <a:pPr marL="457200" indent="-457200">
                        <a:lnSpc>
                          <a:spcPct val="120000"/>
                        </a:lnSpc>
                        <a:buFont typeface="Arial"/>
                        <a:buChar char="•"/>
                      </a:pPr>
                      <a:r>
                        <a:rPr kumimoji="0" lang="en-US" sz="2600" b="1" kern="1200" baseline="0" dirty="0" smtClean="0">
                          <a:solidFill>
                            <a:schemeClr val="tx1"/>
                          </a:solidFill>
                          <a:effectLst/>
                          <a:latin typeface="+mn-lt"/>
                          <a:ea typeface="+mn-ea"/>
                          <a:cs typeface="+mn-cs"/>
                        </a:rPr>
                        <a:t>Social goals</a:t>
                      </a:r>
                      <a:r>
                        <a:rPr kumimoji="0" lang="en-US" sz="2600" kern="1200" baseline="0" dirty="0" smtClean="0">
                          <a:solidFill>
                            <a:schemeClr val="tx1"/>
                          </a:solidFill>
                          <a:effectLst/>
                          <a:latin typeface="+mn-lt"/>
                          <a:ea typeface="+mn-ea"/>
                          <a:cs typeface="+mn-cs"/>
                        </a:rPr>
                        <a:t>—the client outputs and outcomes expected</a:t>
                      </a:r>
                    </a:p>
                    <a:p>
                      <a:pPr marL="457200" marR="0" indent="-457200" algn="l" defTabSz="914400" rtl="0" eaLnBrk="1" fontAlgn="auto" latinLnBrk="0" hangingPunct="1">
                        <a:lnSpc>
                          <a:spcPct val="120000"/>
                        </a:lnSpc>
                        <a:spcBef>
                          <a:spcPts val="0"/>
                        </a:spcBef>
                        <a:spcAft>
                          <a:spcPts val="0"/>
                        </a:spcAft>
                        <a:buClrTx/>
                        <a:buSzTx/>
                        <a:buFont typeface="Arial"/>
                        <a:buChar char="•"/>
                        <a:tabLst/>
                        <a:defRPr/>
                      </a:pPr>
                      <a:r>
                        <a:rPr kumimoji="0" lang="en-US" sz="2600" b="1" kern="1200" baseline="0" dirty="0" smtClean="0">
                          <a:solidFill>
                            <a:schemeClr val="tx1"/>
                          </a:solidFill>
                          <a:effectLst/>
                          <a:latin typeface="+mn-lt"/>
                          <a:ea typeface="+mn-ea"/>
                          <a:cs typeface="+mn-cs"/>
                        </a:rPr>
                        <a:t>Social targets</a:t>
                      </a:r>
                      <a:r>
                        <a:rPr kumimoji="0" lang="en-US" sz="2600" kern="1200" baseline="0" dirty="0" smtClean="0">
                          <a:solidFill>
                            <a:schemeClr val="tx1"/>
                          </a:solidFill>
                          <a:effectLst/>
                          <a:latin typeface="+mn-lt"/>
                          <a:ea typeface="+mn-ea"/>
                          <a:cs typeface="+mn-cs"/>
                        </a:rPr>
                        <a:t>—for client outputs and outcomes</a:t>
                      </a:r>
                      <a:endParaRPr kumimoji="0" lang="en-US" sz="2600" b="1" kern="1200" baseline="0" dirty="0" smtClean="0">
                        <a:solidFill>
                          <a:schemeClr val="tx1"/>
                        </a:solidFill>
                        <a:effectLst/>
                        <a:latin typeface="+mn-lt"/>
                        <a:ea typeface="+mn-ea"/>
                        <a:cs typeface="+mn-cs"/>
                      </a:endParaRPr>
                    </a:p>
                    <a:p>
                      <a:pPr marL="457200" indent="-457200">
                        <a:lnSpc>
                          <a:spcPct val="120000"/>
                        </a:lnSpc>
                        <a:buFont typeface="Arial"/>
                        <a:buChar char="•"/>
                      </a:pPr>
                      <a:r>
                        <a:rPr kumimoji="0" lang="en-US" sz="2600" b="1" kern="1200" baseline="0" dirty="0" smtClean="0">
                          <a:solidFill>
                            <a:schemeClr val="tx1"/>
                          </a:solidFill>
                          <a:effectLst/>
                          <a:latin typeface="+mn-lt"/>
                          <a:ea typeface="+mn-ea"/>
                          <a:cs typeface="+mn-cs"/>
                        </a:rPr>
                        <a:t>Social indicators</a:t>
                      </a:r>
                      <a:r>
                        <a:rPr kumimoji="0" lang="en-US" sz="2600" kern="1200" baseline="0" dirty="0" smtClean="0">
                          <a:solidFill>
                            <a:schemeClr val="tx1"/>
                          </a:solidFill>
                          <a:effectLst/>
                          <a:latin typeface="+mn-lt"/>
                          <a:ea typeface="+mn-ea"/>
                          <a:cs typeface="+mn-cs"/>
                        </a:rPr>
                        <a:t>—what the institution uses to measure progress toward achieving targets</a:t>
                      </a:r>
                    </a:p>
                    <a:p>
                      <a:pPr marL="457200" indent="-457200">
                        <a:lnSpc>
                          <a:spcPct val="120000"/>
                        </a:lnSpc>
                        <a:buFont typeface="Arial"/>
                        <a:buChar char="•"/>
                      </a:pPr>
                      <a:r>
                        <a:rPr kumimoji="0" lang="en-US" sz="2600" b="1" kern="1200" baseline="0" dirty="0" smtClean="0">
                          <a:solidFill>
                            <a:schemeClr val="tx1"/>
                          </a:solidFill>
                          <a:effectLst/>
                          <a:latin typeface="+mn-lt"/>
                          <a:ea typeface="+mn-ea"/>
                          <a:cs typeface="+mn-cs"/>
                        </a:rPr>
                        <a:t>How to achieve social goals</a:t>
                      </a:r>
                      <a:r>
                        <a:rPr kumimoji="0" lang="en-US" sz="2600" kern="1200" baseline="0" dirty="0" smtClean="0">
                          <a:solidFill>
                            <a:schemeClr val="tx1"/>
                          </a:solidFill>
                          <a:effectLst/>
                          <a:latin typeface="+mn-lt"/>
                          <a:ea typeface="+mn-ea"/>
                          <a:cs typeface="+mn-cs"/>
                        </a:rPr>
                        <a:t>—products, services, delivery models and channels used</a:t>
                      </a:r>
                      <a:endParaRPr kumimoji="0" lang="en-US" sz="2600" kern="1200" dirty="0" smtClean="0">
                        <a:solidFill>
                          <a:schemeClr val="tx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4786106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69756"/>
            <a:ext cx="8229600" cy="1069848"/>
          </a:xfrm>
        </p:spPr>
        <p:txBody>
          <a:bodyPr>
            <a:normAutofit fontScale="90000"/>
          </a:bodyPr>
          <a:lstStyle/>
          <a:p>
            <a:pPr lvl="0"/>
            <a:r>
              <a:rPr lang="en-US" dirty="0">
                <a:solidFill>
                  <a:schemeClr val="tx1"/>
                </a:solidFill>
              </a:rPr>
              <a:t>1b -The institution collects, reports, and ensures the accuracy of client-level data that are specific to the institution’s social </a:t>
            </a:r>
            <a:r>
              <a:rPr lang="en-US" dirty="0" smtClean="0">
                <a:solidFill>
                  <a:schemeClr val="tx1"/>
                </a:solidFill>
              </a:rPr>
              <a:t>goals.</a:t>
            </a:r>
            <a:endParaRPr lang="en-US" dirty="0"/>
          </a:p>
        </p:txBody>
      </p:sp>
    </p:spTree>
    <p:extLst>
      <p:ext uri="{BB962C8B-B14F-4D97-AF65-F5344CB8AC3E}">
        <p14:creationId xmlns:p14="http://schemas.microsoft.com/office/powerpoint/2010/main" val="1418309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40205892"/>
              </p:ext>
            </p:extLst>
          </p:nvPr>
        </p:nvGraphicFramePr>
        <p:xfrm>
          <a:off x="0" y="0"/>
          <a:ext cx="9144000" cy="6928328"/>
        </p:xfrm>
        <a:graphic>
          <a:graphicData uri="http://schemas.openxmlformats.org/drawingml/2006/table">
            <a:tbl>
              <a:tblPr firstRow="1" bandRow="1">
                <a:tableStyleId>{2D5ABB26-0587-4C30-8999-92F81FD0307C}</a:tableStyleId>
              </a:tblPr>
              <a:tblGrid>
                <a:gridCol w="9144000"/>
              </a:tblGrid>
              <a:tr h="323273">
                <a:tc>
                  <a:txBody>
                    <a:bodyPr/>
                    <a:lstStyle/>
                    <a:p>
                      <a:r>
                        <a:rPr lang="en-US" sz="2400" b="0" dirty="0" smtClean="0">
                          <a:solidFill>
                            <a:srgbClr val="FFFFFF"/>
                          </a:solidFill>
                        </a:rPr>
                        <a:t>Standard</a:t>
                      </a:r>
                      <a:endParaRPr lang="en-US" sz="2400" b="0" dirty="0">
                        <a:solidFill>
                          <a:srgbClr val="FFFFFF"/>
                        </a:solidFill>
                      </a:endParaRPr>
                    </a:p>
                  </a:txBody>
                  <a:tcPr>
                    <a:solidFill>
                      <a:schemeClr val="tx2"/>
                    </a:solidFill>
                  </a:tcPr>
                </a:tc>
              </a:tr>
              <a:tr h="618326">
                <a:tc>
                  <a:txBody>
                    <a:bodyPr/>
                    <a:lstStyle/>
                    <a:p>
                      <a:pPr lvl="0"/>
                      <a:r>
                        <a:rPr lang="en-US" sz="2400" b="0" dirty="0" smtClean="0">
                          <a:solidFill>
                            <a:srgbClr val="000000"/>
                          </a:solidFill>
                        </a:rPr>
                        <a:t>1b- </a:t>
                      </a:r>
                      <a:r>
                        <a:rPr kumimoji="0" lang="en-US" sz="2400" b="0" kern="1200" dirty="0" smtClean="0">
                          <a:solidFill>
                            <a:srgbClr val="000000"/>
                          </a:solidFill>
                          <a:effectLst/>
                          <a:latin typeface="+mn-lt"/>
                          <a:ea typeface="+mn-ea"/>
                          <a:cs typeface="+mn-cs"/>
                        </a:rPr>
                        <a:t>The institution collects, reports, and ensures the accuracy of client-level data that are specific to the institution’s social goals.</a:t>
                      </a:r>
                      <a:r>
                        <a:rPr lang="en-US" sz="2400" b="0" dirty="0" smtClean="0">
                          <a:solidFill>
                            <a:srgbClr val="000000"/>
                          </a:solidFill>
                          <a:effectLst/>
                        </a:rPr>
                        <a:t> </a:t>
                      </a:r>
                      <a:endParaRPr lang="en-US" sz="2400" b="0" dirty="0" smtClean="0">
                        <a:solidFill>
                          <a:srgbClr val="000000"/>
                        </a:solidFill>
                      </a:endParaRPr>
                    </a:p>
                  </a:txBody>
                  <a:tcPr/>
                </a:tc>
              </a:tr>
              <a:tr h="344925">
                <a:tc>
                  <a:txBody>
                    <a:bodyPr/>
                    <a:lstStyle/>
                    <a:p>
                      <a:r>
                        <a:rPr lang="en-US" sz="2400" b="0" dirty="0" smtClean="0">
                          <a:solidFill>
                            <a:srgbClr val="FFFFFF"/>
                          </a:solidFill>
                        </a:rPr>
                        <a:t>Essential</a:t>
                      </a:r>
                      <a:r>
                        <a:rPr lang="en-US" sz="2400" b="0" baseline="0" dirty="0" smtClean="0">
                          <a:solidFill>
                            <a:srgbClr val="FFFFFF"/>
                          </a:solidFill>
                        </a:rPr>
                        <a:t> Practices</a:t>
                      </a:r>
                      <a:endParaRPr lang="en-US" sz="2400" b="0" dirty="0">
                        <a:solidFill>
                          <a:srgbClr val="FFFFFF"/>
                        </a:solidFill>
                      </a:endParaRPr>
                    </a:p>
                  </a:txBody>
                  <a:tcPr>
                    <a:solidFill>
                      <a:schemeClr val="accent3"/>
                    </a:solidFill>
                  </a:tcPr>
                </a:tc>
              </a:tr>
              <a:tr h="5190968">
                <a:tc>
                  <a:txBody>
                    <a:bodyPr/>
                    <a:lstStyle/>
                    <a:p>
                      <a:pPr marL="457200" marR="0" indent="-457200">
                        <a:spcBef>
                          <a:spcPts val="0"/>
                        </a:spcBef>
                        <a:spcAft>
                          <a:spcPts val="0"/>
                        </a:spcAft>
                        <a:buFont typeface="Arial"/>
                        <a:buChar char="•"/>
                      </a:pPr>
                      <a:r>
                        <a:rPr lang="en-US" sz="2000" b="0" u="none" dirty="0" smtClean="0">
                          <a:solidFill>
                            <a:srgbClr val="000000"/>
                          </a:solidFill>
                          <a:effectLst/>
                          <a:latin typeface="Cambria"/>
                          <a:ea typeface="ＭＳ 明朝"/>
                          <a:cs typeface="Times New Roman"/>
                        </a:rPr>
                        <a:t>Have at least </a:t>
                      </a:r>
                      <a:r>
                        <a:rPr lang="en-US" sz="2000" b="0" u="none" dirty="0">
                          <a:solidFill>
                            <a:srgbClr val="000000"/>
                          </a:solidFill>
                          <a:effectLst/>
                          <a:latin typeface="Cambria"/>
                          <a:ea typeface="ＭＳ 明朝"/>
                          <a:cs typeface="Times New Roman"/>
                        </a:rPr>
                        <a:t>one indicator for each </a:t>
                      </a:r>
                      <a:r>
                        <a:rPr lang="en-US" sz="2000" b="0" u="none" dirty="0" smtClean="0">
                          <a:solidFill>
                            <a:srgbClr val="000000"/>
                          </a:solidFill>
                          <a:effectLst/>
                          <a:latin typeface="Cambria"/>
                          <a:ea typeface="ＭＳ 明朝"/>
                          <a:cs typeface="Times New Roman"/>
                        </a:rPr>
                        <a:t>social goal. </a:t>
                      </a:r>
                    </a:p>
                    <a:p>
                      <a:pPr marL="0" marR="0" indent="0">
                        <a:spcBef>
                          <a:spcPts val="0"/>
                        </a:spcBef>
                        <a:spcAft>
                          <a:spcPts val="0"/>
                        </a:spcAft>
                        <a:buFont typeface="Arial"/>
                        <a:buNone/>
                      </a:pPr>
                      <a:endParaRPr lang="en-US" sz="2000" b="0" dirty="0">
                        <a:solidFill>
                          <a:srgbClr val="000000"/>
                        </a:solidFill>
                        <a:effectLst/>
                        <a:latin typeface="Cambria"/>
                        <a:ea typeface="ＭＳ 明朝"/>
                        <a:cs typeface="Times New Roman"/>
                      </a:endParaRPr>
                    </a:p>
                    <a:p>
                      <a:pPr marL="457200" marR="0" lvl="0" indent="-457200">
                        <a:spcBef>
                          <a:spcPts val="0"/>
                        </a:spcBef>
                        <a:spcAft>
                          <a:spcPts val="0"/>
                        </a:spcAft>
                        <a:buFont typeface="Arial"/>
                        <a:buChar char="•"/>
                        <a:tabLst>
                          <a:tab pos="319405" algn="l"/>
                        </a:tabLst>
                      </a:pPr>
                      <a:r>
                        <a:rPr lang="en-US" sz="2000" b="0" dirty="0" smtClean="0">
                          <a:solidFill>
                            <a:srgbClr val="000000"/>
                          </a:solidFill>
                          <a:effectLst/>
                          <a:latin typeface="Cambria"/>
                          <a:ea typeface="ＭＳ 明朝"/>
                          <a:cs typeface="Times New Roman"/>
                        </a:rPr>
                        <a:t>Identify: </a:t>
                      </a:r>
                      <a:r>
                        <a:rPr lang="en-US" sz="2000" b="0" dirty="0">
                          <a:solidFill>
                            <a:srgbClr val="000000"/>
                          </a:solidFill>
                          <a:effectLst/>
                          <a:latin typeface="Cambria"/>
                          <a:ea typeface="ＭＳ 明朝"/>
                          <a:cs typeface="Times New Roman"/>
                        </a:rPr>
                        <a:t>who collects the data; where </a:t>
                      </a:r>
                      <a:r>
                        <a:rPr lang="en-US" sz="2000" b="0" dirty="0" smtClean="0">
                          <a:solidFill>
                            <a:srgbClr val="000000"/>
                          </a:solidFill>
                          <a:effectLst/>
                          <a:latin typeface="Cambria"/>
                          <a:ea typeface="ＭＳ 明朝"/>
                          <a:cs typeface="Times New Roman"/>
                        </a:rPr>
                        <a:t>it</a:t>
                      </a:r>
                      <a:r>
                        <a:rPr lang="en-US" sz="2000" b="0" baseline="0" dirty="0" smtClean="0">
                          <a:solidFill>
                            <a:srgbClr val="000000"/>
                          </a:solidFill>
                          <a:effectLst/>
                          <a:latin typeface="Cambria"/>
                          <a:ea typeface="ＭＳ 明朝"/>
                          <a:cs typeface="Times New Roman"/>
                        </a:rPr>
                        <a:t> is </a:t>
                      </a:r>
                      <a:r>
                        <a:rPr lang="en-US" sz="2000" b="0" dirty="0" smtClean="0">
                          <a:solidFill>
                            <a:srgbClr val="000000"/>
                          </a:solidFill>
                          <a:effectLst/>
                          <a:latin typeface="Cambria"/>
                          <a:ea typeface="ＭＳ 明朝"/>
                          <a:cs typeface="Times New Roman"/>
                        </a:rPr>
                        <a:t>stored</a:t>
                      </a:r>
                      <a:r>
                        <a:rPr lang="en-US" sz="2000" b="0" dirty="0">
                          <a:solidFill>
                            <a:srgbClr val="000000"/>
                          </a:solidFill>
                          <a:effectLst/>
                          <a:latin typeface="Cambria"/>
                          <a:ea typeface="ＭＳ 明朝"/>
                          <a:cs typeface="Times New Roman"/>
                        </a:rPr>
                        <a:t>; who analyzes </a:t>
                      </a:r>
                      <a:r>
                        <a:rPr lang="en-US" sz="2000" b="0" dirty="0" smtClean="0">
                          <a:solidFill>
                            <a:srgbClr val="000000"/>
                          </a:solidFill>
                          <a:effectLst/>
                          <a:latin typeface="Cambria"/>
                          <a:ea typeface="ＭＳ 明朝"/>
                          <a:cs typeface="Times New Roman"/>
                        </a:rPr>
                        <a:t>it; </a:t>
                      </a:r>
                      <a:r>
                        <a:rPr lang="en-US" sz="2000" b="0" dirty="0">
                          <a:solidFill>
                            <a:srgbClr val="000000"/>
                          </a:solidFill>
                          <a:effectLst/>
                          <a:latin typeface="Cambria"/>
                          <a:ea typeface="ＭＳ 明朝"/>
                          <a:cs typeface="Times New Roman"/>
                        </a:rPr>
                        <a:t>who </a:t>
                      </a:r>
                      <a:r>
                        <a:rPr lang="en-US" sz="2000" b="0" dirty="0" smtClean="0">
                          <a:solidFill>
                            <a:srgbClr val="000000"/>
                          </a:solidFill>
                          <a:effectLst/>
                          <a:latin typeface="Cambria"/>
                          <a:ea typeface="ＭＳ 明朝"/>
                          <a:cs typeface="Times New Roman"/>
                        </a:rPr>
                        <a:t>verifies its accuracy, how it is reported </a:t>
                      </a:r>
                      <a:r>
                        <a:rPr lang="en-US" sz="2000" b="0" dirty="0">
                          <a:solidFill>
                            <a:srgbClr val="000000"/>
                          </a:solidFill>
                          <a:effectLst/>
                          <a:latin typeface="Cambria"/>
                          <a:ea typeface="ＭＳ 明朝"/>
                          <a:cs typeface="Times New Roman"/>
                        </a:rPr>
                        <a:t>and to whom. </a:t>
                      </a:r>
                      <a:endParaRPr lang="en-US" sz="2000" b="0" dirty="0" smtClean="0">
                        <a:solidFill>
                          <a:srgbClr val="000000"/>
                        </a:solidFill>
                        <a:effectLst/>
                        <a:latin typeface="Cambria"/>
                        <a:ea typeface="ＭＳ 明朝"/>
                        <a:cs typeface="Times New Roman"/>
                      </a:endParaRPr>
                    </a:p>
                    <a:p>
                      <a:pPr marL="0" marR="0" lvl="0" indent="0">
                        <a:spcBef>
                          <a:spcPts val="0"/>
                        </a:spcBef>
                        <a:spcAft>
                          <a:spcPts val="0"/>
                        </a:spcAft>
                        <a:buFont typeface="Arial"/>
                        <a:buNone/>
                        <a:tabLst>
                          <a:tab pos="319405" algn="l"/>
                        </a:tabLst>
                      </a:pPr>
                      <a:endParaRPr lang="en-US" sz="2000" b="0" dirty="0">
                        <a:solidFill>
                          <a:srgbClr val="000000"/>
                        </a:solidFill>
                        <a:effectLst/>
                        <a:latin typeface="Cambria"/>
                        <a:ea typeface="ＭＳ 明朝"/>
                        <a:cs typeface="Times New Roman"/>
                      </a:endParaRPr>
                    </a:p>
                    <a:p>
                      <a:pPr marL="457200" marR="0" indent="-457200">
                        <a:spcBef>
                          <a:spcPts val="0"/>
                        </a:spcBef>
                        <a:spcAft>
                          <a:spcPts val="0"/>
                        </a:spcAft>
                        <a:buFont typeface="Arial"/>
                        <a:buChar char="•"/>
                      </a:pPr>
                      <a:r>
                        <a:rPr lang="en-US" sz="2000" b="0" dirty="0" smtClean="0">
                          <a:solidFill>
                            <a:srgbClr val="000000"/>
                          </a:solidFill>
                          <a:effectLst/>
                          <a:latin typeface="Cambria"/>
                          <a:ea typeface="ＭＳ 明朝"/>
                          <a:cs typeface="Times New Roman"/>
                        </a:rPr>
                        <a:t>Disaggregate </a:t>
                      </a:r>
                      <a:r>
                        <a:rPr lang="en-US" sz="2000" b="0" dirty="0">
                          <a:solidFill>
                            <a:srgbClr val="000000"/>
                          </a:solidFill>
                          <a:effectLst/>
                          <a:latin typeface="Cambria"/>
                          <a:ea typeface="ＭＳ 明朝"/>
                          <a:cs typeface="Times New Roman"/>
                        </a:rPr>
                        <a:t>client data by gender and other key client </a:t>
                      </a:r>
                      <a:r>
                        <a:rPr lang="en-US" sz="2000" b="0" dirty="0" smtClean="0">
                          <a:solidFill>
                            <a:srgbClr val="000000"/>
                          </a:solidFill>
                          <a:effectLst/>
                          <a:latin typeface="Cambria"/>
                          <a:ea typeface="ＭＳ 明朝"/>
                          <a:cs typeface="Times New Roman"/>
                        </a:rPr>
                        <a:t>characteristics,</a:t>
                      </a:r>
                      <a:r>
                        <a:rPr lang="en-US" sz="2000" b="0" baseline="0" dirty="0" smtClean="0">
                          <a:solidFill>
                            <a:srgbClr val="000000"/>
                          </a:solidFill>
                          <a:effectLst/>
                          <a:latin typeface="Cambria"/>
                          <a:ea typeface="ＭＳ 明朝"/>
                          <a:cs typeface="Times New Roman"/>
                        </a:rPr>
                        <a:t> using the MIS.</a:t>
                      </a:r>
                    </a:p>
                    <a:p>
                      <a:pPr marL="0" marR="0" indent="0">
                        <a:spcBef>
                          <a:spcPts val="0"/>
                        </a:spcBef>
                        <a:spcAft>
                          <a:spcPts val="0"/>
                        </a:spcAft>
                        <a:buFont typeface="Arial"/>
                        <a:buNone/>
                      </a:pPr>
                      <a:endParaRPr lang="en-US" sz="2000" b="0" dirty="0" smtClean="0">
                        <a:solidFill>
                          <a:srgbClr val="000000"/>
                        </a:solidFill>
                        <a:effectLst/>
                        <a:latin typeface="Cambria"/>
                        <a:ea typeface="ＭＳ 明朝"/>
                        <a:cs typeface="Times New Roman"/>
                      </a:endParaRPr>
                    </a:p>
                    <a:p>
                      <a:pPr marL="457200" marR="0" indent="-457200">
                        <a:spcBef>
                          <a:spcPts val="0"/>
                        </a:spcBef>
                        <a:spcAft>
                          <a:spcPts val="0"/>
                        </a:spcAft>
                        <a:buFont typeface="Arial"/>
                        <a:buChar char="•"/>
                      </a:pPr>
                      <a:r>
                        <a:rPr lang="en-US" sz="2000" b="0" dirty="0" smtClean="0">
                          <a:solidFill>
                            <a:srgbClr val="000000"/>
                          </a:solidFill>
                          <a:effectLst/>
                          <a:latin typeface="Cambria"/>
                          <a:ea typeface="ＭＳ 明朝"/>
                          <a:cs typeface="Times New Roman"/>
                        </a:rPr>
                        <a:t>Ensures data quality by</a:t>
                      </a:r>
                      <a:r>
                        <a:rPr lang="en-US" sz="2000" b="0" dirty="0">
                          <a:solidFill>
                            <a:srgbClr val="000000"/>
                          </a:solidFill>
                          <a:effectLst/>
                          <a:latin typeface="Cambria"/>
                          <a:ea typeface="ＭＳ 明朝"/>
                          <a:cs typeface="Times New Roman"/>
                        </a:rPr>
                        <a:t>: 1) validating the </a:t>
                      </a:r>
                      <a:r>
                        <a:rPr lang="en-US" sz="2000" b="0" dirty="0" smtClean="0">
                          <a:solidFill>
                            <a:srgbClr val="000000"/>
                          </a:solidFill>
                          <a:effectLst/>
                          <a:latin typeface="Cambria"/>
                          <a:ea typeface="ＭＳ 明朝"/>
                          <a:cs typeface="Times New Roman"/>
                        </a:rPr>
                        <a:t>data, </a:t>
                      </a:r>
                      <a:r>
                        <a:rPr lang="en-US" sz="2000" b="0" dirty="0">
                          <a:solidFill>
                            <a:srgbClr val="000000"/>
                          </a:solidFill>
                          <a:effectLst/>
                          <a:latin typeface="Cambria"/>
                          <a:ea typeface="ＭＳ 明朝"/>
                          <a:cs typeface="Times New Roman"/>
                        </a:rPr>
                        <a:t>and 2) training employees on data collection tools and data </a:t>
                      </a:r>
                      <a:r>
                        <a:rPr lang="en-US" sz="2000" b="0" dirty="0" smtClean="0">
                          <a:solidFill>
                            <a:srgbClr val="000000"/>
                          </a:solidFill>
                          <a:effectLst/>
                          <a:latin typeface="Cambria"/>
                          <a:ea typeface="ＭＳ 明朝"/>
                          <a:cs typeface="Times New Roman"/>
                        </a:rPr>
                        <a:t>entry.</a:t>
                      </a:r>
                    </a:p>
                    <a:p>
                      <a:pPr marL="0" marR="0" indent="0">
                        <a:spcBef>
                          <a:spcPts val="0"/>
                        </a:spcBef>
                        <a:spcAft>
                          <a:spcPts val="0"/>
                        </a:spcAft>
                        <a:buFont typeface="Arial"/>
                        <a:buNone/>
                      </a:pPr>
                      <a:endParaRPr lang="en-US" sz="2000" b="0" dirty="0" smtClean="0">
                        <a:solidFill>
                          <a:srgbClr val="000000"/>
                        </a:solidFill>
                        <a:effectLst/>
                        <a:latin typeface="Cambria"/>
                        <a:ea typeface="ＭＳ 明朝"/>
                        <a:cs typeface="Times New Roman"/>
                      </a:endParaRPr>
                    </a:p>
                    <a:p>
                      <a:pPr marL="457200" marR="0" indent="-457200">
                        <a:spcBef>
                          <a:spcPts val="0"/>
                        </a:spcBef>
                        <a:spcAft>
                          <a:spcPts val="0"/>
                        </a:spcAft>
                        <a:buFont typeface="Arial"/>
                        <a:buChar char="•"/>
                      </a:pPr>
                      <a:r>
                        <a:rPr lang="en-US" sz="2000" b="0" dirty="0" smtClean="0">
                          <a:solidFill>
                            <a:srgbClr val="000000"/>
                          </a:solidFill>
                          <a:effectLst/>
                          <a:latin typeface="Cambria"/>
                          <a:ea typeface="ＭＳ 明朝"/>
                          <a:cs typeface="Times New Roman"/>
                        </a:rPr>
                        <a:t>If </a:t>
                      </a:r>
                      <a:r>
                        <a:rPr lang="en-US" sz="2000" b="0" i="1" dirty="0" smtClean="0">
                          <a:solidFill>
                            <a:srgbClr val="000000"/>
                          </a:solidFill>
                          <a:effectLst/>
                          <a:latin typeface="Cambria"/>
                          <a:ea typeface="ＭＳ 明朝"/>
                          <a:cs typeface="Times New Roman"/>
                        </a:rPr>
                        <a:t>poverty </a:t>
                      </a:r>
                      <a:r>
                        <a:rPr lang="en-US" sz="2000" b="0" i="1" dirty="0">
                          <a:solidFill>
                            <a:srgbClr val="000000"/>
                          </a:solidFill>
                          <a:effectLst/>
                          <a:latin typeface="Cambria"/>
                          <a:ea typeface="ＭＳ 明朝"/>
                          <a:cs typeface="Times New Roman"/>
                        </a:rPr>
                        <a:t>reduction</a:t>
                      </a:r>
                      <a:r>
                        <a:rPr lang="en-US" sz="2000" b="0" dirty="0">
                          <a:solidFill>
                            <a:srgbClr val="000000"/>
                          </a:solidFill>
                          <a:effectLst/>
                          <a:latin typeface="Cambria"/>
                          <a:ea typeface="ＭＳ 明朝"/>
                          <a:cs typeface="Times New Roman"/>
                        </a:rPr>
                        <a:t> </a:t>
                      </a:r>
                      <a:r>
                        <a:rPr lang="en-US" sz="2000" b="0" dirty="0" smtClean="0">
                          <a:solidFill>
                            <a:srgbClr val="000000"/>
                          </a:solidFill>
                          <a:effectLst/>
                          <a:latin typeface="Cambria"/>
                          <a:ea typeface="ＭＳ 明朝"/>
                          <a:cs typeface="Times New Roman"/>
                        </a:rPr>
                        <a:t>is a social goal,  monitor </a:t>
                      </a:r>
                      <a:r>
                        <a:rPr lang="en-US" sz="2000" b="0" dirty="0">
                          <a:solidFill>
                            <a:srgbClr val="000000"/>
                          </a:solidFill>
                          <a:effectLst/>
                          <a:latin typeface="Cambria"/>
                          <a:ea typeface="ＭＳ 明朝"/>
                          <a:cs typeface="Times New Roman"/>
                        </a:rPr>
                        <a:t>the poverty levels of its clients using a poverty assessment </a:t>
                      </a:r>
                      <a:r>
                        <a:rPr lang="en-US" sz="2000" b="0" dirty="0" smtClean="0">
                          <a:solidFill>
                            <a:srgbClr val="000000"/>
                          </a:solidFill>
                          <a:effectLst/>
                          <a:latin typeface="Cambria"/>
                          <a:ea typeface="ＭＳ 明朝"/>
                          <a:cs typeface="Times New Roman"/>
                        </a:rPr>
                        <a:t>tool.</a:t>
                      </a:r>
                    </a:p>
                    <a:p>
                      <a:pPr marL="0" marR="0" indent="0">
                        <a:spcBef>
                          <a:spcPts val="0"/>
                        </a:spcBef>
                        <a:spcAft>
                          <a:spcPts val="0"/>
                        </a:spcAft>
                        <a:buFont typeface="Arial"/>
                        <a:buNone/>
                      </a:pPr>
                      <a:endParaRPr lang="en-US" sz="2000" b="0" dirty="0" smtClean="0">
                        <a:solidFill>
                          <a:srgbClr val="000000"/>
                        </a:solidFill>
                        <a:effectLst/>
                        <a:latin typeface="Cambria"/>
                        <a:ea typeface="ＭＳ 明朝"/>
                        <a:cs typeface="Times New Roman"/>
                      </a:endParaRPr>
                    </a:p>
                    <a:p>
                      <a:pPr marL="457200" marR="0" indent="-457200">
                        <a:spcBef>
                          <a:spcPts val="0"/>
                        </a:spcBef>
                        <a:spcAft>
                          <a:spcPts val="0"/>
                        </a:spcAft>
                        <a:buFont typeface="Arial"/>
                        <a:buChar char="•"/>
                      </a:pPr>
                      <a:r>
                        <a:rPr lang="en-US" sz="2000" b="0" dirty="0" smtClean="0">
                          <a:solidFill>
                            <a:srgbClr val="000000"/>
                          </a:solidFill>
                          <a:effectLst/>
                          <a:latin typeface="Cambria"/>
                          <a:ea typeface="ＭＳ 明朝"/>
                          <a:cs typeface="Times New Roman"/>
                        </a:rPr>
                        <a:t>Disclose data</a:t>
                      </a:r>
                      <a:r>
                        <a:rPr lang="en-US" sz="2000" b="0" dirty="0">
                          <a:solidFill>
                            <a:srgbClr val="000000"/>
                          </a:solidFill>
                          <a:effectLst/>
                          <a:latin typeface="Cambria"/>
                          <a:ea typeface="ＭＳ 明朝"/>
                          <a:cs typeface="Times New Roman"/>
                        </a:rPr>
                        <a:t>, including the MIX Social Performance Indicators, in a public </a:t>
                      </a:r>
                      <a:r>
                        <a:rPr lang="en-US" sz="2000" b="0" dirty="0" smtClean="0">
                          <a:solidFill>
                            <a:srgbClr val="000000"/>
                          </a:solidFill>
                          <a:effectLst/>
                          <a:latin typeface="Cambria"/>
                          <a:ea typeface="ＭＳ 明朝"/>
                          <a:cs typeface="Times New Roman"/>
                        </a:rPr>
                        <a:t>format.</a:t>
                      </a:r>
                      <a:endParaRPr lang="en-US" sz="2000" b="0" dirty="0">
                        <a:solidFill>
                          <a:srgbClr val="000000"/>
                        </a:solidFill>
                        <a:effectLst/>
                        <a:latin typeface="Cambria"/>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143723309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8957"/>
            <a:ext cx="8229600" cy="1066800"/>
          </a:xfrm>
        </p:spPr>
        <p:txBody>
          <a:bodyPr>
            <a:noAutofit/>
          </a:bodyPr>
          <a:lstStyle/>
          <a:p>
            <a:r>
              <a:rPr lang="en-US" sz="3600" dirty="0" smtClean="0"/>
              <a:t>Interview with </a:t>
            </a:r>
            <a:r>
              <a:rPr lang="en-US" sz="3600" dirty="0" err="1" smtClean="0"/>
              <a:t>MicroLoan</a:t>
            </a:r>
            <a:r>
              <a:rPr lang="en-US" sz="3600" dirty="0" smtClean="0"/>
              <a:t> Foundation, Malawi</a:t>
            </a:r>
            <a:endParaRPr lang="en-US" sz="3600" dirty="0"/>
          </a:p>
        </p:txBody>
      </p:sp>
    </p:spTree>
    <p:extLst>
      <p:ext uri="{BB962C8B-B14F-4D97-AF65-F5344CB8AC3E}">
        <p14:creationId xmlns:p14="http://schemas.microsoft.com/office/powerpoint/2010/main" val="3842606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Is </a:t>
            </a:r>
            <a:r>
              <a:rPr lang="en-US" sz="3600" dirty="0" err="1" smtClean="0"/>
              <a:t>MicroLoan</a:t>
            </a:r>
            <a:r>
              <a:rPr lang="en-US" sz="3600" dirty="0" smtClean="0"/>
              <a:t> collecting other types of social data (besides PPI data)?</a:t>
            </a:r>
            <a:endParaRPr lang="en-US" sz="3600" dirty="0"/>
          </a:p>
        </p:txBody>
      </p:sp>
      <p:sp>
        <p:nvSpPr>
          <p:cNvPr id="4" name="Content Placeholder 2"/>
          <p:cNvSpPr>
            <a:spLocks noGrp="1"/>
          </p:cNvSpPr>
          <p:nvPr>
            <p:ph idx="1"/>
          </p:nvPr>
        </p:nvSpPr>
        <p:spPr/>
        <p:txBody>
          <a:bodyPr>
            <a:normAutofit lnSpcReduction="10000"/>
          </a:bodyPr>
          <a:lstStyle/>
          <a:p>
            <a:pPr marL="109728" indent="0">
              <a:lnSpc>
                <a:spcPct val="200000"/>
              </a:lnSpc>
              <a:buNone/>
            </a:pPr>
            <a:r>
              <a:rPr lang="en-US" dirty="0" smtClean="0"/>
              <a:t>Yes:</a:t>
            </a:r>
          </a:p>
          <a:p>
            <a:pPr>
              <a:lnSpc>
                <a:spcPct val="200000"/>
              </a:lnSpc>
            </a:pPr>
            <a:r>
              <a:rPr lang="en-US" dirty="0" smtClean="0"/>
              <a:t>Food </a:t>
            </a:r>
            <a:r>
              <a:rPr lang="en-US" dirty="0"/>
              <a:t>security </a:t>
            </a:r>
          </a:p>
          <a:p>
            <a:pPr>
              <a:lnSpc>
                <a:spcPct val="200000"/>
              </a:lnSpc>
            </a:pPr>
            <a:r>
              <a:rPr lang="en-US" dirty="0"/>
              <a:t>Exit rate</a:t>
            </a:r>
          </a:p>
          <a:p>
            <a:pPr>
              <a:lnSpc>
                <a:spcPct val="200000"/>
              </a:lnSpc>
            </a:pPr>
            <a:r>
              <a:rPr lang="en-US" dirty="0"/>
              <a:t>Client complaints</a:t>
            </a:r>
          </a:p>
          <a:p>
            <a:pPr>
              <a:lnSpc>
                <a:spcPct val="200000"/>
              </a:lnSpc>
            </a:pPr>
            <a:r>
              <a:rPr lang="en-US" dirty="0"/>
              <a:t>Savings </a:t>
            </a:r>
          </a:p>
        </p:txBody>
      </p:sp>
    </p:spTree>
    <p:extLst>
      <p:ext uri="{BB962C8B-B14F-4D97-AF65-F5344CB8AC3E}">
        <p14:creationId xmlns:p14="http://schemas.microsoft.com/office/powerpoint/2010/main" val="41162283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airobi Training">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2592</TotalTime>
  <Words>4005</Words>
  <Application>Microsoft Macintosh PowerPoint</Application>
  <PresentationFormat>On-screen Show (4:3)</PresentationFormat>
  <Paragraphs>215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Nairobi Training</vt:lpstr>
      <vt:lpstr>   Session 1: Define and Monitor Social Goals</vt:lpstr>
      <vt:lpstr>Agenda</vt:lpstr>
      <vt:lpstr>Section 1 of the Universal Standards</vt:lpstr>
      <vt:lpstr>1a- The institution has a strategy to achieve its social goals.  </vt:lpstr>
      <vt:lpstr>PowerPoint Presentation</vt:lpstr>
      <vt:lpstr>1b -The institution collects, reports, and ensures the accuracy of client-level data that are specific to the institution’s social goals.</vt:lpstr>
      <vt:lpstr>PowerPoint Presentation</vt:lpstr>
      <vt:lpstr>Interview with MicroLoan Foundation, Malawi</vt:lpstr>
      <vt:lpstr>Is MicroLoan collecting other types of social data (besides PPI data)?</vt:lpstr>
      <vt:lpstr>How did MicroLoan decide which social data to collect?</vt:lpstr>
      <vt:lpstr>Why should staff be trained on data collection? </vt:lpstr>
      <vt:lpstr>How does MicroLoan use the social assessment training program?</vt:lpstr>
      <vt:lpstr>What other techniques do you use to ensure quality data collection?</vt:lpstr>
      <vt:lpstr>How does the social data you collect help you understand how/whether you are achieving your social targets ?</vt:lpstr>
      <vt:lpstr>How does the social data you collect help you understand how/whether you are achieving your social targets ?</vt:lpstr>
      <vt:lpstr>Discussion with Participants</vt:lpstr>
      <vt:lpstr>Where to find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 Defining and Measuring Social Goals</dc:title>
  <dc:creator>Steve Wardle</dc:creator>
  <cp:lastModifiedBy>Steve Wardle</cp:lastModifiedBy>
  <cp:revision>60</cp:revision>
  <cp:lastPrinted>2012-10-18T13:18:02Z</cp:lastPrinted>
  <dcterms:created xsi:type="dcterms:W3CDTF">2012-10-01T11:47:30Z</dcterms:created>
  <dcterms:modified xsi:type="dcterms:W3CDTF">2012-10-28T18:05:49Z</dcterms:modified>
</cp:coreProperties>
</file>