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921" r:id="rId2"/>
    <p:sldId id="922" r:id="rId3"/>
    <p:sldId id="979" r:id="rId4"/>
    <p:sldId id="1021" r:id="rId5"/>
    <p:sldId id="1009" r:id="rId6"/>
    <p:sldId id="1010" r:id="rId7"/>
    <p:sldId id="1011" r:id="rId8"/>
    <p:sldId id="1012" r:id="rId9"/>
    <p:sldId id="1013" r:id="rId10"/>
    <p:sldId id="1014" r:id="rId11"/>
    <p:sldId id="1019" r:id="rId12"/>
    <p:sldId id="1007" r:id="rId13"/>
    <p:sldId id="1008" r:id="rId14"/>
    <p:sldId id="1003" r:id="rId15"/>
    <p:sldId id="1015" r:id="rId16"/>
    <p:sldId id="1016" r:id="rId17"/>
    <p:sldId id="1005" r:id="rId18"/>
    <p:sldId id="1002" r:id="rId19"/>
    <p:sldId id="1006" r:id="rId20"/>
    <p:sldId id="1017" r:id="rId21"/>
    <p:sldId id="1018" r:id="rId22"/>
    <p:sldId id="1020" r:id="rId23"/>
    <p:sldId id="971" r:id="rId24"/>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nee Bradley" initials="LB" lastIdx="28" clrIdx="0"/>
  <p:cmAuthor id="1" name="Deena Burjorjee dburjorjee" initials="DB" lastIdx="1" clrIdx="1"/>
  <p:cmAuthor id="2" name="cgerteiser" initials="c" lastIdx="20" clrIdx="2"/>
  <p:cmAuthor id="3" name="Patrick Kelley" initials="PK" lastIdx="17" clrIdx="3"/>
  <p:cmAuthor id="4" name="yOlteanu" initials="y" lastIdx="10" clrIdx="4"/>
  <p:cmAuthor id="5" name="Yasmin Olteanu" initials="YO" lastIdx="1" clrIdx="5"/>
  <p:cmAuthor id="6" name="Author" initials="A" lastIdx="2"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FF0000"/>
    <a:srgbClr val="008000"/>
    <a:srgbClr val="FDEEE7"/>
    <a:srgbClr val="FCDBCC"/>
    <a:srgbClr val="D0FE6A"/>
    <a:srgbClr val="B66813"/>
    <a:srgbClr val="F9B495"/>
    <a:srgbClr val="FDE9D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5" autoAdjust="0"/>
    <p:restoredTop sz="90860" autoAdjust="0"/>
  </p:normalViewPr>
  <p:slideViewPr>
    <p:cSldViewPr snapToGrid="0">
      <p:cViewPr>
        <p:scale>
          <a:sx n="69" d="100"/>
          <a:sy n="69" d="100"/>
        </p:scale>
        <p:origin x="-1968" y="-312"/>
      </p:cViewPr>
      <p:guideLst>
        <p:guide orient="horz" pos="864"/>
        <p:guide pos="2880"/>
      </p:guideLst>
    </p:cSldViewPr>
  </p:slideViewPr>
  <p:notesTextViewPr>
    <p:cViewPr>
      <p:scale>
        <a:sx n="100" d="100"/>
        <a:sy n="100" d="100"/>
      </p:scale>
      <p:origin x="0" y="0"/>
    </p:cViewPr>
  </p:notesTextViewPr>
  <p:sorterViewPr>
    <p:cViewPr>
      <p:scale>
        <a:sx n="55" d="100"/>
        <a:sy n="55" d="100"/>
      </p:scale>
      <p:origin x="0" y="0"/>
    </p:cViewPr>
  </p:sorterViewPr>
  <p:notesViewPr>
    <p:cSldViewPr snapToGrid="0">
      <p:cViewPr varScale="1">
        <p:scale>
          <a:sx n="51" d="100"/>
          <a:sy n="51" d="100"/>
        </p:scale>
        <p:origin x="-2982" y="-96"/>
      </p:cViewPr>
      <p:guideLst>
        <p:guide orient="horz" pos="3129"/>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garetelise\Dropbox\MCWG\CataloguevME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garetelise\Dropbox\MCWG\CataloguevM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lang="en-US" sz="2200" b="1" i="0" u="none" strike="noStrike" kern="1200" baseline="0">
                <a:solidFill>
                  <a:schemeClr val="dk1">
                    <a:lumMod val="75000"/>
                    <a:lumOff val="25000"/>
                  </a:schemeClr>
                </a:solidFill>
                <a:latin typeface="+mn-lt"/>
                <a:ea typeface="+mn-ea"/>
                <a:cs typeface="+mn-cs"/>
              </a:defRPr>
            </a:pPr>
            <a:r>
              <a:rPr lang="en-US" dirty="0" smtClean="0"/>
              <a:t>RESEARCH COMPONENTS</a:t>
            </a:r>
            <a:endParaRPr lang="en-US" dirty="0"/>
          </a:p>
        </c:rich>
      </c:tx>
      <c:layout/>
      <c:spPr>
        <a:noFill/>
        <a:ln>
          <a:noFill/>
        </a:ln>
        <a:effectLst/>
      </c:spPr>
    </c:title>
    <c:plotArea>
      <c:layout/>
      <c:barChart>
        <c:barDir val="bar"/>
        <c:grouping val="clustered"/>
        <c:ser>
          <c:idx val="0"/>
          <c:order val="0"/>
          <c:spPr>
            <a:solidFill>
              <a:schemeClr val="accent1">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lang="en-US" sz="1197"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Tables!$A$2:$K$2</c:f>
              <c:strCache>
                <c:ptCount val="11"/>
                <c:pt idx="0">
                  <c:v>Baseline</c:v>
                </c:pt>
                <c:pt idx="1">
                  <c:v>Midline</c:v>
                </c:pt>
                <c:pt idx="2">
                  <c:v>Endline</c:v>
                </c:pt>
                <c:pt idx="3">
                  <c:v>Other data</c:v>
                </c:pt>
                <c:pt idx="4">
                  <c:v>FGD</c:v>
                </c:pt>
                <c:pt idx="5">
                  <c:v>Bank records</c:v>
                </c:pt>
                <c:pt idx="6">
                  <c:v>KII</c:v>
                </c:pt>
                <c:pt idx="7">
                  <c:v>Lit Review</c:v>
                </c:pt>
                <c:pt idx="8">
                  <c:v>Control group</c:v>
                </c:pt>
                <c:pt idx="9">
                  <c:v>Qual. survey</c:v>
                </c:pt>
                <c:pt idx="10">
                  <c:v>Quant. survey</c:v>
                </c:pt>
              </c:strCache>
            </c:strRef>
          </c:cat>
          <c:val>
            <c:numRef>
              <c:f>Tables!$A$3:$K$3</c:f>
              <c:numCache>
                <c:formatCode>General</c:formatCode>
                <c:ptCount val="11"/>
                <c:pt idx="0">
                  <c:v>24</c:v>
                </c:pt>
                <c:pt idx="1">
                  <c:v>4</c:v>
                </c:pt>
                <c:pt idx="2">
                  <c:v>25</c:v>
                </c:pt>
                <c:pt idx="3">
                  <c:v>1</c:v>
                </c:pt>
                <c:pt idx="4">
                  <c:v>15</c:v>
                </c:pt>
                <c:pt idx="5">
                  <c:v>16</c:v>
                </c:pt>
                <c:pt idx="6">
                  <c:v>16</c:v>
                </c:pt>
                <c:pt idx="7">
                  <c:v>27</c:v>
                </c:pt>
                <c:pt idx="8">
                  <c:v>30</c:v>
                </c:pt>
                <c:pt idx="9">
                  <c:v>15</c:v>
                </c:pt>
                <c:pt idx="10">
                  <c:v>44</c:v>
                </c:pt>
              </c:numCache>
            </c:numRef>
          </c:val>
        </c:ser>
        <c:dLbls>
          <c:showVal val="1"/>
        </c:dLbls>
        <c:gapWidth val="65"/>
        <c:axId val="84137472"/>
        <c:axId val="84139008"/>
      </c:barChart>
      <c:catAx>
        <c:axId val="84137472"/>
        <c:scaling>
          <c:orientation val="minMax"/>
        </c:scaling>
        <c:axPos val="l"/>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lang="en-US" sz="1197" b="0" i="0" u="none" strike="noStrike" kern="1200" cap="all" baseline="0">
                <a:solidFill>
                  <a:schemeClr val="dk1">
                    <a:lumMod val="75000"/>
                    <a:lumOff val="25000"/>
                  </a:schemeClr>
                </a:solidFill>
                <a:latin typeface="+mn-lt"/>
                <a:ea typeface="+mn-ea"/>
                <a:cs typeface="+mn-cs"/>
              </a:defRPr>
            </a:pPr>
            <a:endParaRPr lang="en-US"/>
          </a:p>
        </c:txPr>
        <c:crossAx val="84139008"/>
        <c:crosses val="autoZero"/>
        <c:auto val="1"/>
        <c:lblAlgn val="ctr"/>
        <c:lblOffset val="100"/>
      </c:catAx>
      <c:valAx>
        <c:axId val="84139008"/>
        <c:scaling>
          <c:orientation val="minMax"/>
        </c:scaling>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dk1">
                    <a:lumMod val="75000"/>
                    <a:lumOff val="25000"/>
                  </a:schemeClr>
                </a:solidFill>
                <a:latin typeface="+mn-lt"/>
                <a:ea typeface="+mn-ea"/>
                <a:cs typeface="+mn-cs"/>
              </a:defRPr>
            </a:pPr>
            <a:endParaRPr lang="en-US"/>
          </a:p>
        </c:txPr>
        <c:crossAx val="84137472"/>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lang="en-US" sz="2200" b="1" i="0" u="none" strike="noStrike" kern="1200" baseline="0">
                <a:solidFill>
                  <a:schemeClr val="dk1">
                    <a:lumMod val="75000"/>
                    <a:lumOff val="25000"/>
                  </a:schemeClr>
                </a:solidFill>
                <a:latin typeface="+mn-lt"/>
                <a:ea typeface="+mn-ea"/>
                <a:cs typeface="+mn-cs"/>
              </a:defRPr>
            </a:pPr>
            <a:r>
              <a:rPr lang="en-US" dirty="0"/>
              <a:t>INDICATORS</a:t>
            </a:r>
          </a:p>
        </c:rich>
      </c:tx>
      <c:layout/>
      <c:spPr>
        <a:noFill/>
        <a:ln>
          <a:noFill/>
        </a:ln>
        <a:effectLst/>
      </c:spPr>
    </c:title>
    <c:plotArea>
      <c:layout/>
      <c:barChart>
        <c:barDir val="bar"/>
        <c:grouping val="clustered"/>
        <c:ser>
          <c:idx val="0"/>
          <c:order val="0"/>
          <c:spPr>
            <a:solidFill>
              <a:schemeClr val="accent1">
                <a:alpha val="85000"/>
              </a:schemeClr>
            </a:solidFill>
            <a:ln w="9525" cap="flat" cmpd="sng" algn="ctr">
              <a:solidFill>
                <a:schemeClr val="lt1">
                  <a:alpha val="50000"/>
                </a:scheme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lang="en-US" sz="1197" b="1" i="0" u="none" strike="noStrike" kern="1200" baseline="0">
                    <a:solidFill>
                      <a:schemeClr val="lt1"/>
                    </a:solidFill>
                    <a:latin typeface="+mn-lt"/>
                    <a:ea typeface="+mn-ea"/>
                    <a:cs typeface="+mn-cs"/>
                  </a:defRPr>
                </a:pPr>
                <a:endParaRPr lang="en-US"/>
              </a:p>
            </c:txPr>
            <c:dLblPos val="inEnd"/>
            <c:showVal val="1"/>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Tables!$M$2:$AE$2</c:f>
              <c:strCache>
                <c:ptCount val="19"/>
                <c:pt idx="0">
                  <c:v>Child growth</c:v>
                </c:pt>
                <c:pt idx="1">
                  <c:v>Social capital</c:v>
                </c:pt>
                <c:pt idx="2">
                  <c:v>Nutrition</c:v>
                </c:pt>
                <c:pt idx="3">
                  <c:v>Shocks / coping mechs</c:v>
                </c:pt>
                <c:pt idx="4">
                  <c:v>Personal view of ec'c standing</c:v>
                </c:pt>
                <c:pt idx="5">
                  <c:v>Farming (business)</c:v>
                </c:pt>
                <c:pt idx="6">
                  <c:v>Food security</c:v>
                </c:pt>
                <c:pt idx="7">
                  <c:v>Savings</c:v>
                </c:pt>
                <c:pt idx="8">
                  <c:v>Empowerment</c:v>
                </c:pt>
                <c:pt idx="9">
                  <c:v>Poverty status</c:v>
                </c:pt>
                <c:pt idx="10">
                  <c:v>Poverty outreach</c:v>
                </c:pt>
                <c:pt idx="11">
                  <c:v>Fin literacy</c:v>
                </c:pt>
                <c:pt idx="12">
                  <c:v>Experience with MF programs</c:v>
                </c:pt>
                <c:pt idx="13">
                  <c:v>Business (non-farming)</c:v>
                </c:pt>
                <c:pt idx="14">
                  <c:v>Health</c:v>
                </c:pt>
                <c:pt idx="15">
                  <c:v>Well-being</c:v>
                </c:pt>
                <c:pt idx="16">
                  <c:v>Income</c:v>
                </c:pt>
                <c:pt idx="17">
                  <c:v>Education</c:v>
                </c:pt>
                <c:pt idx="18">
                  <c:v>Assets</c:v>
                </c:pt>
              </c:strCache>
            </c:strRef>
          </c:cat>
          <c:val>
            <c:numRef>
              <c:f>Tables!$M$3:$AE$3</c:f>
              <c:numCache>
                <c:formatCode>General</c:formatCode>
                <c:ptCount val="19"/>
                <c:pt idx="0">
                  <c:v>3</c:v>
                </c:pt>
                <c:pt idx="1">
                  <c:v>10</c:v>
                </c:pt>
                <c:pt idx="2">
                  <c:v>10</c:v>
                </c:pt>
                <c:pt idx="3">
                  <c:v>14</c:v>
                </c:pt>
                <c:pt idx="4">
                  <c:v>10</c:v>
                </c:pt>
                <c:pt idx="5">
                  <c:v>15</c:v>
                </c:pt>
                <c:pt idx="6">
                  <c:v>25</c:v>
                </c:pt>
                <c:pt idx="7">
                  <c:v>23</c:v>
                </c:pt>
                <c:pt idx="8">
                  <c:v>17</c:v>
                </c:pt>
                <c:pt idx="9">
                  <c:v>14</c:v>
                </c:pt>
                <c:pt idx="10">
                  <c:v>4</c:v>
                </c:pt>
                <c:pt idx="11">
                  <c:v>7</c:v>
                </c:pt>
                <c:pt idx="12">
                  <c:v>16</c:v>
                </c:pt>
                <c:pt idx="13">
                  <c:v>29</c:v>
                </c:pt>
                <c:pt idx="14">
                  <c:v>30</c:v>
                </c:pt>
                <c:pt idx="15">
                  <c:v>11</c:v>
                </c:pt>
                <c:pt idx="16">
                  <c:v>28</c:v>
                </c:pt>
                <c:pt idx="17">
                  <c:v>31</c:v>
                </c:pt>
                <c:pt idx="18">
                  <c:v>6</c:v>
                </c:pt>
              </c:numCache>
            </c:numRef>
          </c:val>
        </c:ser>
        <c:dLbls>
          <c:showVal val="1"/>
        </c:dLbls>
        <c:gapWidth val="65"/>
        <c:axId val="96427008"/>
        <c:axId val="96453376"/>
      </c:barChart>
      <c:catAx>
        <c:axId val="96427008"/>
        <c:scaling>
          <c:orientation val="minMax"/>
        </c:scaling>
        <c:axPos val="l"/>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lang="en-US" sz="1197" b="0" i="0" u="none" strike="noStrike" kern="1200" cap="all" baseline="0">
                <a:solidFill>
                  <a:schemeClr val="dk1">
                    <a:lumMod val="75000"/>
                    <a:lumOff val="25000"/>
                  </a:schemeClr>
                </a:solidFill>
                <a:latin typeface="+mn-lt"/>
                <a:ea typeface="+mn-ea"/>
                <a:cs typeface="+mn-cs"/>
              </a:defRPr>
            </a:pPr>
            <a:endParaRPr lang="en-US"/>
          </a:p>
        </c:txPr>
        <c:crossAx val="96453376"/>
        <c:crosses val="autoZero"/>
        <c:auto val="1"/>
        <c:lblAlgn val="ctr"/>
        <c:lblOffset val="100"/>
      </c:catAx>
      <c:valAx>
        <c:axId val="96453376"/>
        <c:scaling>
          <c:orientation val="minMax"/>
        </c:scaling>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lang="en-US" sz="1197" b="0" i="0" u="none" strike="noStrike" kern="1200" baseline="0">
                <a:solidFill>
                  <a:schemeClr val="dk1">
                    <a:lumMod val="75000"/>
                    <a:lumOff val="25000"/>
                  </a:schemeClr>
                </a:solidFill>
                <a:latin typeface="+mn-lt"/>
                <a:ea typeface="+mn-ea"/>
                <a:cs typeface="+mn-cs"/>
              </a:defRPr>
            </a:pPr>
            <a:endParaRPr lang="en-US"/>
          </a:p>
        </c:txPr>
        <c:crossAx val="96427008"/>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917016-E4AE-4FF1-8EAD-0B77B9A62080}" type="doc">
      <dgm:prSet loTypeId="urn:microsoft.com/office/officeart/2005/8/layout/lProcess3" loCatId="process" qsTypeId="urn:microsoft.com/office/officeart/2005/8/quickstyle/3d1" qsCatId="3D" csTypeId="urn:microsoft.com/office/officeart/2005/8/colors/accent0_3" csCatId="mainScheme" phldr="1"/>
      <dgm:spPr/>
      <dgm:t>
        <a:bodyPr/>
        <a:lstStyle/>
        <a:p>
          <a:endParaRPr lang="en-US"/>
        </a:p>
      </dgm:t>
    </dgm:pt>
    <dgm:pt modelId="{218DA5CA-DD0D-481B-835E-69AB64717741}">
      <dgm:prSet phldrT="[Text]" custT="1"/>
      <dgm:spPr/>
      <dgm:t>
        <a:bodyPr/>
        <a:lstStyle/>
        <a:p>
          <a:r>
            <a:rPr lang="en-US" sz="1400" b="1" dirty="0">
              <a:latin typeface="Garamond" pitchFamily="18" charset="0"/>
            </a:rPr>
            <a:t>Access to and use of financial services: </a:t>
          </a:r>
          <a:r>
            <a:rPr lang="en-US" sz="1400" dirty="0">
              <a:latin typeface="Garamond" pitchFamily="18" charset="0"/>
            </a:rPr>
            <a:t>loans; insurance; savings; payments; health loans and savings</a:t>
          </a:r>
        </a:p>
      </dgm:t>
    </dgm:pt>
    <dgm:pt modelId="{492DF370-E3AB-4498-AEAD-8D8FC3596790}" type="parTrans" cxnId="{E95A1621-AAF4-4615-ABDE-6FDBD37E1187}">
      <dgm:prSet/>
      <dgm:spPr/>
      <dgm:t>
        <a:bodyPr/>
        <a:lstStyle/>
        <a:p>
          <a:endParaRPr lang="en-US" sz="1400">
            <a:latin typeface="Garamond" pitchFamily="18" charset="0"/>
          </a:endParaRPr>
        </a:p>
      </dgm:t>
    </dgm:pt>
    <dgm:pt modelId="{0191FC6C-7E41-4201-8F1B-6957C24D62F1}" type="sibTrans" cxnId="{E95A1621-AAF4-4615-ABDE-6FDBD37E1187}">
      <dgm:prSet/>
      <dgm:spPr/>
      <dgm:t>
        <a:bodyPr/>
        <a:lstStyle/>
        <a:p>
          <a:endParaRPr lang="en-US" sz="1400">
            <a:latin typeface="Garamond" pitchFamily="18" charset="0"/>
          </a:endParaRPr>
        </a:p>
      </dgm:t>
    </dgm:pt>
    <dgm:pt modelId="{4099A769-6F5C-4669-8CAA-D436D8CA60F6}">
      <dgm:prSet phldrT="[Text]" custT="1"/>
      <dgm:spPr/>
      <dgm:t>
        <a:bodyPr/>
        <a:lstStyle/>
        <a:p>
          <a:r>
            <a:rPr lang="en-US" sz="1400" dirty="0">
              <a:latin typeface="Garamond" pitchFamily="18" charset="0"/>
            </a:rPr>
            <a:t>Increased income</a:t>
          </a:r>
        </a:p>
        <a:p>
          <a:r>
            <a:rPr lang="en-US" sz="1400" dirty="0" smtClean="0">
              <a:latin typeface="Garamond" pitchFamily="18" charset="0"/>
            </a:rPr>
            <a:t>Consumption smoothing</a:t>
          </a:r>
          <a:endParaRPr lang="en-US" sz="1400" dirty="0">
            <a:latin typeface="Garamond" pitchFamily="18" charset="0"/>
          </a:endParaRPr>
        </a:p>
        <a:p>
          <a:r>
            <a:rPr lang="en-US" sz="1400" dirty="0">
              <a:latin typeface="Garamond" pitchFamily="18" charset="0"/>
            </a:rPr>
            <a:t>Coping with shocks </a:t>
          </a:r>
        </a:p>
      </dgm:t>
    </dgm:pt>
    <dgm:pt modelId="{17AA77CF-347F-4121-AFB8-54CE0E377BF1}" type="parTrans" cxnId="{7B4417D9-B887-4BDE-B7F7-209AAD539108}">
      <dgm:prSet/>
      <dgm:spPr/>
      <dgm:t>
        <a:bodyPr/>
        <a:lstStyle/>
        <a:p>
          <a:endParaRPr lang="en-US" sz="1400">
            <a:latin typeface="Garamond" pitchFamily="18" charset="0"/>
          </a:endParaRPr>
        </a:p>
      </dgm:t>
    </dgm:pt>
    <dgm:pt modelId="{2867BC63-2272-4393-BA6F-C59DE9090F9F}" type="sibTrans" cxnId="{7B4417D9-B887-4BDE-B7F7-209AAD539108}">
      <dgm:prSet/>
      <dgm:spPr/>
      <dgm:t>
        <a:bodyPr/>
        <a:lstStyle/>
        <a:p>
          <a:endParaRPr lang="en-US" sz="1400">
            <a:latin typeface="Garamond" pitchFamily="18" charset="0"/>
          </a:endParaRPr>
        </a:p>
      </dgm:t>
    </dgm:pt>
    <dgm:pt modelId="{46B4B949-185A-44AA-A9A2-4EF0E134F832}">
      <dgm:prSet phldrT="[Text]" custT="1"/>
      <dgm:spPr/>
      <dgm:t>
        <a:bodyPr/>
        <a:lstStyle/>
        <a:p>
          <a:r>
            <a:rPr lang="en-US" sz="1400" dirty="0">
              <a:latin typeface="Garamond" pitchFamily="18" charset="0"/>
            </a:rPr>
            <a:t>Seek prompt medical treatment</a:t>
          </a:r>
        </a:p>
        <a:p>
          <a:r>
            <a:rPr lang="en-US" sz="1400" dirty="0">
              <a:latin typeface="Garamond" pitchFamily="18" charset="0"/>
            </a:rPr>
            <a:t>Seek preventive health care </a:t>
          </a:r>
        </a:p>
      </dgm:t>
    </dgm:pt>
    <dgm:pt modelId="{8DD9548E-1688-4E21-955F-AAB9AB68A696}" type="parTrans" cxnId="{1D3FA1E9-9375-4A5A-BDAC-71046EE3997D}">
      <dgm:prSet/>
      <dgm:spPr/>
      <dgm:t>
        <a:bodyPr/>
        <a:lstStyle/>
        <a:p>
          <a:endParaRPr lang="en-US" sz="1400">
            <a:latin typeface="Garamond" pitchFamily="18" charset="0"/>
          </a:endParaRPr>
        </a:p>
      </dgm:t>
    </dgm:pt>
    <dgm:pt modelId="{961288E6-FAC7-4587-A75B-AAD1EA4F5DA1}" type="sibTrans" cxnId="{1D3FA1E9-9375-4A5A-BDAC-71046EE3997D}">
      <dgm:prSet/>
      <dgm:spPr/>
      <dgm:t>
        <a:bodyPr/>
        <a:lstStyle/>
        <a:p>
          <a:endParaRPr lang="en-US" sz="1400">
            <a:latin typeface="Garamond" pitchFamily="18" charset="0"/>
          </a:endParaRPr>
        </a:p>
      </dgm:t>
    </dgm:pt>
    <dgm:pt modelId="{F7968BE3-5DAC-493A-AB51-E801F5305DF7}">
      <dgm:prSet phldrT="[Text]" custT="1"/>
      <dgm:spPr/>
      <dgm:t>
        <a:bodyPr/>
        <a:lstStyle/>
        <a:p>
          <a:r>
            <a:rPr lang="en-US" sz="1400" b="1" dirty="0">
              <a:latin typeface="Garamond" pitchFamily="18" charset="0"/>
            </a:rPr>
            <a:t>Access to and use of health services: </a:t>
          </a:r>
          <a:r>
            <a:rPr lang="en-US" sz="1400" dirty="0">
              <a:latin typeface="Garamond" pitchFamily="18" charset="0"/>
            </a:rPr>
            <a:t>education, provision of  curative and preventive health services</a:t>
          </a:r>
        </a:p>
      </dgm:t>
    </dgm:pt>
    <dgm:pt modelId="{1C685471-D70D-42B9-9131-1A4CC324A90A}" type="parTrans" cxnId="{527C4D39-9F37-4BC7-B946-E76711AC330E}">
      <dgm:prSet/>
      <dgm:spPr/>
      <dgm:t>
        <a:bodyPr/>
        <a:lstStyle/>
        <a:p>
          <a:endParaRPr lang="en-US" sz="1400">
            <a:latin typeface="Garamond" pitchFamily="18" charset="0"/>
          </a:endParaRPr>
        </a:p>
      </dgm:t>
    </dgm:pt>
    <dgm:pt modelId="{0A3882A4-09B4-4CC8-AF07-F545896D12B5}" type="sibTrans" cxnId="{527C4D39-9F37-4BC7-B946-E76711AC330E}">
      <dgm:prSet/>
      <dgm:spPr/>
      <dgm:t>
        <a:bodyPr/>
        <a:lstStyle/>
        <a:p>
          <a:endParaRPr lang="en-US" sz="1400">
            <a:latin typeface="Garamond" pitchFamily="18" charset="0"/>
          </a:endParaRPr>
        </a:p>
      </dgm:t>
    </dgm:pt>
    <dgm:pt modelId="{CE5CEC1E-A9E1-40A1-A753-87054C48067F}">
      <dgm:prSet phldrT="[Text]" custT="1"/>
      <dgm:spPr/>
      <dgm:t>
        <a:bodyPr/>
        <a:lstStyle/>
        <a:p>
          <a:r>
            <a:rPr lang="en-US" sz="1400" dirty="0">
              <a:latin typeface="Garamond" pitchFamily="18" charset="0"/>
            </a:rPr>
            <a:t>Improved health knowledge and seeking prompt medical treatment and preventive health care</a:t>
          </a:r>
        </a:p>
      </dgm:t>
    </dgm:pt>
    <dgm:pt modelId="{9AC7478E-A913-4671-AFD6-A58290CD5A46}" type="parTrans" cxnId="{ACAD4F9B-8B5B-45EA-96EC-A47DBC4BA995}">
      <dgm:prSet/>
      <dgm:spPr/>
      <dgm:t>
        <a:bodyPr/>
        <a:lstStyle/>
        <a:p>
          <a:endParaRPr lang="en-US" sz="1400">
            <a:latin typeface="Garamond" pitchFamily="18" charset="0"/>
          </a:endParaRPr>
        </a:p>
      </dgm:t>
    </dgm:pt>
    <dgm:pt modelId="{7F7BC999-1FF1-47DF-B668-48295F3927C2}" type="sibTrans" cxnId="{ACAD4F9B-8B5B-45EA-96EC-A47DBC4BA995}">
      <dgm:prSet/>
      <dgm:spPr/>
      <dgm:t>
        <a:bodyPr/>
        <a:lstStyle/>
        <a:p>
          <a:endParaRPr lang="en-US" sz="1400">
            <a:latin typeface="Garamond" pitchFamily="18" charset="0"/>
          </a:endParaRPr>
        </a:p>
      </dgm:t>
    </dgm:pt>
    <dgm:pt modelId="{C8AA0454-D7EF-48D3-BDF6-EB1AA5604F98}">
      <dgm:prSet phldrT="[Text]" custT="1"/>
      <dgm:spPr/>
      <dgm:t>
        <a:bodyPr/>
        <a:lstStyle/>
        <a:p>
          <a:r>
            <a:rPr lang="en-US" sz="1400" b="1" dirty="0">
              <a:latin typeface="Garamond" pitchFamily="18" charset="0"/>
            </a:rPr>
            <a:t>Integrated health and financial services: </a:t>
          </a:r>
          <a:r>
            <a:rPr lang="en-US" sz="1400" dirty="0">
              <a:latin typeface="Garamond" pitchFamily="18" charset="0"/>
            </a:rPr>
            <a:t>direct provision and linkages between sectors</a:t>
          </a:r>
        </a:p>
      </dgm:t>
    </dgm:pt>
    <dgm:pt modelId="{F9020B21-B090-4358-B3D4-1A2FBE32E70C}" type="parTrans" cxnId="{751EB861-57F8-438C-B3A6-24234463C3C0}">
      <dgm:prSet/>
      <dgm:spPr/>
      <dgm:t>
        <a:bodyPr/>
        <a:lstStyle/>
        <a:p>
          <a:endParaRPr lang="en-US" sz="1400">
            <a:latin typeface="Garamond" pitchFamily="18" charset="0"/>
          </a:endParaRPr>
        </a:p>
      </dgm:t>
    </dgm:pt>
    <dgm:pt modelId="{E3C50BB7-66F4-4471-8BFA-AAFD66C233D8}" type="sibTrans" cxnId="{751EB861-57F8-438C-B3A6-24234463C3C0}">
      <dgm:prSet/>
      <dgm:spPr/>
      <dgm:t>
        <a:bodyPr/>
        <a:lstStyle/>
        <a:p>
          <a:endParaRPr lang="en-US" sz="1400">
            <a:latin typeface="Garamond" pitchFamily="18" charset="0"/>
          </a:endParaRPr>
        </a:p>
      </dgm:t>
    </dgm:pt>
    <dgm:pt modelId="{10547827-B9EB-49DE-A7F0-222499B65F3B}">
      <dgm:prSet phldrT="[Text]" custT="1"/>
      <dgm:spPr/>
      <dgm:t>
        <a:bodyPr/>
        <a:lstStyle/>
        <a:p>
          <a:r>
            <a:rPr lang="en-US" sz="1200" dirty="0">
              <a:latin typeface="Garamond" pitchFamily="18" charset="0"/>
            </a:rPr>
            <a:t>Cross-</a:t>
          </a:r>
          <a:r>
            <a:rPr lang="en-US" sz="1200" dirty="0" err="1">
              <a:latin typeface="Garamond" pitchFamily="18" charset="0"/>
            </a:rPr>
            <a:t>sectoral</a:t>
          </a:r>
          <a:r>
            <a:rPr lang="en-US" sz="1200" dirty="0">
              <a:latin typeface="Garamond" pitchFamily="18" charset="0"/>
            </a:rPr>
            <a:t> efficiency gains in provision of financial and health services to poor populations</a:t>
          </a:r>
        </a:p>
      </dgm:t>
    </dgm:pt>
    <dgm:pt modelId="{5AE8BE98-30CC-48CE-86FE-3B6735658DCF}" type="parTrans" cxnId="{B4F93E2A-CB51-4794-9917-D2AB252D6BB6}">
      <dgm:prSet/>
      <dgm:spPr/>
      <dgm:t>
        <a:bodyPr/>
        <a:lstStyle/>
        <a:p>
          <a:endParaRPr lang="en-US" sz="1400">
            <a:latin typeface="Garamond" pitchFamily="18" charset="0"/>
          </a:endParaRPr>
        </a:p>
      </dgm:t>
    </dgm:pt>
    <dgm:pt modelId="{9EEBDEE5-A3EF-4A6B-A228-2D3AA3D83AFA}" type="sibTrans" cxnId="{B4F93E2A-CB51-4794-9917-D2AB252D6BB6}">
      <dgm:prSet/>
      <dgm:spPr/>
      <dgm:t>
        <a:bodyPr/>
        <a:lstStyle/>
        <a:p>
          <a:endParaRPr lang="en-US" sz="1400">
            <a:latin typeface="Garamond" pitchFamily="18" charset="0"/>
          </a:endParaRPr>
        </a:p>
      </dgm:t>
    </dgm:pt>
    <dgm:pt modelId="{17AE917A-E419-425E-B627-FF38834B3F7B}">
      <dgm:prSet phldrT="[Text]" custT="1"/>
      <dgm:spPr/>
      <dgm:t>
        <a:bodyPr/>
        <a:lstStyle/>
        <a:p>
          <a:r>
            <a:rPr lang="en-US" sz="1400" dirty="0">
              <a:latin typeface="Garamond" pitchFamily="18" charset="0"/>
            </a:rPr>
            <a:t>Seek prompt medical treatment</a:t>
          </a:r>
        </a:p>
        <a:p>
          <a:r>
            <a:rPr lang="en-US" sz="1400" dirty="0">
              <a:latin typeface="Garamond" pitchFamily="18" charset="0"/>
            </a:rPr>
            <a:t>Seek preventive health care </a:t>
          </a:r>
        </a:p>
      </dgm:t>
    </dgm:pt>
    <dgm:pt modelId="{B44474C7-A2BD-4758-8828-717932A5684B}" type="parTrans" cxnId="{8B25B6E1-3606-4064-AE25-7BF2D90870DE}">
      <dgm:prSet/>
      <dgm:spPr/>
      <dgm:t>
        <a:bodyPr/>
        <a:lstStyle/>
        <a:p>
          <a:endParaRPr lang="en-US" sz="1400">
            <a:latin typeface="Garamond" pitchFamily="18" charset="0"/>
          </a:endParaRPr>
        </a:p>
      </dgm:t>
    </dgm:pt>
    <dgm:pt modelId="{E1A02464-0BAE-49D4-8D5E-8A650EA78BDA}" type="sibTrans" cxnId="{8B25B6E1-3606-4064-AE25-7BF2D90870DE}">
      <dgm:prSet/>
      <dgm:spPr/>
      <dgm:t>
        <a:bodyPr/>
        <a:lstStyle/>
        <a:p>
          <a:endParaRPr lang="en-US" sz="1400">
            <a:latin typeface="Garamond" pitchFamily="18" charset="0"/>
          </a:endParaRPr>
        </a:p>
      </dgm:t>
    </dgm:pt>
    <dgm:pt modelId="{0B508562-4B71-45B0-BA83-94DD7627490F}" type="pres">
      <dgm:prSet presAssocID="{54917016-E4AE-4FF1-8EAD-0B77B9A62080}" presName="Name0" presStyleCnt="0">
        <dgm:presLayoutVars>
          <dgm:chPref val="3"/>
          <dgm:dir/>
          <dgm:animLvl val="lvl"/>
          <dgm:resizeHandles/>
        </dgm:presLayoutVars>
      </dgm:prSet>
      <dgm:spPr/>
      <dgm:t>
        <a:bodyPr/>
        <a:lstStyle/>
        <a:p>
          <a:endParaRPr lang="en-US"/>
        </a:p>
      </dgm:t>
    </dgm:pt>
    <dgm:pt modelId="{8CF728A4-420B-49DA-A9E0-B19B3D50F05C}" type="pres">
      <dgm:prSet presAssocID="{218DA5CA-DD0D-481B-835E-69AB64717741}" presName="horFlow" presStyleCnt="0"/>
      <dgm:spPr/>
      <dgm:t>
        <a:bodyPr/>
        <a:lstStyle/>
        <a:p>
          <a:endParaRPr lang="en-US"/>
        </a:p>
      </dgm:t>
    </dgm:pt>
    <dgm:pt modelId="{1CCCB280-65E9-468E-95B0-E8510E5E033F}" type="pres">
      <dgm:prSet presAssocID="{218DA5CA-DD0D-481B-835E-69AB64717741}" presName="bigChev" presStyleLbl="node1" presStyleIdx="0" presStyleCnt="3"/>
      <dgm:spPr/>
      <dgm:t>
        <a:bodyPr/>
        <a:lstStyle/>
        <a:p>
          <a:endParaRPr lang="en-US"/>
        </a:p>
      </dgm:t>
    </dgm:pt>
    <dgm:pt modelId="{EB4D8795-6D13-4EE7-A8F8-610FAE098E31}" type="pres">
      <dgm:prSet presAssocID="{17AA77CF-347F-4121-AFB8-54CE0E377BF1}" presName="parTrans" presStyleCnt="0"/>
      <dgm:spPr/>
      <dgm:t>
        <a:bodyPr/>
        <a:lstStyle/>
        <a:p>
          <a:endParaRPr lang="en-US"/>
        </a:p>
      </dgm:t>
    </dgm:pt>
    <dgm:pt modelId="{056B11F9-799A-4B32-9C30-7C972B2ED4EA}" type="pres">
      <dgm:prSet presAssocID="{4099A769-6F5C-4669-8CAA-D436D8CA60F6}" presName="node" presStyleLbl="alignAccFollowNode1" presStyleIdx="0" presStyleCnt="5">
        <dgm:presLayoutVars>
          <dgm:bulletEnabled val="1"/>
        </dgm:presLayoutVars>
      </dgm:prSet>
      <dgm:spPr/>
      <dgm:t>
        <a:bodyPr/>
        <a:lstStyle/>
        <a:p>
          <a:endParaRPr lang="en-US"/>
        </a:p>
      </dgm:t>
    </dgm:pt>
    <dgm:pt modelId="{A79F9596-CE80-4BF9-A4AC-D07CA803DE60}" type="pres">
      <dgm:prSet presAssocID="{2867BC63-2272-4393-BA6F-C59DE9090F9F}" presName="sibTrans" presStyleCnt="0"/>
      <dgm:spPr/>
      <dgm:t>
        <a:bodyPr/>
        <a:lstStyle/>
        <a:p>
          <a:endParaRPr lang="en-US"/>
        </a:p>
      </dgm:t>
    </dgm:pt>
    <dgm:pt modelId="{9A9EF958-84C1-49AB-9087-384D34AA7DCD}" type="pres">
      <dgm:prSet presAssocID="{46B4B949-185A-44AA-A9A2-4EF0E134F832}" presName="node" presStyleLbl="alignAccFollowNode1" presStyleIdx="1" presStyleCnt="5">
        <dgm:presLayoutVars>
          <dgm:bulletEnabled val="1"/>
        </dgm:presLayoutVars>
      </dgm:prSet>
      <dgm:spPr/>
      <dgm:t>
        <a:bodyPr/>
        <a:lstStyle/>
        <a:p>
          <a:endParaRPr lang="en-US"/>
        </a:p>
      </dgm:t>
    </dgm:pt>
    <dgm:pt modelId="{F5426C40-16F2-4A3D-B0A0-3B672CB173BF}" type="pres">
      <dgm:prSet presAssocID="{218DA5CA-DD0D-481B-835E-69AB64717741}" presName="vSp" presStyleCnt="0"/>
      <dgm:spPr/>
      <dgm:t>
        <a:bodyPr/>
        <a:lstStyle/>
        <a:p>
          <a:endParaRPr lang="en-US"/>
        </a:p>
      </dgm:t>
    </dgm:pt>
    <dgm:pt modelId="{A4C4B9CC-CC66-49D0-A028-E4CA350DF967}" type="pres">
      <dgm:prSet presAssocID="{F7968BE3-5DAC-493A-AB51-E801F5305DF7}" presName="horFlow" presStyleCnt="0"/>
      <dgm:spPr/>
      <dgm:t>
        <a:bodyPr/>
        <a:lstStyle/>
        <a:p>
          <a:endParaRPr lang="en-US"/>
        </a:p>
      </dgm:t>
    </dgm:pt>
    <dgm:pt modelId="{262F9477-32ED-4F08-8858-3EF4B6E35DA1}" type="pres">
      <dgm:prSet presAssocID="{F7968BE3-5DAC-493A-AB51-E801F5305DF7}" presName="bigChev" presStyleLbl="node1" presStyleIdx="1" presStyleCnt="3"/>
      <dgm:spPr/>
      <dgm:t>
        <a:bodyPr/>
        <a:lstStyle/>
        <a:p>
          <a:endParaRPr lang="en-US"/>
        </a:p>
      </dgm:t>
    </dgm:pt>
    <dgm:pt modelId="{BE6FD05F-F008-49F0-BB0B-FA1C94D115DA}" type="pres">
      <dgm:prSet presAssocID="{9AC7478E-A913-4671-AFD6-A58290CD5A46}" presName="parTrans" presStyleCnt="0"/>
      <dgm:spPr/>
      <dgm:t>
        <a:bodyPr/>
        <a:lstStyle/>
        <a:p>
          <a:endParaRPr lang="en-US"/>
        </a:p>
      </dgm:t>
    </dgm:pt>
    <dgm:pt modelId="{C2AF6F69-1460-4AF4-BAFF-CD0CFBBD6EDA}" type="pres">
      <dgm:prSet presAssocID="{CE5CEC1E-A9E1-40A1-A753-87054C48067F}" presName="node" presStyleLbl="alignAccFollowNode1" presStyleIdx="2" presStyleCnt="5" custScaleX="181989" custScaleY="107769" custLinFactNeighborX="41284" custLinFactNeighborY="-1796">
        <dgm:presLayoutVars>
          <dgm:bulletEnabled val="1"/>
        </dgm:presLayoutVars>
      </dgm:prSet>
      <dgm:spPr/>
      <dgm:t>
        <a:bodyPr/>
        <a:lstStyle/>
        <a:p>
          <a:endParaRPr lang="en-US"/>
        </a:p>
      </dgm:t>
    </dgm:pt>
    <dgm:pt modelId="{2B8C2059-FF0E-491F-AFC4-62A8D36DDBC5}" type="pres">
      <dgm:prSet presAssocID="{F7968BE3-5DAC-493A-AB51-E801F5305DF7}" presName="vSp" presStyleCnt="0"/>
      <dgm:spPr/>
      <dgm:t>
        <a:bodyPr/>
        <a:lstStyle/>
        <a:p>
          <a:endParaRPr lang="en-US"/>
        </a:p>
      </dgm:t>
    </dgm:pt>
    <dgm:pt modelId="{87B3F40B-EA6B-4477-B5C2-67265A14A78D}" type="pres">
      <dgm:prSet presAssocID="{C8AA0454-D7EF-48D3-BDF6-EB1AA5604F98}" presName="horFlow" presStyleCnt="0"/>
      <dgm:spPr/>
      <dgm:t>
        <a:bodyPr/>
        <a:lstStyle/>
        <a:p>
          <a:endParaRPr lang="en-US"/>
        </a:p>
      </dgm:t>
    </dgm:pt>
    <dgm:pt modelId="{018F64D8-8F96-4562-AAD6-CDF86AB75B33}" type="pres">
      <dgm:prSet presAssocID="{C8AA0454-D7EF-48D3-BDF6-EB1AA5604F98}" presName="bigChev" presStyleLbl="node1" presStyleIdx="2" presStyleCnt="3"/>
      <dgm:spPr/>
      <dgm:t>
        <a:bodyPr/>
        <a:lstStyle/>
        <a:p>
          <a:endParaRPr lang="en-US"/>
        </a:p>
      </dgm:t>
    </dgm:pt>
    <dgm:pt modelId="{FD0F4728-EFDA-4A39-904E-5A7F07FED5C4}" type="pres">
      <dgm:prSet presAssocID="{5AE8BE98-30CC-48CE-86FE-3B6735658DCF}" presName="parTrans" presStyleCnt="0"/>
      <dgm:spPr/>
      <dgm:t>
        <a:bodyPr/>
        <a:lstStyle/>
        <a:p>
          <a:endParaRPr lang="en-US"/>
        </a:p>
      </dgm:t>
    </dgm:pt>
    <dgm:pt modelId="{41F678BD-A645-43AB-826E-537595A4F176}" type="pres">
      <dgm:prSet presAssocID="{10547827-B9EB-49DE-A7F0-222499B65F3B}" presName="node" presStyleLbl="alignAccFollowNode1" presStyleIdx="3" presStyleCnt="5">
        <dgm:presLayoutVars>
          <dgm:bulletEnabled val="1"/>
        </dgm:presLayoutVars>
      </dgm:prSet>
      <dgm:spPr/>
      <dgm:t>
        <a:bodyPr/>
        <a:lstStyle/>
        <a:p>
          <a:endParaRPr lang="en-US"/>
        </a:p>
      </dgm:t>
    </dgm:pt>
    <dgm:pt modelId="{21B8E45E-2A8C-4BED-81DD-4D3B6BA83E1D}" type="pres">
      <dgm:prSet presAssocID="{9EEBDEE5-A3EF-4A6B-A228-2D3AA3D83AFA}" presName="sibTrans" presStyleCnt="0"/>
      <dgm:spPr/>
      <dgm:t>
        <a:bodyPr/>
        <a:lstStyle/>
        <a:p>
          <a:endParaRPr lang="en-US"/>
        </a:p>
      </dgm:t>
    </dgm:pt>
    <dgm:pt modelId="{573511C1-A52E-422B-92A1-9E0B7C9BF64F}" type="pres">
      <dgm:prSet presAssocID="{17AE917A-E419-425E-B627-FF38834B3F7B}" presName="node" presStyleLbl="alignAccFollowNode1" presStyleIdx="4" presStyleCnt="5">
        <dgm:presLayoutVars>
          <dgm:bulletEnabled val="1"/>
        </dgm:presLayoutVars>
      </dgm:prSet>
      <dgm:spPr/>
      <dgm:t>
        <a:bodyPr/>
        <a:lstStyle/>
        <a:p>
          <a:endParaRPr lang="en-US"/>
        </a:p>
      </dgm:t>
    </dgm:pt>
  </dgm:ptLst>
  <dgm:cxnLst>
    <dgm:cxn modelId="{B313E833-4988-46CF-9A74-A18AE50296EF}" type="presOf" srcId="{17AE917A-E419-425E-B627-FF38834B3F7B}" destId="{573511C1-A52E-422B-92A1-9E0B7C9BF64F}" srcOrd="0" destOrd="0" presId="urn:microsoft.com/office/officeart/2005/8/layout/lProcess3"/>
    <dgm:cxn modelId="{751EB861-57F8-438C-B3A6-24234463C3C0}" srcId="{54917016-E4AE-4FF1-8EAD-0B77B9A62080}" destId="{C8AA0454-D7EF-48D3-BDF6-EB1AA5604F98}" srcOrd="2" destOrd="0" parTransId="{F9020B21-B090-4358-B3D4-1A2FBE32E70C}" sibTransId="{E3C50BB7-66F4-4471-8BFA-AAFD66C233D8}"/>
    <dgm:cxn modelId="{ACAD4F9B-8B5B-45EA-96EC-A47DBC4BA995}" srcId="{F7968BE3-5DAC-493A-AB51-E801F5305DF7}" destId="{CE5CEC1E-A9E1-40A1-A753-87054C48067F}" srcOrd="0" destOrd="0" parTransId="{9AC7478E-A913-4671-AFD6-A58290CD5A46}" sibTransId="{7F7BC999-1FF1-47DF-B668-48295F3927C2}"/>
    <dgm:cxn modelId="{24DA17C5-C493-4876-BA26-500AB6341683}" type="presOf" srcId="{F7968BE3-5DAC-493A-AB51-E801F5305DF7}" destId="{262F9477-32ED-4F08-8858-3EF4B6E35DA1}" srcOrd="0" destOrd="0" presId="urn:microsoft.com/office/officeart/2005/8/layout/lProcess3"/>
    <dgm:cxn modelId="{C8EF03E6-225E-458F-B49D-DD6E5AB5592E}" type="presOf" srcId="{CE5CEC1E-A9E1-40A1-A753-87054C48067F}" destId="{C2AF6F69-1460-4AF4-BAFF-CD0CFBBD6EDA}" srcOrd="0" destOrd="0" presId="urn:microsoft.com/office/officeart/2005/8/layout/lProcess3"/>
    <dgm:cxn modelId="{8B25B6E1-3606-4064-AE25-7BF2D90870DE}" srcId="{C8AA0454-D7EF-48D3-BDF6-EB1AA5604F98}" destId="{17AE917A-E419-425E-B627-FF38834B3F7B}" srcOrd="1" destOrd="0" parTransId="{B44474C7-A2BD-4758-8828-717932A5684B}" sibTransId="{E1A02464-0BAE-49D4-8D5E-8A650EA78BDA}"/>
    <dgm:cxn modelId="{F4ED6AD7-76FF-40EF-91E0-30FEF8C79A77}" type="presOf" srcId="{10547827-B9EB-49DE-A7F0-222499B65F3B}" destId="{41F678BD-A645-43AB-826E-537595A4F176}" srcOrd="0" destOrd="0" presId="urn:microsoft.com/office/officeart/2005/8/layout/lProcess3"/>
    <dgm:cxn modelId="{E47F12B6-9D54-47C8-A813-9430B3DB45B3}" type="presOf" srcId="{C8AA0454-D7EF-48D3-BDF6-EB1AA5604F98}" destId="{018F64D8-8F96-4562-AAD6-CDF86AB75B33}" srcOrd="0" destOrd="0" presId="urn:microsoft.com/office/officeart/2005/8/layout/lProcess3"/>
    <dgm:cxn modelId="{E95A1621-AAF4-4615-ABDE-6FDBD37E1187}" srcId="{54917016-E4AE-4FF1-8EAD-0B77B9A62080}" destId="{218DA5CA-DD0D-481B-835E-69AB64717741}" srcOrd="0" destOrd="0" parTransId="{492DF370-E3AB-4498-AEAD-8D8FC3596790}" sibTransId="{0191FC6C-7E41-4201-8F1B-6957C24D62F1}"/>
    <dgm:cxn modelId="{2D07D92B-07D6-4CB7-BCB8-10D39F7CEBBA}" type="presOf" srcId="{4099A769-6F5C-4669-8CAA-D436D8CA60F6}" destId="{056B11F9-799A-4B32-9C30-7C972B2ED4EA}" srcOrd="0" destOrd="0" presId="urn:microsoft.com/office/officeart/2005/8/layout/lProcess3"/>
    <dgm:cxn modelId="{527C4D39-9F37-4BC7-B946-E76711AC330E}" srcId="{54917016-E4AE-4FF1-8EAD-0B77B9A62080}" destId="{F7968BE3-5DAC-493A-AB51-E801F5305DF7}" srcOrd="1" destOrd="0" parTransId="{1C685471-D70D-42B9-9131-1A4CC324A90A}" sibTransId="{0A3882A4-09B4-4CC8-AF07-F545896D12B5}"/>
    <dgm:cxn modelId="{F463BC80-D727-4986-86CD-485E6B5DAD89}" type="presOf" srcId="{218DA5CA-DD0D-481B-835E-69AB64717741}" destId="{1CCCB280-65E9-468E-95B0-E8510E5E033F}" srcOrd="0" destOrd="0" presId="urn:microsoft.com/office/officeart/2005/8/layout/lProcess3"/>
    <dgm:cxn modelId="{B4F93E2A-CB51-4794-9917-D2AB252D6BB6}" srcId="{C8AA0454-D7EF-48D3-BDF6-EB1AA5604F98}" destId="{10547827-B9EB-49DE-A7F0-222499B65F3B}" srcOrd="0" destOrd="0" parTransId="{5AE8BE98-30CC-48CE-86FE-3B6735658DCF}" sibTransId="{9EEBDEE5-A3EF-4A6B-A228-2D3AA3D83AFA}"/>
    <dgm:cxn modelId="{E02668AE-4A9F-4893-88C6-DB0694F4E298}" type="presOf" srcId="{46B4B949-185A-44AA-A9A2-4EF0E134F832}" destId="{9A9EF958-84C1-49AB-9087-384D34AA7DCD}" srcOrd="0" destOrd="0" presId="urn:microsoft.com/office/officeart/2005/8/layout/lProcess3"/>
    <dgm:cxn modelId="{7B4417D9-B887-4BDE-B7F7-209AAD539108}" srcId="{218DA5CA-DD0D-481B-835E-69AB64717741}" destId="{4099A769-6F5C-4669-8CAA-D436D8CA60F6}" srcOrd="0" destOrd="0" parTransId="{17AA77CF-347F-4121-AFB8-54CE0E377BF1}" sibTransId="{2867BC63-2272-4393-BA6F-C59DE9090F9F}"/>
    <dgm:cxn modelId="{E1B2B35B-C87D-43AA-A5B6-7C3867C42546}" type="presOf" srcId="{54917016-E4AE-4FF1-8EAD-0B77B9A62080}" destId="{0B508562-4B71-45B0-BA83-94DD7627490F}" srcOrd="0" destOrd="0" presId="urn:microsoft.com/office/officeart/2005/8/layout/lProcess3"/>
    <dgm:cxn modelId="{1D3FA1E9-9375-4A5A-BDAC-71046EE3997D}" srcId="{218DA5CA-DD0D-481B-835E-69AB64717741}" destId="{46B4B949-185A-44AA-A9A2-4EF0E134F832}" srcOrd="1" destOrd="0" parTransId="{8DD9548E-1688-4E21-955F-AAB9AB68A696}" sibTransId="{961288E6-FAC7-4587-A75B-AAD1EA4F5DA1}"/>
    <dgm:cxn modelId="{A7B3ADA3-437D-4FE4-8073-9CDE0F7D71E0}" type="presParOf" srcId="{0B508562-4B71-45B0-BA83-94DD7627490F}" destId="{8CF728A4-420B-49DA-A9E0-B19B3D50F05C}" srcOrd="0" destOrd="0" presId="urn:microsoft.com/office/officeart/2005/8/layout/lProcess3"/>
    <dgm:cxn modelId="{C787589D-574D-407D-BEAD-9B5659814F79}" type="presParOf" srcId="{8CF728A4-420B-49DA-A9E0-B19B3D50F05C}" destId="{1CCCB280-65E9-468E-95B0-E8510E5E033F}" srcOrd="0" destOrd="0" presId="urn:microsoft.com/office/officeart/2005/8/layout/lProcess3"/>
    <dgm:cxn modelId="{0629404F-1F04-4502-933B-B0CAB6F78025}" type="presParOf" srcId="{8CF728A4-420B-49DA-A9E0-B19B3D50F05C}" destId="{EB4D8795-6D13-4EE7-A8F8-610FAE098E31}" srcOrd="1" destOrd="0" presId="urn:microsoft.com/office/officeart/2005/8/layout/lProcess3"/>
    <dgm:cxn modelId="{5D4FAC30-C672-445C-A7F4-88C511200AB4}" type="presParOf" srcId="{8CF728A4-420B-49DA-A9E0-B19B3D50F05C}" destId="{056B11F9-799A-4B32-9C30-7C972B2ED4EA}" srcOrd="2" destOrd="0" presId="urn:microsoft.com/office/officeart/2005/8/layout/lProcess3"/>
    <dgm:cxn modelId="{92777CA2-CD1A-4CBC-9300-778B52BA0E66}" type="presParOf" srcId="{8CF728A4-420B-49DA-A9E0-B19B3D50F05C}" destId="{A79F9596-CE80-4BF9-A4AC-D07CA803DE60}" srcOrd="3" destOrd="0" presId="urn:microsoft.com/office/officeart/2005/8/layout/lProcess3"/>
    <dgm:cxn modelId="{A8B10F00-FE66-4B7E-B735-85B4786D5E78}" type="presParOf" srcId="{8CF728A4-420B-49DA-A9E0-B19B3D50F05C}" destId="{9A9EF958-84C1-49AB-9087-384D34AA7DCD}" srcOrd="4" destOrd="0" presId="urn:microsoft.com/office/officeart/2005/8/layout/lProcess3"/>
    <dgm:cxn modelId="{6DAB1241-36E6-4F11-8A65-0031FD7D8ABB}" type="presParOf" srcId="{0B508562-4B71-45B0-BA83-94DD7627490F}" destId="{F5426C40-16F2-4A3D-B0A0-3B672CB173BF}" srcOrd="1" destOrd="0" presId="urn:microsoft.com/office/officeart/2005/8/layout/lProcess3"/>
    <dgm:cxn modelId="{76410C7D-3686-4A05-BC91-A33989D9E6B2}" type="presParOf" srcId="{0B508562-4B71-45B0-BA83-94DD7627490F}" destId="{A4C4B9CC-CC66-49D0-A028-E4CA350DF967}" srcOrd="2" destOrd="0" presId="urn:microsoft.com/office/officeart/2005/8/layout/lProcess3"/>
    <dgm:cxn modelId="{8D14D22D-BEB0-40D6-A860-C8942B5ECF32}" type="presParOf" srcId="{A4C4B9CC-CC66-49D0-A028-E4CA350DF967}" destId="{262F9477-32ED-4F08-8858-3EF4B6E35DA1}" srcOrd="0" destOrd="0" presId="urn:microsoft.com/office/officeart/2005/8/layout/lProcess3"/>
    <dgm:cxn modelId="{6F49F78C-9BED-49EA-B8D3-4EFFB6E27B38}" type="presParOf" srcId="{A4C4B9CC-CC66-49D0-A028-E4CA350DF967}" destId="{BE6FD05F-F008-49F0-BB0B-FA1C94D115DA}" srcOrd="1" destOrd="0" presId="urn:microsoft.com/office/officeart/2005/8/layout/lProcess3"/>
    <dgm:cxn modelId="{7FCDF69D-35B1-42E6-94C0-FCCAE5C52F86}" type="presParOf" srcId="{A4C4B9CC-CC66-49D0-A028-E4CA350DF967}" destId="{C2AF6F69-1460-4AF4-BAFF-CD0CFBBD6EDA}" srcOrd="2" destOrd="0" presId="urn:microsoft.com/office/officeart/2005/8/layout/lProcess3"/>
    <dgm:cxn modelId="{9626267A-E996-41C2-941F-9C693E58B005}" type="presParOf" srcId="{0B508562-4B71-45B0-BA83-94DD7627490F}" destId="{2B8C2059-FF0E-491F-AFC4-62A8D36DDBC5}" srcOrd="3" destOrd="0" presId="urn:microsoft.com/office/officeart/2005/8/layout/lProcess3"/>
    <dgm:cxn modelId="{6403C410-F557-4783-B24F-FB9E2C398AD1}" type="presParOf" srcId="{0B508562-4B71-45B0-BA83-94DD7627490F}" destId="{87B3F40B-EA6B-4477-B5C2-67265A14A78D}" srcOrd="4" destOrd="0" presId="urn:microsoft.com/office/officeart/2005/8/layout/lProcess3"/>
    <dgm:cxn modelId="{12E852BE-8F65-4935-93E7-C97508EC9A8D}" type="presParOf" srcId="{87B3F40B-EA6B-4477-B5C2-67265A14A78D}" destId="{018F64D8-8F96-4562-AAD6-CDF86AB75B33}" srcOrd="0" destOrd="0" presId="urn:microsoft.com/office/officeart/2005/8/layout/lProcess3"/>
    <dgm:cxn modelId="{8A80A6DF-2D43-4F42-BCED-5DBB035CEFE0}" type="presParOf" srcId="{87B3F40B-EA6B-4477-B5C2-67265A14A78D}" destId="{FD0F4728-EFDA-4A39-904E-5A7F07FED5C4}" srcOrd="1" destOrd="0" presId="urn:microsoft.com/office/officeart/2005/8/layout/lProcess3"/>
    <dgm:cxn modelId="{023E508F-8295-47FC-962E-9A68CE317975}" type="presParOf" srcId="{87B3F40B-EA6B-4477-B5C2-67265A14A78D}" destId="{41F678BD-A645-43AB-826E-537595A4F176}" srcOrd="2" destOrd="0" presId="urn:microsoft.com/office/officeart/2005/8/layout/lProcess3"/>
    <dgm:cxn modelId="{8741B4FF-3993-4E84-BDAD-1A103C4E9901}" type="presParOf" srcId="{87B3F40B-EA6B-4477-B5C2-67265A14A78D}" destId="{21B8E45E-2A8C-4BED-81DD-4D3B6BA83E1D}" srcOrd="3" destOrd="0" presId="urn:microsoft.com/office/officeart/2005/8/layout/lProcess3"/>
    <dgm:cxn modelId="{1CED14C9-AF4A-4AC3-B161-97C213140930}" type="presParOf" srcId="{87B3F40B-EA6B-4477-B5C2-67265A14A78D}" destId="{573511C1-A52E-422B-92A1-9E0B7C9BF64F}" srcOrd="4" destOrd="0" presId="urn:microsoft.com/office/officeart/2005/8/layout/l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CCB280-65E9-468E-95B0-E8510E5E033F}">
      <dsp:nvSpPr>
        <dsp:cNvPr id="0" name=""/>
        <dsp:cNvSpPr/>
      </dsp:nvSpPr>
      <dsp:spPr>
        <a:xfrm>
          <a:off x="1837" y="812662"/>
          <a:ext cx="2839640" cy="1135856"/>
        </a:xfrm>
        <a:prstGeom prst="chevron">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latin typeface="Garamond" pitchFamily="18" charset="0"/>
            </a:rPr>
            <a:t>Access to and use of financial services: </a:t>
          </a:r>
          <a:r>
            <a:rPr lang="en-US" sz="1400" kern="1200" dirty="0">
              <a:latin typeface="Garamond" pitchFamily="18" charset="0"/>
            </a:rPr>
            <a:t>loans; insurance; savings; payments; health loans and savings</a:t>
          </a:r>
        </a:p>
      </dsp:txBody>
      <dsp:txXfrm>
        <a:off x="1837" y="812662"/>
        <a:ext cx="2839640" cy="1135856"/>
      </dsp:txXfrm>
    </dsp:sp>
    <dsp:sp modelId="{056B11F9-799A-4B32-9C30-7C972B2ED4EA}">
      <dsp:nvSpPr>
        <dsp:cNvPr id="0" name=""/>
        <dsp:cNvSpPr/>
      </dsp:nvSpPr>
      <dsp:spPr>
        <a:xfrm>
          <a:off x="2472325" y="909210"/>
          <a:ext cx="2356901" cy="942760"/>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a:latin typeface="Garamond" pitchFamily="18" charset="0"/>
            </a:rPr>
            <a:t>Increased income</a:t>
          </a:r>
        </a:p>
        <a:p>
          <a:pPr lvl="0" algn="ctr" defTabSz="622300">
            <a:lnSpc>
              <a:spcPct val="90000"/>
            </a:lnSpc>
            <a:spcBef>
              <a:spcPct val="0"/>
            </a:spcBef>
            <a:spcAft>
              <a:spcPct val="35000"/>
            </a:spcAft>
          </a:pPr>
          <a:r>
            <a:rPr lang="en-US" sz="1400" kern="1200" dirty="0" smtClean="0">
              <a:latin typeface="Garamond" pitchFamily="18" charset="0"/>
            </a:rPr>
            <a:t>Consumption smoothing</a:t>
          </a:r>
          <a:endParaRPr lang="en-US" sz="1400" kern="1200" dirty="0">
            <a:latin typeface="Garamond" pitchFamily="18" charset="0"/>
          </a:endParaRPr>
        </a:p>
        <a:p>
          <a:pPr lvl="0" algn="ctr" defTabSz="622300">
            <a:lnSpc>
              <a:spcPct val="90000"/>
            </a:lnSpc>
            <a:spcBef>
              <a:spcPct val="0"/>
            </a:spcBef>
            <a:spcAft>
              <a:spcPct val="35000"/>
            </a:spcAft>
          </a:pPr>
          <a:r>
            <a:rPr lang="en-US" sz="1400" kern="1200" dirty="0">
              <a:latin typeface="Garamond" pitchFamily="18" charset="0"/>
            </a:rPr>
            <a:t>Coping with shocks </a:t>
          </a:r>
        </a:p>
      </dsp:txBody>
      <dsp:txXfrm>
        <a:off x="2472325" y="909210"/>
        <a:ext cx="2356901" cy="942760"/>
      </dsp:txXfrm>
    </dsp:sp>
    <dsp:sp modelId="{9A9EF958-84C1-49AB-9087-384D34AA7DCD}">
      <dsp:nvSpPr>
        <dsp:cNvPr id="0" name=""/>
        <dsp:cNvSpPr/>
      </dsp:nvSpPr>
      <dsp:spPr>
        <a:xfrm>
          <a:off x="4499260" y="909210"/>
          <a:ext cx="2356901" cy="942760"/>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a:latin typeface="Garamond" pitchFamily="18" charset="0"/>
            </a:rPr>
            <a:t>Seek prompt medical treatment</a:t>
          </a:r>
        </a:p>
        <a:p>
          <a:pPr lvl="0" algn="ctr" defTabSz="622300">
            <a:lnSpc>
              <a:spcPct val="90000"/>
            </a:lnSpc>
            <a:spcBef>
              <a:spcPct val="0"/>
            </a:spcBef>
            <a:spcAft>
              <a:spcPct val="35000"/>
            </a:spcAft>
          </a:pPr>
          <a:r>
            <a:rPr lang="en-US" sz="1400" kern="1200" dirty="0">
              <a:latin typeface="Garamond" pitchFamily="18" charset="0"/>
            </a:rPr>
            <a:t>Seek preventive health care </a:t>
          </a:r>
        </a:p>
      </dsp:txBody>
      <dsp:txXfrm>
        <a:off x="4499260" y="909210"/>
        <a:ext cx="2356901" cy="942760"/>
      </dsp:txXfrm>
    </dsp:sp>
    <dsp:sp modelId="{262F9477-32ED-4F08-8858-3EF4B6E35DA1}">
      <dsp:nvSpPr>
        <dsp:cNvPr id="0" name=""/>
        <dsp:cNvSpPr/>
      </dsp:nvSpPr>
      <dsp:spPr>
        <a:xfrm>
          <a:off x="1837" y="2107538"/>
          <a:ext cx="2839640" cy="1135856"/>
        </a:xfrm>
        <a:prstGeom prst="chevron">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latin typeface="Garamond" pitchFamily="18" charset="0"/>
            </a:rPr>
            <a:t>Access to and use of health services: </a:t>
          </a:r>
          <a:r>
            <a:rPr lang="en-US" sz="1400" kern="1200" dirty="0">
              <a:latin typeface="Garamond" pitchFamily="18" charset="0"/>
            </a:rPr>
            <a:t>education, provision of  curative and preventive health services</a:t>
          </a:r>
        </a:p>
      </dsp:txBody>
      <dsp:txXfrm>
        <a:off x="1837" y="2107538"/>
        <a:ext cx="2839640" cy="1135856"/>
      </dsp:txXfrm>
    </dsp:sp>
    <dsp:sp modelId="{C2AF6F69-1460-4AF4-BAFF-CD0CFBBD6EDA}">
      <dsp:nvSpPr>
        <dsp:cNvPr id="0" name=""/>
        <dsp:cNvSpPr/>
      </dsp:nvSpPr>
      <dsp:spPr>
        <a:xfrm>
          <a:off x="2568698" y="2150533"/>
          <a:ext cx="4289301" cy="1016003"/>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a:latin typeface="Garamond" pitchFamily="18" charset="0"/>
            </a:rPr>
            <a:t>Improved health knowledge and seeking prompt medical treatment and preventive health care</a:t>
          </a:r>
        </a:p>
      </dsp:txBody>
      <dsp:txXfrm>
        <a:off x="2568698" y="2150533"/>
        <a:ext cx="4289301" cy="1016003"/>
      </dsp:txXfrm>
    </dsp:sp>
    <dsp:sp modelId="{018F64D8-8F96-4562-AAD6-CDF86AB75B33}">
      <dsp:nvSpPr>
        <dsp:cNvPr id="0" name=""/>
        <dsp:cNvSpPr/>
      </dsp:nvSpPr>
      <dsp:spPr>
        <a:xfrm>
          <a:off x="1837" y="3402414"/>
          <a:ext cx="2839640" cy="1135856"/>
        </a:xfrm>
        <a:prstGeom prst="chevron">
          <a:avLst/>
        </a:prstGeom>
        <a:gradFill rotWithShape="0">
          <a:gsLst>
            <a:gs pos="0">
              <a:schemeClr val="dk2">
                <a:hueOff val="0"/>
                <a:satOff val="0"/>
                <a:lumOff val="0"/>
                <a:alphaOff val="0"/>
                <a:tint val="43000"/>
                <a:satMod val="165000"/>
              </a:schemeClr>
            </a:gs>
            <a:gs pos="55000">
              <a:schemeClr val="dk2">
                <a:hueOff val="0"/>
                <a:satOff val="0"/>
                <a:lumOff val="0"/>
                <a:alphaOff val="0"/>
                <a:tint val="83000"/>
                <a:satMod val="155000"/>
              </a:schemeClr>
            </a:gs>
            <a:gs pos="100000">
              <a:schemeClr val="dk2">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b="1" kern="1200" dirty="0">
              <a:latin typeface="Garamond" pitchFamily="18" charset="0"/>
            </a:rPr>
            <a:t>Integrated health and financial services: </a:t>
          </a:r>
          <a:r>
            <a:rPr lang="en-US" sz="1400" kern="1200" dirty="0">
              <a:latin typeface="Garamond" pitchFamily="18" charset="0"/>
            </a:rPr>
            <a:t>direct provision and linkages between sectors</a:t>
          </a:r>
        </a:p>
      </dsp:txBody>
      <dsp:txXfrm>
        <a:off x="1837" y="3402414"/>
        <a:ext cx="2839640" cy="1135856"/>
      </dsp:txXfrm>
    </dsp:sp>
    <dsp:sp modelId="{41F678BD-A645-43AB-826E-537595A4F176}">
      <dsp:nvSpPr>
        <dsp:cNvPr id="0" name=""/>
        <dsp:cNvSpPr/>
      </dsp:nvSpPr>
      <dsp:spPr>
        <a:xfrm>
          <a:off x="2472325" y="3498962"/>
          <a:ext cx="2356901" cy="942760"/>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en-US" sz="1200" kern="1200" dirty="0">
              <a:latin typeface="Garamond" pitchFamily="18" charset="0"/>
            </a:rPr>
            <a:t>Cross-</a:t>
          </a:r>
          <a:r>
            <a:rPr lang="en-US" sz="1200" kern="1200" dirty="0" err="1">
              <a:latin typeface="Garamond" pitchFamily="18" charset="0"/>
            </a:rPr>
            <a:t>sectoral</a:t>
          </a:r>
          <a:r>
            <a:rPr lang="en-US" sz="1200" kern="1200" dirty="0">
              <a:latin typeface="Garamond" pitchFamily="18" charset="0"/>
            </a:rPr>
            <a:t> efficiency gains in provision of financial and health services to poor populations</a:t>
          </a:r>
        </a:p>
      </dsp:txBody>
      <dsp:txXfrm>
        <a:off x="2472325" y="3498962"/>
        <a:ext cx="2356901" cy="942760"/>
      </dsp:txXfrm>
    </dsp:sp>
    <dsp:sp modelId="{573511C1-A52E-422B-92A1-9E0B7C9BF64F}">
      <dsp:nvSpPr>
        <dsp:cNvPr id="0" name=""/>
        <dsp:cNvSpPr/>
      </dsp:nvSpPr>
      <dsp:spPr>
        <a:xfrm>
          <a:off x="4499260" y="3498962"/>
          <a:ext cx="2356901" cy="942760"/>
        </a:xfrm>
        <a:prstGeom prst="chevron">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50800" dist="25400" dir="5400000" rotWithShape="0">
            <a:srgbClr val="000000">
              <a:alpha val="4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 tIns="8890" rIns="0" bIns="8890" numCol="1" spcCol="1270" anchor="ctr" anchorCtr="0">
          <a:noAutofit/>
        </a:bodyPr>
        <a:lstStyle/>
        <a:p>
          <a:pPr lvl="0" algn="ctr" defTabSz="622300">
            <a:lnSpc>
              <a:spcPct val="90000"/>
            </a:lnSpc>
            <a:spcBef>
              <a:spcPct val="0"/>
            </a:spcBef>
            <a:spcAft>
              <a:spcPct val="35000"/>
            </a:spcAft>
          </a:pPr>
          <a:r>
            <a:rPr lang="en-US" sz="1400" kern="1200" dirty="0">
              <a:latin typeface="Garamond" pitchFamily="18" charset="0"/>
            </a:rPr>
            <a:t>Seek prompt medical treatment</a:t>
          </a:r>
        </a:p>
        <a:p>
          <a:pPr lvl="0" algn="ctr" defTabSz="622300">
            <a:lnSpc>
              <a:spcPct val="90000"/>
            </a:lnSpc>
            <a:spcBef>
              <a:spcPct val="0"/>
            </a:spcBef>
            <a:spcAft>
              <a:spcPct val="35000"/>
            </a:spcAft>
          </a:pPr>
          <a:r>
            <a:rPr lang="en-US" sz="1400" kern="1200" dirty="0">
              <a:latin typeface="Garamond" pitchFamily="18" charset="0"/>
            </a:rPr>
            <a:t>Seek preventive health care </a:t>
          </a:r>
        </a:p>
      </dsp:txBody>
      <dsp:txXfrm>
        <a:off x="4499260" y="3498962"/>
        <a:ext cx="2356901" cy="94276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2889939" cy="496412"/>
          </a:xfrm>
          <a:prstGeom prst="rect">
            <a:avLst/>
          </a:prstGeom>
        </p:spPr>
        <p:txBody>
          <a:bodyPr vert="horz" lIns="98412" tIns="49207" rIns="98412" bIns="49207" rtlCol="0"/>
          <a:lstStyle>
            <a:lvl1pPr algn="l">
              <a:defRPr sz="1300"/>
            </a:lvl1pPr>
          </a:lstStyle>
          <a:p>
            <a:endParaRPr lang="en-US" dirty="0"/>
          </a:p>
        </p:txBody>
      </p:sp>
      <p:sp>
        <p:nvSpPr>
          <p:cNvPr id="3" name="Date Placeholder 2"/>
          <p:cNvSpPr>
            <a:spLocks noGrp="1"/>
          </p:cNvSpPr>
          <p:nvPr>
            <p:ph type="dt" sz="quarter" idx="1"/>
          </p:nvPr>
        </p:nvSpPr>
        <p:spPr>
          <a:xfrm>
            <a:off x="3777611" y="6"/>
            <a:ext cx="2889939" cy="496412"/>
          </a:xfrm>
          <a:prstGeom prst="rect">
            <a:avLst/>
          </a:prstGeom>
        </p:spPr>
        <p:txBody>
          <a:bodyPr vert="horz" lIns="98412" tIns="49207" rIns="98412" bIns="49207" rtlCol="0"/>
          <a:lstStyle>
            <a:lvl1pPr algn="r">
              <a:defRPr sz="1300"/>
            </a:lvl1pPr>
          </a:lstStyle>
          <a:p>
            <a:fld id="{9F47813F-4329-5245-898D-F9AAC1FBB4E6}" type="datetimeFigureOut">
              <a:rPr lang="en-US" smtClean="0"/>
              <a:pPr/>
              <a:t>2/3/2015</a:t>
            </a:fld>
            <a:endParaRPr lang="en-US" dirty="0"/>
          </a:p>
        </p:txBody>
      </p:sp>
      <p:sp>
        <p:nvSpPr>
          <p:cNvPr id="4" name="Footer Placeholder 3"/>
          <p:cNvSpPr>
            <a:spLocks noGrp="1"/>
          </p:cNvSpPr>
          <p:nvPr>
            <p:ph type="ftr" sz="quarter" idx="2"/>
          </p:nvPr>
        </p:nvSpPr>
        <p:spPr>
          <a:xfrm>
            <a:off x="4" y="9430096"/>
            <a:ext cx="2889939" cy="496412"/>
          </a:xfrm>
          <a:prstGeom prst="rect">
            <a:avLst/>
          </a:prstGeom>
        </p:spPr>
        <p:txBody>
          <a:bodyPr vert="horz" lIns="98412" tIns="49207" rIns="98412" bIns="49207" rtlCol="0" anchor="b"/>
          <a:lstStyle>
            <a:lvl1pPr algn="l">
              <a:defRPr sz="1300"/>
            </a:lvl1pPr>
          </a:lstStyle>
          <a:p>
            <a:endParaRPr lang="en-US" dirty="0"/>
          </a:p>
        </p:txBody>
      </p:sp>
      <p:sp>
        <p:nvSpPr>
          <p:cNvPr id="5" name="Slide Number Placeholder 4"/>
          <p:cNvSpPr>
            <a:spLocks noGrp="1"/>
          </p:cNvSpPr>
          <p:nvPr>
            <p:ph type="sldNum" sz="quarter" idx="3"/>
          </p:nvPr>
        </p:nvSpPr>
        <p:spPr>
          <a:xfrm>
            <a:off x="3777611" y="9430096"/>
            <a:ext cx="2889939" cy="496412"/>
          </a:xfrm>
          <a:prstGeom prst="rect">
            <a:avLst/>
          </a:prstGeom>
        </p:spPr>
        <p:txBody>
          <a:bodyPr vert="horz" lIns="98412" tIns="49207" rIns="98412" bIns="49207" rtlCol="0" anchor="b"/>
          <a:lstStyle>
            <a:lvl1pPr algn="r">
              <a:defRPr sz="1300"/>
            </a:lvl1pPr>
          </a:lstStyle>
          <a:p>
            <a:fld id="{8BC6CD93-617D-E243-8901-71EC94F18EBB}" type="slidenum">
              <a:rPr lang="en-US" smtClean="0"/>
              <a:pPr/>
              <a:t>‹#›</a:t>
            </a:fld>
            <a:endParaRPr lang="en-US" dirty="0"/>
          </a:p>
        </p:txBody>
      </p:sp>
    </p:spTree>
    <p:extLst>
      <p:ext uri="{BB962C8B-B14F-4D97-AF65-F5344CB8AC3E}">
        <p14:creationId xmlns="" xmlns:p14="http://schemas.microsoft.com/office/powerpoint/2010/main" val="2080552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6"/>
            <a:ext cx="2889939" cy="496412"/>
          </a:xfrm>
          <a:prstGeom prst="rect">
            <a:avLst/>
          </a:prstGeom>
        </p:spPr>
        <p:txBody>
          <a:bodyPr vert="horz" lIns="98412" tIns="49207" rIns="98412" bIns="49207" rtlCol="0"/>
          <a:lstStyle>
            <a:lvl1pPr algn="l">
              <a:defRPr sz="1300"/>
            </a:lvl1pPr>
          </a:lstStyle>
          <a:p>
            <a:endParaRPr lang="en-US" dirty="0"/>
          </a:p>
        </p:txBody>
      </p:sp>
      <p:sp>
        <p:nvSpPr>
          <p:cNvPr id="3" name="Date Placeholder 2"/>
          <p:cNvSpPr>
            <a:spLocks noGrp="1"/>
          </p:cNvSpPr>
          <p:nvPr>
            <p:ph type="dt" idx="1"/>
          </p:nvPr>
        </p:nvSpPr>
        <p:spPr>
          <a:xfrm>
            <a:off x="3777611" y="6"/>
            <a:ext cx="2889939" cy="496412"/>
          </a:xfrm>
          <a:prstGeom prst="rect">
            <a:avLst/>
          </a:prstGeom>
        </p:spPr>
        <p:txBody>
          <a:bodyPr vert="horz" lIns="98412" tIns="49207" rIns="98412" bIns="49207" rtlCol="0"/>
          <a:lstStyle>
            <a:lvl1pPr algn="r">
              <a:defRPr sz="1300"/>
            </a:lvl1pPr>
          </a:lstStyle>
          <a:p>
            <a:fld id="{192FE1A8-87DA-4BAA-82CB-D89BE7DD496D}" type="datetimeFigureOut">
              <a:rPr lang="en-US" smtClean="0"/>
              <a:pPr/>
              <a:t>2/3/2015</a:t>
            </a:fld>
            <a:endParaRPr lang="en-US" dirty="0"/>
          </a:p>
        </p:txBody>
      </p:sp>
      <p:sp>
        <p:nvSpPr>
          <p:cNvPr id="4" name="Slide Image Placeholder 3"/>
          <p:cNvSpPr>
            <a:spLocks noGrp="1" noRot="1" noChangeAspect="1"/>
          </p:cNvSpPr>
          <p:nvPr>
            <p:ph type="sldImg" idx="2"/>
          </p:nvPr>
        </p:nvSpPr>
        <p:spPr>
          <a:xfrm>
            <a:off x="850900" y="742950"/>
            <a:ext cx="4967288" cy="3725863"/>
          </a:xfrm>
          <a:prstGeom prst="rect">
            <a:avLst/>
          </a:prstGeom>
          <a:noFill/>
          <a:ln w="12700">
            <a:solidFill>
              <a:prstClr val="black"/>
            </a:solidFill>
          </a:ln>
        </p:spPr>
        <p:txBody>
          <a:bodyPr vert="horz" lIns="98412" tIns="49207" rIns="98412" bIns="49207" rtlCol="0" anchor="ctr"/>
          <a:lstStyle/>
          <a:p>
            <a:endParaRPr lang="en-US" dirty="0"/>
          </a:p>
        </p:txBody>
      </p:sp>
      <p:sp>
        <p:nvSpPr>
          <p:cNvPr id="5" name="Notes Placeholder 4"/>
          <p:cNvSpPr>
            <a:spLocks noGrp="1"/>
          </p:cNvSpPr>
          <p:nvPr>
            <p:ph type="body" sz="quarter" idx="3"/>
          </p:nvPr>
        </p:nvSpPr>
        <p:spPr>
          <a:xfrm>
            <a:off x="666909" y="4715911"/>
            <a:ext cx="5335270" cy="4467703"/>
          </a:xfrm>
          <a:prstGeom prst="rect">
            <a:avLst/>
          </a:prstGeom>
        </p:spPr>
        <p:txBody>
          <a:bodyPr vert="horz" lIns="98412" tIns="49207" rIns="98412" bIns="4920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9430096"/>
            <a:ext cx="2889939" cy="496412"/>
          </a:xfrm>
          <a:prstGeom prst="rect">
            <a:avLst/>
          </a:prstGeom>
        </p:spPr>
        <p:txBody>
          <a:bodyPr vert="horz" lIns="98412" tIns="49207" rIns="98412" bIns="49207" rtlCol="0" anchor="b"/>
          <a:lstStyle>
            <a:lvl1pPr algn="l">
              <a:defRPr sz="1300"/>
            </a:lvl1pPr>
          </a:lstStyle>
          <a:p>
            <a:endParaRPr lang="en-US" dirty="0"/>
          </a:p>
        </p:txBody>
      </p:sp>
      <p:sp>
        <p:nvSpPr>
          <p:cNvPr id="7" name="Slide Number Placeholder 6"/>
          <p:cNvSpPr>
            <a:spLocks noGrp="1"/>
          </p:cNvSpPr>
          <p:nvPr>
            <p:ph type="sldNum" sz="quarter" idx="5"/>
          </p:nvPr>
        </p:nvSpPr>
        <p:spPr>
          <a:xfrm>
            <a:off x="3777611" y="9430096"/>
            <a:ext cx="2889939" cy="496412"/>
          </a:xfrm>
          <a:prstGeom prst="rect">
            <a:avLst/>
          </a:prstGeom>
        </p:spPr>
        <p:txBody>
          <a:bodyPr vert="horz" lIns="98412" tIns="49207" rIns="98412" bIns="49207" rtlCol="0" anchor="b"/>
          <a:lstStyle>
            <a:lvl1pPr algn="r">
              <a:defRPr sz="1300"/>
            </a:lvl1pPr>
          </a:lstStyle>
          <a:p>
            <a:fld id="{06154A40-228E-48E4-80D8-AC6386B49565}" type="slidenum">
              <a:rPr lang="en-US" smtClean="0"/>
              <a:pPr/>
              <a:t>‹#›</a:t>
            </a:fld>
            <a:endParaRPr lang="en-US" dirty="0"/>
          </a:p>
        </p:txBody>
      </p:sp>
    </p:spTree>
    <p:extLst>
      <p:ext uri="{BB962C8B-B14F-4D97-AF65-F5344CB8AC3E}">
        <p14:creationId xmlns="" xmlns:p14="http://schemas.microsoft.com/office/powerpoint/2010/main" val="21662478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ACF467-8139-7642-8CE4-46CEA85B864F}" type="slidenum">
              <a:rPr lang="en-US" smtClean="0">
                <a:solidFill>
                  <a:prstClr val="black"/>
                </a:solidFill>
                <a:latin typeface="Calibri"/>
              </a:rPr>
              <a:pPr/>
              <a:t>1</a:t>
            </a:fld>
            <a:endParaRPr lang="en-US" dirty="0">
              <a:solidFill>
                <a:prstClr val="black"/>
              </a:solidFill>
              <a:latin typeface="Calibri"/>
            </a:endParaRPr>
          </a:p>
        </p:txBody>
      </p:sp>
    </p:spTree>
    <p:extLst>
      <p:ext uri="{BB962C8B-B14F-4D97-AF65-F5344CB8AC3E}">
        <p14:creationId xmlns="" xmlns:p14="http://schemas.microsoft.com/office/powerpoint/2010/main" val="2060791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do that, we would</a:t>
            </a:r>
            <a:r>
              <a:rPr lang="en-GB" baseline="0" dirty="0" smtClean="0"/>
              <a:t> begin by selecting the indicators we all thought merited testing. (When I say “we”, I mean the Social Performance leads from each of our member networks, which meet monthly by conference call and at least annually in person.) Then we select specific countries and MFIs that would participate in the project. Ideally we would hope to recruit MFIs that already have experience with the PPI to streamline the training and the process of incorporating the indicators to be tested. The MFIs would each test a subset of the indicators based on relevance to their organizational missions and theories of change. Then we would pilot the indicators. Essentially, this would be replicating what Freedom from Hunger has done with their Health Outcome Performance Indicator project. </a:t>
            </a:r>
            <a:endParaRPr lang="en-GB"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 me take a step back and explain</a:t>
            </a:r>
            <a:r>
              <a:rPr lang="en-US" baseline="0" dirty="0" smtClean="0"/>
              <a:t> the research that we have undertaken that has led us to this idea for how we want to move forward. In early 2014, we hired a consultant and asked her to review all the research on outcomes that each of our networks have undertaken. In the end, she catalogued 69 different research studies from all 8 of our members at that time and their affiliates. What she immediately discovered is that there was wide variation in the financial product that was studied (credit, savings), the methodology that was used (RCTs, qualitative studies), the indicators used in the study and of course the quality of the research. Because of this variation, it became obvious that it would be very difficult to draw any definitive conclusions.</a:t>
            </a:r>
            <a:endParaRPr lang="en-US"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14</a:t>
            </a:fld>
            <a:endParaRPr lang="en-US" dirty="0"/>
          </a:p>
        </p:txBody>
      </p:sp>
    </p:spTree>
    <p:extLst>
      <p:ext uri="{BB962C8B-B14F-4D97-AF65-F5344CB8AC3E}">
        <p14:creationId xmlns="" xmlns:p14="http://schemas.microsoft.com/office/powerpoint/2010/main" val="3399637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terms of research methodology, quantitative surveys were most prevalent. Almost half of the papers used some kind of control group, often a group of ‘new clients’ whose outcomes are compared to mature or ‘current’ clients.  A number of studies compared baseline and </a:t>
            </a:r>
            <a:r>
              <a:rPr lang="en-US" baseline="0" dirty="0" err="1" smtClean="0"/>
              <a:t>endline</a:t>
            </a:r>
            <a:r>
              <a:rPr lang="en-US" baseline="0" dirty="0" smtClean="0"/>
              <a:t> data. Others pick a point in time, administer a survey to new and mature clients and conclude that the results represent the outcomes mature clients have achieved in the longer time period in which they’ve been clients. A few surveys use recall, asking clients to self-assess how their lives have changed over the past 6-12 months.</a:t>
            </a:r>
          </a:p>
          <a:p>
            <a:endParaRPr lang="en-US"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15</a:t>
            </a:fld>
            <a:endParaRPr lang="en-US" dirty="0"/>
          </a:p>
        </p:txBody>
      </p:sp>
    </p:spTree>
    <p:extLst>
      <p:ext uri="{BB962C8B-B14F-4D97-AF65-F5344CB8AC3E}">
        <p14:creationId xmlns="" xmlns:p14="http://schemas.microsoft.com/office/powerpoint/2010/main" val="1445903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terms of the indicators studied in the reports, the diversity is even greater. Questions on education are perhaps the most common. But even there, the specific indicators used varied widely – some used expenditure on education; others used school enrollment; still others used household literacy. Income measures, well-being, and health questions were also prominent but vary in the way they are approached. “Other business” is actually pared with “Farming” below as noting whether business or employment outcomes were measured. And this list is not even complete.</a:t>
            </a:r>
            <a:endParaRPr lang="en-US"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16</a:t>
            </a:fld>
            <a:endParaRPr lang="en-US" dirty="0"/>
          </a:p>
        </p:txBody>
      </p:sp>
    </p:spTree>
    <p:extLst>
      <p:ext uri="{BB962C8B-B14F-4D97-AF65-F5344CB8AC3E}">
        <p14:creationId xmlns="" xmlns:p14="http://schemas.microsoft.com/office/powerpoint/2010/main" val="1383679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Frances – I’ve hidden this slide</a:t>
            </a:r>
            <a:r>
              <a:rPr lang="en-US" baseline="0" dirty="0" smtClean="0"/>
              <a:t> and won’t use it at all unless someone asks the question.</a:t>
            </a:r>
            <a:endParaRPr lang="en-US"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17</a:t>
            </a:fld>
            <a:endParaRPr lang="en-US" dirty="0"/>
          </a:p>
        </p:txBody>
      </p:sp>
    </p:spTree>
    <p:extLst>
      <p:ext uri="{BB962C8B-B14F-4D97-AF65-F5344CB8AC3E}">
        <p14:creationId xmlns="" xmlns:p14="http://schemas.microsoft.com/office/powerpoint/2010/main" val="1489390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general</a:t>
            </a:r>
            <a:r>
              <a:rPr lang="en-US" baseline="0" dirty="0" smtClean="0"/>
              <a:t> we see quite a large range of indicators used to assess children’s education, appearing in both quantitative and qualitative methodologies. There is not much consistency within institutions – even when they same ‘type’ of information is sought (such as on school attendance), across studies, the questions will be asked in different ways.  Also, m</a:t>
            </a:r>
            <a:r>
              <a:rPr lang="en-US" dirty="0" smtClean="0"/>
              <a:t>ost studies only looked at one dimension</a:t>
            </a:r>
            <a:r>
              <a:rPr lang="en-US" baseline="0" dirty="0" smtClean="0"/>
              <a:t> of education, meaning they only asked one question or education or schooling only came up in one aspect of a qualitative study.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primary reason so many of the MFIs inquired about school attendance is to see if there are demonstrable changes over time as a result of a household member’s use of MF. The underlying theory of change is that financial barriers prevent children from attending school. But the problem is that this may or may not be true for a given household. Understanding school enrollment has little meaning outside of the context of attendance patterns: Two households may both report that they have a child who “attends” school though one attends daily and the other only once per week. Children may not attend for reasons outside a caregiver’s control (school is closed, teach is ill, road is impassable) so non-attendance is not always a function of household choice. You can see some of the problems here, which relate back to the original theory of change that with more household income, children would go to school.</a:t>
            </a:r>
          </a:p>
          <a:p>
            <a:endParaRPr lang="en-GB"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18</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the second phase of our research, we asked the consultant to review the different indicators that were being used for different client outcomes and select those that might be used for further testing. </a:t>
            </a:r>
            <a:r>
              <a:rPr lang="en-GB" baseline="0" dirty="0" smtClean="0"/>
              <a:t>She selected 7 types of client outcomes based on those most commonly assessed by MCWG partners in the 2013/2014 research </a:t>
            </a:r>
            <a:r>
              <a:rPr lang="en-GB" baseline="0" dirty="0" err="1" smtClean="0"/>
              <a:t>catalog</a:t>
            </a:r>
            <a:r>
              <a:rPr lang="en-GB" baseline="0" dirty="0" smtClean="0"/>
              <a:t> of the 69 studies that had been compiled. They were considered just a “starting point” and are not necessarily the final ones that we would propose to look at.</a:t>
            </a:r>
            <a:endParaRPr lang="en-GB"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19</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a summary of the indicators</a:t>
            </a:r>
            <a:r>
              <a:rPr lang="en-GB" baseline="0" dirty="0" smtClean="0"/>
              <a:t> that she thought might be most promising from among those that had been used, with the caveat that in almost every case, both indicators and related questions need to be adapted and tested to reflect local context, language, seasonality, etc. Thus, they are considered to be a starting point for developing those that we might ultimately select for testing.</a:t>
            </a:r>
            <a:endParaRPr lang="en-GB"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20</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21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indent="-253702">
              <a:buClr>
                <a:srgbClr val="FF9900"/>
              </a:buClr>
              <a:buSzPct val="120000"/>
              <a:defRPr/>
            </a:pPr>
            <a:endParaRPr lang="en-US" dirty="0" smtClean="0"/>
          </a:p>
        </p:txBody>
      </p:sp>
      <p:sp>
        <p:nvSpPr>
          <p:cNvPr id="378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46EBBA-82E5-4F5A-BC54-0FD9B9E3AB55}" type="slidenum">
              <a:rPr lang="en-US" smtClean="0"/>
              <a:pPr fontAlgn="base">
                <a:spcBef>
                  <a:spcPct val="0"/>
                </a:spcBef>
                <a:spcAft>
                  <a:spcPct val="0"/>
                </a:spcAft>
                <a:defRPr/>
              </a:pPr>
              <a:t>3</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multiple</a:t>
            </a:r>
            <a:r>
              <a:rPr lang="en-US" baseline="0" dirty="0" smtClean="0"/>
              <a:t> roads to improving health. </a:t>
            </a:r>
          </a:p>
          <a:p>
            <a:r>
              <a:rPr lang="en-US" baseline="0" dirty="0" smtClean="0"/>
              <a:t>1. Microfinance == Theory of change suggests clients should be more likely to seek out health care, be more food secure because households have more income to seek health care and feed their families. </a:t>
            </a:r>
          </a:p>
          <a:p>
            <a:r>
              <a:rPr lang="en-US" baseline="0" dirty="0" smtClean="0"/>
              <a:t>2. Health == Theory of change suggests patients will be healthier if they seek and access preventive and curative care services in a timely manner. </a:t>
            </a:r>
          </a:p>
          <a:p>
            <a:r>
              <a:rPr lang="en-US" baseline="0" dirty="0" smtClean="0"/>
              <a:t>3. Microfinance and Health == clients will have more income and will more likely seek health care because of that income (which is more greatly protected because client is healthier) increased trust, convenience of services.</a:t>
            </a:r>
            <a:endParaRPr lang="en-US"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talk</a:t>
            </a:r>
            <a:r>
              <a:rPr lang="en-US" baseline="0" dirty="0" smtClean="0"/>
              <a:t> about how we worked to establish indicators that could meet our goals. We first established a set of criteria that we would use to measure each indicator against. This model was copied after a public health effort to establish health indicators for health programs. Three basic criteria were established: feasibility, usability, and reliability. Under these indicators, there are sub-indicators. IN short, we wanted indicators that FSPs could measure, that could be reported in a client survey, that could change in the short term, that were relevant for FSPs, that wouldn’t initially rely on specific interventions, and were applicable for both genders. While MFIs typically focus on women, many serve men and women alike. They could be benchmarked and were reliable. Finally, after rating each indicator against the criteria, we determined the likelihood of the indicator being included. What we wanted to float to the top were indicators that met all or most of the criteria.</a:t>
            </a:r>
            <a:endParaRPr lang="en-US"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preparing</a:t>
            </a:r>
            <a:r>
              <a:rPr lang="en-US" baseline="0" dirty="0" smtClean="0"/>
              <a:t> for data collection with each partner, we’ve made some adaptations. </a:t>
            </a:r>
            <a:r>
              <a:rPr lang="en-US" baseline="0" dirty="0" err="1" smtClean="0"/>
              <a:t>Bascially</a:t>
            </a:r>
            <a:r>
              <a:rPr lang="en-US" baseline="0" dirty="0" smtClean="0"/>
              <a:t>, each country has it’s own PPI. While the same food security questions have been asked in each country (we ask the women to first determine whether she’s had enough of the nutritious foods she wants to eat and then we ask her whether her children are eating enough of nutritious foods), in India we added some specific food groups that were found to be correlated with poverty levels (fruit and milk groups). The preventive health services are those that have changed the most from one context to another. In India, we focused on institutional births, in Peru, annual exams and Pap tests, and in the Philippines, annual exams and use of </a:t>
            </a:r>
            <a:r>
              <a:rPr lang="en-US" baseline="0" dirty="0" err="1" smtClean="0"/>
              <a:t>PhilHealth</a:t>
            </a:r>
            <a:r>
              <a:rPr lang="en-US" baseline="0" dirty="0" smtClean="0"/>
              <a:t> insurance. Safe water was the focus in the Philippines whereas India and Peru has similar questions regarding sanitation and water. All contexts had same questions on financial stress. </a:t>
            </a:r>
            <a:endParaRPr lang="en-US"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Arial" charset="0"/>
                <a:ea typeface="+mn-ea"/>
                <a:cs typeface="Arial" charset="0"/>
              </a:rPr>
              <a:t>Standardization</a:t>
            </a:r>
            <a:r>
              <a:rPr lang="en-US" sz="1200" b="1" kern="1200" baseline="0" dirty="0" smtClean="0">
                <a:solidFill>
                  <a:schemeClr val="tx1"/>
                </a:solidFill>
                <a:latin typeface="Arial" charset="0"/>
                <a:ea typeface="+mn-ea"/>
                <a:cs typeface="Arial" charset="0"/>
              </a:rPr>
              <a:t> : </a:t>
            </a:r>
            <a:r>
              <a:rPr lang="en-US" sz="1200" b="0" kern="1200" baseline="0" dirty="0" smtClean="0">
                <a:solidFill>
                  <a:schemeClr val="tx1"/>
                </a:solidFill>
                <a:latin typeface="Arial" charset="0"/>
                <a:ea typeface="+mn-ea"/>
                <a:cs typeface="Arial" charset="0"/>
              </a:rPr>
              <a:t>While standardization was attempted across multiple contexts, it was found that it may be easier </a:t>
            </a:r>
            <a:r>
              <a:rPr lang="en-US" sz="1200" b="0" kern="1200" dirty="0" smtClean="0">
                <a:solidFill>
                  <a:schemeClr val="tx1"/>
                </a:solidFill>
                <a:latin typeface="Arial" charset="0"/>
                <a:ea typeface="+mn-ea"/>
                <a:cs typeface="Arial" charset="0"/>
              </a:rPr>
              <a:t>to standardize the dimensions </a:t>
            </a:r>
            <a:r>
              <a:rPr lang="en-US" sz="1200" kern="1200" dirty="0" smtClean="0">
                <a:solidFill>
                  <a:schemeClr val="tx1"/>
                </a:solidFill>
                <a:latin typeface="Arial" charset="0"/>
                <a:ea typeface="+mn-ea"/>
                <a:cs typeface="Arial" charset="0"/>
              </a:rPr>
              <a:t>(and not the specific indicators) since context, type of organization, motivations, poverty levels of clients are important factors that influence which indicators are most relevant. Further testing and use of indicators will ultimately determine whether standardization is possible. </a:t>
            </a:r>
          </a:p>
          <a:p>
            <a:pPr lvl="0"/>
            <a:r>
              <a:rPr lang="en-US" sz="1200" b="1" kern="1200" dirty="0" smtClean="0">
                <a:solidFill>
                  <a:schemeClr val="tx1"/>
                </a:solidFill>
                <a:latin typeface="Arial" charset="0"/>
                <a:ea typeface="+mn-ea"/>
                <a:cs typeface="Arial" charset="0"/>
              </a:rPr>
              <a:t>Interpretation of results. Whether households treated their water was tested with</a:t>
            </a:r>
            <a:r>
              <a:rPr lang="en-US" sz="1200" b="1" kern="1200" baseline="0" dirty="0" smtClean="0">
                <a:solidFill>
                  <a:schemeClr val="tx1"/>
                </a:solidFill>
                <a:latin typeface="Arial" charset="0"/>
                <a:ea typeface="+mn-ea"/>
                <a:cs typeface="Arial" charset="0"/>
              </a:rPr>
              <a:t> two organizations in India, but the correlations with poverty were not the same. With one, the poorer the household the more likely they treated their water; with the other, the less poor the client, the more </a:t>
            </a:r>
            <a:r>
              <a:rPr lang="en-US" sz="1200" b="1" kern="1200" baseline="0" dirty="0" err="1" smtClean="0">
                <a:solidFill>
                  <a:schemeClr val="tx1"/>
                </a:solidFill>
                <a:latin typeface="Arial" charset="0"/>
                <a:ea typeface="+mn-ea"/>
                <a:cs typeface="Arial" charset="0"/>
              </a:rPr>
              <a:t>likey</a:t>
            </a:r>
            <a:r>
              <a:rPr lang="en-US" sz="1200" b="1" kern="1200" baseline="0" dirty="0" smtClean="0">
                <a:solidFill>
                  <a:schemeClr val="tx1"/>
                </a:solidFill>
                <a:latin typeface="Arial" charset="0"/>
                <a:ea typeface="+mn-ea"/>
                <a:cs typeface="Arial" charset="0"/>
              </a:rPr>
              <a:t> they treated their water. </a:t>
            </a:r>
            <a:r>
              <a:rPr lang="en-US" sz="1200" kern="1200" dirty="0" smtClean="0">
                <a:solidFill>
                  <a:schemeClr val="tx1"/>
                </a:solidFill>
                <a:latin typeface="Arial" charset="0"/>
                <a:ea typeface="+mn-ea"/>
                <a:cs typeface="Arial" charset="0"/>
              </a:rPr>
              <a:t>Neither asked the questions</a:t>
            </a:r>
            <a:r>
              <a:rPr lang="en-US" sz="1200" kern="1200" baseline="0" dirty="0" smtClean="0">
                <a:solidFill>
                  <a:schemeClr val="tx1"/>
                </a:solidFill>
                <a:latin typeface="Arial" charset="0"/>
                <a:ea typeface="+mn-ea"/>
                <a:cs typeface="Arial" charset="0"/>
              </a:rPr>
              <a:t> related to water sources used. </a:t>
            </a:r>
            <a:r>
              <a:rPr lang="en-US" sz="1200" kern="1200" dirty="0" smtClean="0">
                <a:solidFill>
                  <a:schemeClr val="tx1"/>
                </a:solidFill>
                <a:latin typeface="Arial" charset="0"/>
                <a:ea typeface="+mn-ea"/>
                <a:cs typeface="Arial" charset="0"/>
              </a:rPr>
              <a:t> While we “assumed” that water treatment efforts should improve over time, regardless of country, we did not take into account efforts either to improve water sources or the fact that households simply might prefer to drink bottled water. Lack of water treatment cannot in all cases be considered a negative outcome and could in fact be a positive outcome depending on the context. For example, in locations where basic water utilities provide people with safe drinking water directly from the tap, water treatment at home is no longer needed.  Other indicators are likely to face this same challenge.</a:t>
            </a:r>
          </a:p>
          <a:p>
            <a:pPr lvl="0"/>
            <a:endParaRPr lang="en-US" sz="1200"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ea typeface="+mn-ea"/>
                <a:cs typeface="Arial" charset="0"/>
              </a:rPr>
              <a:t>Baselines.</a:t>
            </a:r>
            <a:r>
              <a:rPr lang="en-US" sz="1200" kern="1200" dirty="0" smtClean="0">
                <a:solidFill>
                  <a:schemeClr val="tx1"/>
                </a:solidFill>
                <a:latin typeface="Arial" charset="0"/>
                <a:ea typeface="+mn-ea"/>
                <a:cs typeface="Arial" charset="0"/>
              </a:rPr>
              <a:t>  Any MFI wanting to integrate health indicators into a performance management system would need to establish a baseline with a cohort of incoming clients.  While alternatives are available, for example, tracking changes in representative samples over time, these other methods require much more data analysis to assist in interpreting the data. While population-based studies often do this, MFIs that have clients moving in and out of their institution will find it difficult to make meaning from representative cross-sections of clients without more intensive data analysis. </a:t>
            </a:r>
          </a:p>
          <a:p>
            <a:pPr lvl="0"/>
            <a:endParaRPr lang="en-US" sz="1200"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ea typeface="+mn-ea"/>
                <a:cs typeface="Arial" charset="0"/>
              </a:rPr>
              <a:t>Baseline positive levels of performance of 80 percent and higher might not be as useful to track as those below 80 percent</a:t>
            </a:r>
            <a:r>
              <a:rPr lang="en-US" sz="1200" kern="1200" dirty="0" smtClean="0">
                <a:solidFill>
                  <a:schemeClr val="tx1"/>
                </a:solidFill>
                <a:latin typeface="Arial" charset="0"/>
                <a:ea typeface="+mn-ea"/>
                <a:cs typeface="Arial" charset="0"/>
              </a:rPr>
              <a:t> . Given it might not be clear what baseline measures will be, an MFI might consider developing a baseline survey with all potential indicators of interest and then once the baseline is completed, choose which subset of indicators would be worthy to track over time. The baseline itself provides important information on health of clients that can be used as market research or for product development.</a:t>
            </a:r>
          </a:p>
          <a:p>
            <a:pPr lvl="0"/>
            <a:endParaRPr lang="en-US" sz="1200"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ea typeface="+mn-ea"/>
                <a:cs typeface="Arial" charset="0"/>
              </a:rPr>
              <a:t>Value of statistical analysis comparing health indicators to poverty and/or food security indicators.</a:t>
            </a:r>
            <a:r>
              <a:rPr lang="en-US" sz="1200" kern="1200" dirty="0" smtClean="0">
                <a:solidFill>
                  <a:schemeClr val="tx1"/>
                </a:solidFill>
                <a:latin typeface="Arial" charset="0"/>
                <a:ea typeface="+mn-ea"/>
                <a:cs typeface="Arial" charset="0"/>
              </a:rPr>
              <a:t> As a result of this pilot, the statistical comparisons primarily assisted us in our ability to predict and refine our theories of change . Correlations of the indicators to poverty or lack thereof did not necessarily help us to determine whether one indicator had more value than another, because in some cases, you can argue that if an indicator is measuring something very different than household poverty status, then this is more valuable than an indicator that should improve as poverty levels improve. This suggests that having a mix of indicators that serve both purposes—some that track with poverty and some that do not –as long as they appear to be compelling and meaningful indicators to track, would be a useful combination. </a:t>
            </a:r>
          </a:p>
          <a:p>
            <a:pPr lvl="0"/>
            <a:endParaRPr lang="en-US" sz="1200"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ea typeface="+mn-ea"/>
                <a:cs typeface="Arial" charset="0"/>
              </a:rPr>
              <a:t>Who to track and for how long?</a:t>
            </a:r>
            <a:r>
              <a:rPr lang="en-US" sz="1200" kern="1200" dirty="0" smtClean="0">
                <a:solidFill>
                  <a:schemeClr val="tx1"/>
                </a:solidFill>
                <a:latin typeface="Arial" charset="0"/>
                <a:ea typeface="+mn-ea"/>
                <a:cs typeface="Arial" charset="0"/>
              </a:rPr>
              <a:t> In this case, we only have one round of data collection. Some institutions choose to collect poverty data every year, and may find tracking health indicators every year makes sense. Expected rates of client attrition and frequency of data collection also influence which indicators will be the most useful to include. At this moment, we might recommend connecting client outcomes measurement to strategic planning, five-year cycles to make the most meaning when thinking about strategy for the future. This provides the opportunity to track one cohort of client for five years, make decisions about future strategy and to consider improvements, and then start over.  The choice of who will be interviewed and for how long will determine which indicators are going to provide the most useful information. </a:t>
            </a:r>
          </a:p>
          <a:p>
            <a:pPr lvl="0"/>
            <a:endParaRPr lang="en-US" sz="1200" b="1" kern="1200" dirty="0" smtClean="0">
              <a:solidFill>
                <a:schemeClr val="tx1"/>
              </a:solidFill>
              <a:latin typeface="Arial" charset="0"/>
              <a:ea typeface="+mn-ea"/>
              <a:cs typeface="Arial" charset="0"/>
            </a:endParaRPr>
          </a:p>
          <a:p>
            <a:pPr lvl="0"/>
            <a:r>
              <a:rPr lang="en-US" sz="1200" b="1" kern="1200" dirty="0" smtClean="0">
                <a:solidFill>
                  <a:schemeClr val="tx1"/>
                </a:solidFill>
                <a:latin typeface="Arial" charset="0"/>
                <a:ea typeface="+mn-ea"/>
                <a:cs typeface="Arial" charset="0"/>
              </a:rPr>
              <a:t>Be patient. This is a journey</a:t>
            </a:r>
            <a:r>
              <a:rPr lang="en-US" sz="1200" kern="1200" dirty="0" smtClean="0">
                <a:solidFill>
                  <a:schemeClr val="tx1"/>
                </a:solidFill>
                <a:latin typeface="Arial" charset="0"/>
                <a:ea typeface="+mn-ea"/>
                <a:cs typeface="Arial" charset="0"/>
              </a:rPr>
              <a:t>. While the destination is clear—reducing poverty, improving health and well-being—the journey to understanding whether that is occurring and improving over time may not be as clear cut as is desired. Monitoring changes in client well-being over time has to be tracked with as much patience as changes in poverty itself requires. This process is going to necessarily have to be iterative until more and more data are being collected and shared within the industry. </a:t>
            </a:r>
          </a:p>
          <a:p>
            <a:r>
              <a:rPr lang="en-US" sz="1200" kern="1200" dirty="0" smtClean="0">
                <a:solidFill>
                  <a:schemeClr val="tx1"/>
                </a:solidFill>
                <a:latin typeface="Arial" charset="0"/>
                <a:ea typeface="+mn-ea"/>
                <a:cs typeface="Arial" charset="0"/>
              </a:rPr>
              <a:t> </a:t>
            </a:r>
            <a:endParaRPr lang="en-US" dirty="0"/>
          </a:p>
        </p:txBody>
      </p:sp>
      <p:sp>
        <p:nvSpPr>
          <p:cNvPr id="4" name="Slide Number Placeholder 3"/>
          <p:cNvSpPr>
            <a:spLocks noGrp="1"/>
          </p:cNvSpPr>
          <p:nvPr>
            <p:ph type="sldNum" sz="quarter" idx="10"/>
          </p:nvPr>
        </p:nvSpPr>
        <p:spPr/>
        <p:txBody>
          <a:bodyPr/>
          <a:lstStyle/>
          <a:p>
            <a:pPr>
              <a:defRPr/>
            </a:pPr>
            <a:fld id="{179445D4-2827-452A-972F-6321F9A50DE6}"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Let me begin by trying to describe the journey that the CEO Working Group has been on. In summary, what we have been hoping to develop,</a:t>
            </a:r>
            <a:r>
              <a:rPr lang="en-GB" baseline="0" dirty="0" smtClean="0"/>
              <a:t> test and disseminate is a common core measurement and monitoring system that would be designed to meet all these criteria. (Name them.) Our idea would be that at the core would be the PPI – since most of our networks have a good number of MFI affiliates that are using the PPI or some other tool like the PAT or FCAT, which is forthcoming. Then they would add to the PPI an additional number of indicators that would measure other outcomes besides economic poverty that that network is especially interested in. </a:t>
            </a:r>
            <a:endParaRPr lang="en-GB" dirty="0"/>
          </a:p>
        </p:txBody>
      </p:sp>
      <p:sp>
        <p:nvSpPr>
          <p:cNvPr id="4" name="Slide Number Placeholder 3"/>
          <p:cNvSpPr>
            <a:spLocks noGrp="1"/>
          </p:cNvSpPr>
          <p:nvPr>
            <p:ph type="sldNum" sz="quarter" idx="10"/>
          </p:nvPr>
        </p:nvSpPr>
        <p:spPr/>
        <p:txBody>
          <a:bodyPr/>
          <a:lstStyle/>
          <a:p>
            <a:fld id="{06154A40-228E-48E4-80D8-AC6386B49565}" type="slidenum">
              <a:rPr lang="en-US" smtClean="0"/>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493BCC3-267A-8849-9119-C03352B59428}" type="datetimeFigureOut">
              <a:rPr lang="en-US" smtClean="0">
                <a:solidFill>
                  <a:srgbClr val="EFE1A2"/>
                </a:solidFill>
                <a:latin typeface="Georgia"/>
              </a:rPr>
              <a:pPr/>
              <a:t>2/3/2015</a:t>
            </a:fld>
            <a:endParaRPr lang="en-US" dirty="0">
              <a:solidFill>
                <a:srgbClr val="EFE1A2"/>
              </a:solidFill>
              <a:latin typeface="Georgia"/>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dirty="0">
              <a:solidFill>
                <a:srgbClr val="EFE1A2"/>
              </a:solidFill>
              <a:latin typeface="Georgia"/>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416357F-9992-564A-B18A-2E887FEDCA1C}" type="slidenum">
              <a:rPr lang="en-US" smtClean="0">
                <a:solidFill>
                  <a:prstClr val="white"/>
                </a:solidFill>
                <a:latin typeface="Georgia"/>
              </a:rPr>
              <a:pPr/>
              <a:t>‹#›</a:t>
            </a:fld>
            <a:endParaRPr lang="en-US" dirty="0">
              <a:solidFill>
                <a:prstClr val="white"/>
              </a:solidFill>
              <a:latin typeface="Georgia"/>
            </a:endParaRPr>
          </a:p>
        </p:txBody>
      </p:sp>
    </p:spTree>
    <p:extLst>
      <p:ext uri="{BB962C8B-B14F-4D97-AF65-F5344CB8AC3E}">
        <p14:creationId xmlns="" xmlns:p14="http://schemas.microsoft.com/office/powerpoint/2010/main" val="89557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4E827B-929D-4A4F-ABE5-C916E059604E}" type="datetimeFigureOut">
              <a:rPr lang="en-US" smtClean="0">
                <a:solidFill>
                  <a:srgbClr val="EFE1A2"/>
                </a:solidFill>
                <a:latin typeface="Georgia"/>
              </a:rPr>
              <a:pPr/>
              <a:t>2/3/2015</a:t>
            </a:fld>
            <a:endParaRPr lang="en-US" dirty="0">
              <a:solidFill>
                <a:srgbClr val="EFE1A2"/>
              </a:solidFill>
              <a:latin typeface="Georgia"/>
            </a:endParaRPr>
          </a:p>
        </p:txBody>
      </p:sp>
      <p:sp>
        <p:nvSpPr>
          <p:cNvPr id="5" name="Footer Placeholder 4"/>
          <p:cNvSpPr>
            <a:spLocks noGrp="1"/>
          </p:cNvSpPr>
          <p:nvPr>
            <p:ph type="ftr" sz="quarter" idx="11"/>
          </p:nvPr>
        </p:nvSpPr>
        <p:spPr/>
        <p:txBody>
          <a:bodyPr/>
          <a:lstStyle/>
          <a:p>
            <a:endParaRPr lang="en-US" dirty="0">
              <a:solidFill>
                <a:srgbClr val="EFE1A2"/>
              </a:solidFill>
              <a:latin typeface="Georgia"/>
            </a:endParaRPr>
          </a:p>
        </p:txBody>
      </p:sp>
      <p:sp>
        <p:nvSpPr>
          <p:cNvPr id="6" name="Slide Number Placeholder 5"/>
          <p:cNvSpPr>
            <a:spLocks noGrp="1"/>
          </p:cNvSpPr>
          <p:nvPr>
            <p:ph type="sldNum" sz="quarter" idx="12"/>
          </p:nvPr>
        </p:nvSpPr>
        <p:spPr/>
        <p:txBody>
          <a:bodyPr/>
          <a:lstStyle/>
          <a:p>
            <a:fld id="{061F0D9A-1E78-1C4E-8DDE-8D6411FFFF54}" type="slidenum">
              <a:rPr lang="en-US" smtClean="0">
                <a:latin typeface="Georgia"/>
              </a:rPr>
              <a:pPr/>
              <a:t>‹#›</a:t>
            </a:fld>
            <a:endParaRPr lang="en-US" dirty="0">
              <a:latin typeface="Georgia"/>
            </a:endParaRPr>
          </a:p>
        </p:txBody>
      </p:sp>
    </p:spTree>
    <p:extLst>
      <p:ext uri="{BB962C8B-B14F-4D97-AF65-F5344CB8AC3E}">
        <p14:creationId xmlns="" xmlns:p14="http://schemas.microsoft.com/office/powerpoint/2010/main" val="212120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re. Texte et contenu">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FFH Content Slide">
    <p:spTree>
      <p:nvGrpSpPr>
        <p:cNvPr id="1" name=""/>
        <p:cNvGrpSpPr/>
        <p:nvPr/>
      </p:nvGrpSpPr>
      <p:grpSpPr>
        <a:xfrm>
          <a:off x="0" y="0"/>
          <a:ext cx="0" cy="0"/>
          <a:chOff x="0" y="0"/>
          <a:chExt cx="0" cy="0"/>
        </a:xfrm>
      </p:grpSpPr>
      <p:sp>
        <p:nvSpPr>
          <p:cNvPr id="4" name="Rectangle 3"/>
          <p:cNvSpPr/>
          <p:nvPr userDrawn="1"/>
        </p:nvSpPr>
        <p:spPr>
          <a:xfrm>
            <a:off x="0" y="0"/>
            <a:ext cx="9144000" cy="1219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userDrawn="1"/>
        </p:nvSpPr>
        <p:spPr>
          <a:xfrm>
            <a:off x="0" y="1193800"/>
            <a:ext cx="9144000" cy="7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Espace réservé du contenu 2"/>
          <p:cNvSpPr>
            <a:spLocks noGrp="1"/>
          </p:cNvSpPr>
          <p:nvPr>
            <p:ph sz="half" idx="1"/>
          </p:nvPr>
        </p:nvSpPr>
        <p:spPr>
          <a:xfrm>
            <a:off x="228600" y="1524000"/>
            <a:ext cx="8229600" cy="4525963"/>
          </a:xfrm>
        </p:spPr>
        <p:txBody>
          <a:bodyPr/>
          <a:lstStyle>
            <a:lvl1pPr marL="228600" indent="-228600">
              <a:buFont typeface="Wingdings" pitchFamily="2" charset="2"/>
              <a:buChar char="§"/>
              <a:defRPr sz="2400"/>
            </a:lvl1pPr>
            <a:lvl2pPr marL="742950" indent="-285750">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2" name="Titre 1"/>
          <p:cNvSpPr>
            <a:spLocks noGrp="1"/>
          </p:cNvSpPr>
          <p:nvPr>
            <p:ph type="title"/>
          </p:nvPr>
        </p:nvSpPr>
        <p:spPr>
          <a:xfrm>
            <a:off x="228600" y="76200"/>
            <a:ext cx="8686800" cy="1143000"/>
          </a:xfrm>
        </p:spPr>
        <p:txBody>
          <a:bodyPr/>
          <a:lstStyle>
            <a:lvl1pPr algn="l">
              <a:defRPr sz="3200">
                <a:solidFill>
                  <a:schemeClr val="bg1"/>
                </a:solidFill>
              </a:defRPr>
            </a:lvl1pPr>
          </a:lstStyle>
          <a:p>
            <a:r>
              <a:rPr lang="fr-FR" dirty="0" smtClean="0"/>
              <a:t>Cliquez pour modifier le style du titre</a:t>
            </a:r>
            <a:endParaRPr lang="fr-FR" dirty="0"/>
          </a:p>
        </p:txBody>
      </p:sp>
      <p:sp>
        <p:nvSpPr>
          <p:cNvPr id="9" name="TextBox 8"/>
          <p:cNvSpPr txBox="1"/>
          <p:nvPr userDrawn="1"/>
        </p:nvSpPr>
        <p:spPr>
          <a:xfrm>
            <a:off x="7696200" y="6474023"/>
            <a:ext cx="1143000" cy="307777"/>
          </a:xfrm>
          <a:prstGeom prst="rect">
            <a:avLst/>
          </a:prstGeom>
          <a:noFill/>
        </p:spPr>
        <p:txBody>
          <a:bodyPr wrap="square" rtlCol="0">
            <a:spAutoFit/>
          </a:bodyPr>
          <a:lstStyle/>
          <a:p>
            <a:pPr algn="r"/>
            <a:fld id="{12CC2D9B-8682-4A3B-B629-1DD0040FCF72}" type="slidenum">
              <a:rPr lang="en-US" sz="1400" smtClean="0">
                <a:latin typeface="+mn-lt"/>
              </a:rPr>
              <a:pPr algn="r"/>
              <a:t>‹#›</a:t>
            </a:fld>
            <a:endParaRPr lang="en-US" sz="1400" dirty="0">
              <a:latin typeface="+mn-lt"/>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a:endParaRPr lang="en-US" dirty="0">
              <a:solidFill>
                <a:prstClr val="white"/>
              </a:solidFill>
              <a:latin typeface="Georgia"/>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defTabSz="457200"/>
            <a:fld id="{874E827B-929D-4A4F-ABE5-C916E059604E}" type="datetimeFigureOut">
              <a:rPr lang="en-US" smtClean="0">
                <a:solidFill>
                  <a:srgbClr val="EFE1A2"/>
                </a:solidFill>
                <a:latin typeface="Georgia"/>
              </a:rPr>
              <a:pPr defTabSz="457200"/>
              <a:t>2/3/2015</a:t>
            </a:fld>
            <a:endParaRPr lang="en-US" dirty="0">
              <a:solidFill>
                <a:srgbClr val="EFE1A2"/>
              </a:solidFill>
              <a:latin typeface="Georgia"/>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defTabSz="457200"/>
            <a:endParaRPr lang="en-US" dirty="0">
              <a:solidFill>
                <a:srgbClr val="EFE1A2"/>
              </a:solidFill>
              <a:latin typeface="Georgia"/>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defTabSz="457200"/>
            <a:fld id="{061F0D9A-1E78-1C4E-8DDE-8D6411FFFF54}" type="slidenum">
              <a:rPr lang="en-US" smtClean="0">
                <a:latin typeface="Georgia"/>
              </a:rPr>
              <a:pPr defTabSz="457200"/>
              <a:t>‹#›</a:t>
            </a:fld>
            <a:endParaRPr lang="en-US" dirty="0">
              <a:latin typeface="Georgia"/>
            </a:endParaRPr>
          </a:p>
        </p:txBody>
      </p:sp>
    </p:spTree>
    <p:extLst>
      <p:ext uri="{BB962C8B-B14F-4D97-AF65-F5344CB8AC3E}">
        <p14:creationId xmlns="" xmlns:p14="http://schemas.microsoft.com/office/powerpoint/2010/main" val="4279411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rgbClr val="000000"/>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rgbClr val="000000"/>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rgbClr val="000000"/>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rgbClr val="00000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francessinha@edarural.com" TargetMode="External"/><Relationship Id="rId2" Type="http://schemas.openxmlformats.org/officeDocument/2006/relationships/hyperlink" Target="mailto:info@sptf.info" TargetMode="External"/><Relationship Id="rId1" Type="http://schemas.openxmlformats.org/officeDocument/2006/relationships/slideLayout" Target="../slideLayouts/slideLayout2.xml"/><Relationship Id="rId4" Type="http://schemas.openxmlformats.org/officeDocument/2006/relationships/hyperlink" Target="http://sptf.info/sp-task-force/working-group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8154"/>
            <a:ext cx="8458200" cy="1573500"/>
          </a:xfrm>
        </p:spPr>
        <p:txBody>
          <a:bodyPr>
            <a:noAutofit/>
          </a:bodyPr>
          <a:lstStyle/>
          <a:p>
            <a:pPr lvl="0"/>
            <a:r>
              <a:rPr lang="en-US" dirty="0" smtClean="0">
                <a:solidFill>
                  <a:srgbClr val="FF6600"/>
                </a:solidFill>
              </a:rPr>
              <a:t/>
            </a:r>
            <a:br>
              <a:rPr lang="en-US" dirty="0" smtClean="0">
                <a:solidFill>
                  <a:srgbClr val="FF6600"/>
                </a:solidFill>
              </a:rPr>
            </a:br>
            <a:r>
              <a:rPr lang="en-US" dirty="0">
                <a:solidFill>
                  <a:srgbClr val="FF6600"/>
                </a:solidFill>
              </a:rPr>
              <a:t/>
            </a:r>
            <a:br>
              <a:rPr lang="en-US" dirty="0">
                <a:solidFill>
                  <a:srgbClr val="FF6600"/>
                </a:solidFill>
              </a:rPr>
            </a:br>
            <a:r>
              <a:rPr lang="en-US" dirty="0" smtClean="0">
                <a:solidFill>
                  <a:srgbClr val="FF6600"/>
                </a:solidFill>
              </a:rPr>
              <a:t/>
            </a:r>
            <a:br>
              <a:rPr lang="en-US" dirty="0" smtClean="0">
                <a:solidFill>
                  <a:srgbClr val="FF6600"/>
                </a:solidFill>
              </a:rPr>
            </a:br>
            <a:r>
              <a:rPr lang="en-US" sz="4000" dirty="0" smtClean="0">
                <a:solidFill>
                  <a:srgbClr val="FF6600"/>
                </a:solidFill>
              </a:rPr>
              <a:t>Outcomes Working Group</a:t>
            </a:r>
            <a:r>
              <a:rPr lang="en-US" sz="3600" dirty="0" smtClean="0">
                <a:solidFill>
                  <a:srgbClr val="FF6600"/>
                </a:solidFill>
              </a:rPr>
              <a:t/>
            </a:r>
            <a:br>
              <a:rPr lang="en-US" sz="3600" dirty="0" smtClean="0">
                <a:solidFill>
                  <a:srgbClr val="FF6600"/>
                </a:solidFill>
              </a:rPr>
            </a:br>
            <a:r>
              <a:rPr lang="en-US" sz="3600" dirty="0" smtClean="0">
                <a:solidFill>
                  <a:srgbClr val="FF6600"/>
                </a:solidFill>
              </a:rPr>
              <a:t>Webinar 3:  Indicators to measure outcomes</a:t>
            </a:r>
            <a:endParaRPr lang="en-US" sz="3600" dirty="0">
              <a:solidFill>
                <a:srgbClr val="FF6600"/>
              </a:solidFill>
            </a:endParaRPr>
          </a:p>
        </p:txBody>
      </p:sp>
      <p:pic>
        <p:nvPicPr>
          <p:cNvPr id="4" name="Picture 5" descr="SocialPerformance400x129"/>
          <p:cNvPicPr>
            <a:picLocks noChangeAspect="1" noChangeArrowheads="1"/>
          </p:cNvPicPr>
          <p:nvPr/>
        </p:nvPicPr>
        <p:blipFill>
          <a:blip r:embed="rId3" cstate="print"/>
          <a:srcRect/>
          <a:stretch>
            <a:fillRect/>
          </a:stretch>
        </p:blipFill>
        <p:spPr bwMode="auto">
          <a:xfrm>
            <a:off x="2209800" y="1909184"/>
            <a:ext cx="4800600" cy="1676400"/>
          </a:xfrm>
          <a:prstGeom prst="rect">
            <a:avLst/>
          </a:prstGeom>
          <a:noFill/>
          <a:ln w="9525">
            <a:noFill/>
            <a:miter lim="800000"/>
            <a:headEnd/>
            <a:tailEnd/>
          </a:ln>
        </p:spPr>
      </p:pic>
      <p:sp>
        <p:nvSpPr>
          <p:cNvPr id="3" name="TextBox 2"/>
          <p:cNvSpPr txBox="1"/>
          <p:nvPr/>
        </p:nvSpPr>
        <p:spPr>
          <a:xfrm>
            <a:off x="228600" y="3994369"/>
            <a:ext cx="8491255" cy="2185214"/>
          </a:xfrm>
          <a:prstGeom prst="rect">
            <a:avLst/>
          </a:prstGeom>
          <a:noFill/>
        </p:spPr>
        <p:txBody>
          <a:bodyPr wrap="square" rtlCol="0">
            <a:spAutoFit/>
          </a:bodyPr>
          <a:lstStyle/>
          <a:p>
            <a:pPr algn="ctr" defTabSz="457200"/>
            <a:r>
              <a:rPr lang="en-US" sz="2400" u="sng" dirty="0" smtClean="0">
                <a:solidFill>
                  <a:prstClr val="black"/>
                </a:solidFill>
                <a:latin typeface="Georgia"/>
              </a:rPr>
              <a:t>Presenters</a:t>
            </a:r>
            <a:r>
              <a:rPr lang="en-US" sz="2400" dirty="0" smtClean="0">
                <a:solidFill>
                  <a:prstClr val="black"/>
                </a:solidFill>
                <a:latin typeface="Georgia"/>
              </a:rPr>
              <a:t>: </a:t>
            </a:r>
            <a:r>
              <a:rPr lang="en-US" sz="2400" b="1" dirty="0" smtClean="0">
                <a:solidFill>
                  <a:prstClr val="black"/>
                </a:solidFill>
              </a:rPr>
              <a:t>Bobbi Gray</a:t>
            </a:r>
            <a:r>
              <a:rPr lang="en-US" sz="2400" dirty="0" smtClean="0">
                <a:solidFill>
                  <a:prstClr val="black"/>
                </a:solidFill>
              </a:rPr>
              <a:t>, </a:t>
            </a:r>
            <a:r>
              <a:rPr lang="en-US" sz="2400" dirty="0" smtClean="0">
                <a:solidFill>
                  <a:srgbClr val="FF0000"/>
                </a:solidFill>
              </a:rPr>
              <a:t> </a:t>
            </a:r>
            <a:r>
              <a:rPr lang="en-US" sz="2400" dirty="0" smtClean="0"/>
              <a:t>Research and Evaluation Specialist, Freedom from Hunger</a:t>
            </a:r>
          </a:p>
          <a:p>
            <a:pPr algn="ctr" defTabSz="457200"/>
            <a:r>
              <a:rPr lang="en-US" sz="2400" b="1" dirty="0" smtClean="0">
                <a:solidFill>
                  <a:prstClr val="black"/>
                </a:solidFill>
              </a:rPr>
              <a:t>Anne Hastings, </a:t>
            </a:r>
            <a:r>
              <a:rPr lang="en-US" sz="2400" dirty="0" smtClean="0">
                <a:solidFill>
                  <a:prstClr val="black"/>
                </a:solidFill>
              </a:rPr>
              <a:t>Executive Director,</a:t>
            </a:r>
          </a:p>
          <a:p>
            <a:pPr algn="ctr" defTabSz="457200"/>
            <a:r>
              <a:rPr lang="en-US" sz="2400" dirty="0" smtClean="0">
                <a:solidFill>
                  <a:prstClr val="black"/>
                </a:solidFill>
              </a:rPr>
              <a:t>Microfinance CEO Working Group</a:t>
            </a:r>
          </a:p>
          <a:p>
            <a:pPr algn="ctr" defTabSz="457200"/>
            <a:r>
              <a:rPr lang="en-US" sz="2000" u="sng" dirty="0" smtClean="0">
                <a:solidFill>
                  <a:prstClr val="black"/>
                </a:solidFill>
              </a:rPr>
              <a:t>Working Group Facilitator</a:t>
            </a:r>
            <a:r>
              <a:rPr lang="en-US" sz="2000" dirty="0" smtClean="0">
                <a:solidFill>
                  <a:prstClr val="black"/>
                </a:solidFill>
              </a:rPr>
              <a:t>: </a:t>
            </a:r>
            <a:r>
              <a:rPr lang="en-US" sz="2000" b="1" dirty="0" smtClean="0">
                <a:solidFill>
                  <a:prstClr val="black"/>
                </a:solidFill>
              </a:rPr>
              <a:t>Frances Sinha</a:t>
            </a:r>
            <a:r>
              <a:rPr lang="en-US" sz="2000" dirty="0" smtClean="0">
                <a:solidFill>
                  <a:prstClr val="black"/>
                </a:solidFill>
              </a:rPr>
              <a:t>, Director EDA Rural Systems (India) and board member of SPTF</a:t>
            </a:r>
            <a:endParaRPr lang="en-US" sz="2000" dirty="0">
              <a:solidFill>
                <a:srgbClr val="FF0000"/>
              </a:solidFill>
              <a:latin typeface="Georgia"/>
            </a:endParaRPr>
          </a:p>
        </p:txBody>
      </p:sp>
      <p:sp>
        <p:nvSpPr>
          <p:cNvPr id="6" name="TextBox 5"/>
          <p:cNvSpPr txBox="1"/>
          <p:nvPr/>
        </p:nvSpPr>
        <p:spPr>
          <a:xfrm>
            <a:off x="3340042" y="6210852"/>
            <a:ext cx="2404826" cy="461665"/>
          </a:xfrm>
          <a:prstGeom prst="rect">
            <a:avLst/>
          </a:prstGeom>
          <a:noFill/>
        </p:spPr>
        <p:txBody>
          <a:bodyPr wrap="none" rtlCol="0">
            <a:spAutoFit/>
          </a:bodyPr>
          <a:lstStyle/>
          <a:p>
            <a:pPr defTabSz="457200"/>
            <a:r>
              <a:rPr lang="en-US" sz="2400" dirty="0" smtClean="0">
                <a:solidFill>
                  <a:prstClr val="black"/>
                </a:solidFill>
                <a:latin typeface="Georgia"/>
              </a:rPr>
              <a:t>4 February 2015</a:t>
            </a:r>
            <a:endParaRPr lang="en-US" sz="2400" dirty="0">
              <a:solidFill>
                <a:prstClr val="black"/>
              </a:solidFill>
              <a:latin typeface="Georgia"/>
            </a:endParaRPr>
          </a:p>
        </p:txBody>
      </p:sp>
    </p:spTree>
    <p:extLst>
      <p:ext uri="{BB962C8B-B14F-4D97-AF65-F5344CB8AC3E}">
        <p14:creationId xmlns="" xmlns:p14="http://schemas.microsoft.com/office/powerpoint/2010/main" val="1062051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lstStyle/>
          <a:p>
            <a:r>
              <a:rPr lang="en-US" sz="2000" dirty="0" smtClean="0"/>
              <a:t>Standardization of indicators may be difficult. </a:t>
            </a:r>
          </a:p>
          <a:p>
            <a:r>
              <a:rPr lang="en-US" sz="2000" dirty="0" smtClean="0"/>
              <a:t>Proceed with caution in the interpretation of results. </a:t>
            </a:r>
          </a:p>
          <a:p>
            <a:r>
              <a:rPr lang="en-US" sz="2000" dirty="0" smtClean="0"/>
              <a:t>Baseline values will be important to establish.</a:t>
            </a:r>
          </a:p>
          <a:p>
            <a:r>
              <a:rPr lang="en-US" sz="2000" dirty="0" smtClean="0"/>
              <a:t>Baseline values with high levels of performance may not be useful to track. </a:t>
            </a:r>
          </a:p>
          <a:p>
            <a:r>
              <a:rPr lang="en-US" sz="2000" dirty="0" smtClean="0"/>
              <a:t>The value of statistical analysis – ex. correlations between indicators of interest with poverty – can help refine our “theory of change” as well as determine which indicators may be the most useful to help us understand changes in client outcomes.</a:t>
            </a:r>
          </a:p>
          <a:p>
            <a:r>
              <a:rPr lang="en-US" sz="2000" dirty="0" smtClean="0"/>
              <a:t>Who to track and for how long? This is a very important question to answer as it influences which indicators will be the most useful.</a:t>
            </a:r>
          </a:p>
          <a:p>
            <a:r>
              <a:rPr lang="en-US" sz="2000" dirty="0" smtClean="0"/>
              <a:t>This process requires patience. </a:t>
            </a:r>
          </a:p>
          <a:p>
            <a:endParaRPr lang="en-US" sz="2000" dirty="0"/>
          </a:p>
        </p:txBody>
      </p:sp>
      <p:sp>
        <p:nvSpPr>
          <p:cNvPr id="3" name="Title 2"/>
          <p:cNvSpPr>
            <a:spLocks noGrp="1"/>
          </p:cNvSpPr>
          <p:nvPr>
            <p:ph type="title"/>
          </p:nvPr>
        </p:nvSpPr>
        <p:spPr/>
        <p:txBody>
          <a:bodyPr/>
          <a:lstStyle/>
          <a:p>
            <a:pPr algn="ctr"/>
            <a:r>
              <a:rPr lang="en-US" sz="4800" dirty="0" smtClean="0"/>
              <a:t>Lessons Learned</a:t>
            </a:r>
            <a:endParaRPr lang="en-US" sz="4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7"/>
            <a:ext cx="8458200" cy="1230313"/>
          </a:xfrm>
        </p:spPr>
        <p:txBody>
          <a:bodyPr/>
          <a:lstStyle/>
          <a:p>
            <a:r>
              <a:rPr lang="en-US" dirty="0" smtClean="0"/>
              <a:t>Collaborating on Outcomes</a:t>
            </a:r>
            <a:endParaRPr lang="en-US" dirty="0"/>
          </a:p>
        </p:txBody>
      </p:sp>
      <p:pic>
        <p:nvPicPr>
          <p:cNvPr id="19" name="Picture 18" descr="working_group_logo - 2 lines.png"/>
          <p:cNvPicPr/>
          <p:nvPr/>
        </p:nvPicPr>
        <p:blipFill>
          <a:blip r:embed="rId2" cstate="email"/>
          <a:srcRect l="3112" r="4726"/>
          <a:stretch>
            <a:fillRect/>
          </a:stretch>
        </p:blipFill>
        <p:spPr>
          <a:xfrm>
            <a:off x="3259137" y="4895214"/>
            <a:ext cx="5605463" cy="1569086"/>
          </a:xfrm>
          <a:prstGeom prst="rect">
            <a:avLst/>
          </a:prstGeom>
        </p:spPr>
      </p:pic>
      <p:sp>
        <p:nvSpPr>
          <p:cNvPr id="20" name="Subtitle 19"/>
          <p:cNvSpPr>
            <a:spLocks noGrp="1"/>
          </p:cNvSpPr>
          <p:nvPr>
            <p:ph type="subTitle" idx="1"/>
          </p:nvPr>
        </p:nvSpPr>
        <p:spPr>
          <a:xfrm>
            <a:off x="419100" y="343938"/>
            <a:ext cx="3225800" cy="1752600"/>
          </a:xfrm>
        </p:spPr>
        <p:txBody>
          <a:bodyPr>
            <a:normAutofit/>
          </a:bodyPr>
          <a:lstStyle/>
          <a:p>
            <a:r>
              <a:rPr lang="en-US" sz="1800" dirty="0" err="1" smtClean="0">
                <a:solidFill>
                  <a:schemeClr val="bg1"/>
                </a:solidFill>
              </a:rPr>
              <a:t>Accion</a:t>
            </a:r>
            <a:endParaRPr lang="en-US" sz="1800" dirty="0" smtClean="0">
              <a:solidFill>
                <a:schemeClr val="bg1"/>
              </a:solidFill>
            </a:endParaRPr>
          </a:p>
          <a:p>
            <a:r>
              <a:rPr lang="en-US" sz="1800" dirty="0" smtClean="0">
                <a:solidFill>
                  <a:schemeClr val="bg1"/>
                </a:solidFill>
              </a:rPr>
              <a:t>BRAC &amp; BRAC International</a:t>
            </a:r>
          </a:p>
          <a:p>
            <a:r>
              <a:rPr lang="en-US" sz="1800" dirty="0" smtClean="0">
                <a:solidFill>
                  <a:schemeClr val="bg1"/>
                </a:solidFill>
              </a:rPr>
              <a:t>CARE Access Africa</a:t>
            </a:r>
          </a:p>
          <a:p>
            <a:r>
              <a:rPr lang="en-US" sz="1800" dirty="0" smtClean="0">
                <a:solidFill>
                  <a:schemeClr val="bg1"/>
                </a:solidFill>
              </a:rPr>
              <a:t>FINCA International</a:t>
            </a:r>
          </a:p>
          <a:p>
            <a:r>
              <a:rPr lang="en-US" sz="1800" dirty="0" smtClean="0">
                <a:solidFill>
                  <a:schemeClr val="bg1"/>
                </a:solidFill>
              </a:rPr>
              <a:t>Freedom from Hunger</a:t>
            </a:r>
          </a:p>
        </p:txBody>
      </p:sp>
      <p:sp>
        <p:nvSpPr>
          <p:cNvPr id="21" name="Subtitle 19"/>
          <p:cNvSpPr txBox="1">
            <a:spLocks/>
          </p:cNvSpPr>
          <p:nvPr/>
        </p:nvSpPr>
        <p:spPr>
          <a:xfrm>
            <a:off x="3924300" y="343938"/>
            <a:ext cx="3225800" cy="1752600"/>
          </a:xfrm>
          <a:prstGeom prst="rect">
            <a:avLst/>
          </a:prstGeom>
        </p:spPr>
        <p:txBody>
          <a:bodyPr vert="horz">
            <a:normAutofit/>
          </a:bodyPr>
          <a:lstStyle>
            <a:lvl1pPr marL="64008" indent="0" algn="l" rtl="0" eaLnBrk="1" latinLnBrk="0" hangingPunct="1">
              <a:spcBef>
                <a:spcPts val="300"/>
              </a:spcBef>
              <a:buClr>
                <a:schemeClr val="accent3"/>
              </a:buClr>
              <a:buFont typeface="Georgia"/>
              <a:buNone/>
              <a:defRPr kumimoji="0" sz="2400" kern="1200">
                <a:solidFill>
                  <a:schemeClr val="tx2"/>
                </a:solidFill>
                <a:latin typeface="+mn-lt"/>
                <a:ea typeface="+mn-ea"/>
                <a:cs typeface="+mn-cs"/>
              </a:defRPr>
            </a:lvl1pPr>
            <a:lvl2pPr marL="457200" indent="0" algn="ctr" rtl="0" eaLnBrk="1" latinLnBrk="0" hangingPunct="1">
              <a:spcBef>
                <a:spcPts val="300"/>
              </a:spcBef>
              <a:buClr>
                <a:schemeClr val="accent2"/>
              </a:buClr>
              <a:buFont typeface="Georgia"/>
              <a:buNone/>
              <a:defRPr kumimoji="0" sz="2600" kern="1200">
                <a:solidFill>
                  <a:srgbClr val="000000"/>
                </a:solidFill>
                <a:latin typeface="+mn-lt"/>
                <a:ea typeface="+mn-ea"/>
                <a:cs typeface="+mn-cs"/>
              </a:defRPr>
            </a:lvl2pPr>
            <a:lvl3pPr marL="914400" indent="0" algn="ctr" rtl="0" eaLnBrk="1" latinLnBrk="0" hangingPunct="1">
              <a:spcBef>
                <a:spcPts val="300"/>
              </a:spcBef>
              <a:buClr>
                <a:schemeClr val="accent1"/>
              </a:buClr>
              <a:buFont typeface="Wingdings 2"/>
              <a:buNone/>
              <a:defRPr kumimoji="0" sz="2400" kern="1200">
                <a:solidFill>
                  <a:srgbClr val="000000"/>
                </a:solidFill>
                <a:latin typeface="+mn-lt"/>
                <a:ea typeface="+mn-ea"/>
                <a:cs typeface="+mn-cs"/>
              </a:defRPr>
            </a:lvl3pPr>
            <a:lvl4pPr marL="1371600" indent="0" algn="ctr" rtl="0" eaLnBrk="1" latinLnBrk="0" hangingPunct="1">
              <a:spcBef>
                <a:spcPts val="300"/>
              </a:spcBef>
              <a:buClr>
                <a:schemeClr val="accent1"/>
              </a:buClr>
              <a:buFont typeface="Wingdings 2"/>
              <a:buNone/>
              <a:defRPr kumimoji="0" sz="2200" kern="1200">
                <a:solidFill>
                  <a:srgbClr val="000000"/>
                </a:solidFill>
                <a:latin typeface="+mn-lt"/>
                <a:ea typeface="+mn-ea"/>
                <a:cs typeface="+mn-cs"/>
              </a:defRPr>
            </a:lvl4pPr>
            <a:lvl5pPr marL="1828800" indent="0" algn="ctr" rtl="0" eaLnBrk="1" latinLnBrk="0" hangingPunct="1">
              <a:spcBef>
                <a:spcPts val="300"/>
              </a:spcBef>
              <a:buClr>
                <a:schemeClr val="accent3"/>
              </a:buClr>
              <a:buFont typeface="Georgia"/>
              <a:buNone/>
              <a:defRPr kumimoji="0" sz="2000" kern="1200">
                <a:solidFill>
                  <a:srgbClr val="000000"/>
                </a:solidFill>
                <a:latin typeface="+mn-lt"/>
                <a:ea typeface="+mn-ea"/>
                <a:cs typeface="+mn-cs"/>
              </a:defRPr>
            </a:lvl5pPr>
            <a:lvl6pPr marL="2286000" indent="0" algn="ctr" rtl="0" eaLnBrk="1" latinLnBrk="0" hangingPunct="1">
              <a:spcBef>
                <a:spcPts val="300"/>
              </a:spcBef>
              <a:buClr>
                <a:schemeClr val="accent3"/>
              </a:buClr>
              <a:buFont typeface="Georgia"/>
              <a:buNone/>
              <a:defRPr kumimoji="0" sz="1800" kern="1200">
                <a:solidFill>
                  <a:schemeClr val="accent3"/>
                </a:solidFill>
                <a:latin typeface="+mn-lt"/>
                <a:ea typeface="+mn-ea"/>
                <a:cs typeface="+mn-cs"/>
              </a:defRPr>
            </a:lvl6pPr>
            <a:lvl7pPr marL="2743200" indent="0" algn="ctr" rtl="0" eaLnBrk="1" latinLnBrk="0" hangingPunct="1">
              <a:spcBef>
                <a:spcPts val="300"/>
              </a:spcBef>
              <a:buClr>
                <a:schemeClr val="accent3"/>
              </a:buClr>
              <a:buFont typeface="Georgia"/>
              <a:buNone/>
              <a:defRPr kumimoji="0" sz="1600" kern="1200">
                <a:solidFill>
                  <a:schemeClr val="accent3"/>
                </a:solidFill>
                <a:latin typeface="+mn-lt"/>
                <a:ea typeface="+mn-ea"/>
                <a:cs typeface="+mn-cs"/>
              </a:defRPr>
            </a:lvl7pPr>
            <a:lvl8pPr marL="3200400" indent="0" algn="ctr" rtl="0" eaLnBrk="1" latinLnBrk="0" hangingPunct="1">
              <a:spcBef>
                <a:spcPts val="300"/>
              </a:spcBef>
              <a:buClr>
                <a:schemeClr val="accent3"/>
              </a:buClr>
              <a:buFont typeface="Georgia"/>
              <a:buNone/>
              <a:defRPr kumimoji="0" sz="1500" kern="1200">
                <a:solidFill>
                  <a:schemeClr val="accent3"/>
                </a:solidFill>
                <a:latin typeface="+mn-lt"/>
                <a:ea typeface="+mn-ea"/>
                <a:cs typeface="+mn-cs"/>
              </a:defRPr>
            </a:lvl8pPr>
            <a:lvl9pPr marL="3657600" indent="0" algn="ctr" rtl="0" eaLnBrk="1" latinLnBrk="0" hangingPunct="1">
              <a:spcBef>
                <a:spcPts val="300"/>
              </a:spcBef>
              <a:buClr>
                <a:schemeClr val="accent3"/>
              </a:buClr>
              <a:buFont typeface="Georgia"/>
              <a:buNone/>
              <a:defRPr kumimoji="0" sz="1400" kern="1200" baseline="0">
                <a:solidFill>
                  <a:schemeClr val="accent3"/>
                </a:solidFill>
                <a:latin typeface="+mn-lt"/>
                <a:ea typeface="+mn-ea"/>
                <a:cs typeface="+mn-cs"/>
              </a:defRPr>
            </a:lvl9pPr>
          </a:lstStyle>
          <a:p>
            <a:r>
              <a:rPr lang="en-US" sz="1800" dirty="0" err="1">
                <a:solidFill>
                  <a:srgbClr val="FFFFFF"/>
                </a:solidFill>
              </a:rPr>
              <a:t>Grameen</a:t>
            </a:r>
            <a:r>
              <a:rPr lang="en-US" sz="1800" dirty="0">
                <a:solidFill>
                  <a:srgbClr val="FFFFFF"/>
                </a:solidFill>
              </a:rPr>
              <a:t> Foundation</a:t>
            </a:r>
          </a:p>
          <a:p>
            <a:r>
              <a:rPr lang="en-US" sz="1800" dirty="0" smtClean="0">
                <a:solidFill>
                  <a:srgbClr val="FFFFFF"/>
                </a:solidFill>
              </a:rPr>
              <a:t>Opportunity International</a:t>
            </a:r>
          </a:p>
          <a:p>
            <a:r>
              <a:rPr lang="en-US" sz="1800" dirty="0" smtClean="0">
                <a:solidFill>
                  <a:srgbClr val="FFFFFF"/>
                </a:solidFill>
              </a:rPr>
              <a:t>Pro </a:t>
            </a:r>
            <a:r>
              <a:rPr lang="en-US" sz="1800" dirty="0" err="1" smtClean="0">
                <a:solidFill>
                  <a:srgbClr val="FFFFFF"/>
                </a:solidFill>
              </a:rPr>
              <a:t>Mujer</a:t>
            </a:r>
            <a:endParaRPr lang="en-US" sz="1800" dirty="0" smtClean="0">
              <a:solidFill>
                <a:srgbClr val="FFFFFF"/>
              </a:solidFill>
            </a:endParaRPr>
          </a:p>
          <a:p>
            <a:r>
              <a:rPr lang="en-US" sz="1800" dirty="0" err="1" smtClean="0">
                <a:solidFill>
                  <a:srgbClr val="FFFFFF"/>
                </a:solidFill>
              </a:rPr>
              <a:t>VisionFund</a:t>
            </a:r>
            <a:r>
              <a:rPr lang="en-US" sz="1800" dirty="0" smtClean="0">
                <a:solidFill>
                  <a:srgbClr val="FFFFFF"/>
                </a:solidFill>
              </a:rPr>
              <a:t> International</a:t>
            </a:r>
          </a:p>
          <a:p>
            <a:r>
              <a:rPr lang="en-US" sz="1800" dirty="0" smtClean="0">
                <a:solidFill>
                  <a:srgbClr val="FFFFFF"/>
                </a:solidFill>
              </a:rPr>
              <a:t>Women’s World Banking</a:t>
            </a:r>
          </a:p>
        </p:txBody>
      </p:sp>
    </p:spTree>
    <p:extLst>
      <p:ext uri="{BB962C8B-B14F-4D97-AF65-F5344CB8AC3E}">
        <p14:creationId xmlns="" xmlns:p14="http://schemas.microsoft.com/office/powerpoint/2010/main" val="3883599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25231"/>
            <a:ext cx="8491415" cy="996461"/>
          </a:xfrm>
        </p:spPr>
        <p:txBody>
          <a:bodyPr>
            <a:normAutofit/>
          </a:bodyPr>
          <a:lstStyle/>
          <a:p>
            <a:r>
              <a:rPr lang="en-GB" dirty="0" smtClean="0"/>
              <a:t>The Goal of Our Work on Outcomes</a:t>
            </a:r>
            <a:endParaRPr lang="en-GB" dirty="0"/>
          </a:p>
        </p:txBody>
      </p:sp>
      <p:sp>
        <p:nvSpPr>
          <p:cNvPr id="3" name="Content Placeholder 2"/>
          <p:cNvSpPr>
            <a:spLocks noGrp="1"/>
          </p:cNvSpPr>
          <p:nvPr>
            <p:ph idx="1"/>
          </p:nvPr>
        </p:nvSpPr>
        <p:spPr>
          <a:xfrm>
            <a:off x="457200" y="1797538"/>
            <a:ext cx="8229600" cy="5060462"/>
          </a:xfrm>
        </p:spPr>
        <p:txBody>
          <a:bodyPr>
            <a:normAutofit fontScale="85000" lnSpcReduction="20000"/>
          </a:bodyPr>
          <a:lstStyle/>
          <a:p>
            <a:pPr marL="109728" indent="0">
              <a:buNone/>
            </a:pPr>
            <a:r>
              <a:rPr lang="en-GB" dirty="0" smtClean="0"/>
              <a:t>To develop, test and disseminate a common core measurement and monitoring system designed to:</a:t>
            </a:r>
          </a:p>
          <a:p>
            <a:pPr marL="916686" lvl="1" indent="-514350">
              <a:lnSpc>
                <a:spcPct val="120000"/>
              </a:lnSpc>
              <a:buFont typeface="Wingdings" charset="2"/>
              <a:buChar char="§"/>
            </a:pPr>
            <a:r>
              <a:rPr lang="en-GB" dirty="0" smtClean="0"/>
              <a:t>Be cost-effectively embedded within an MFI’s operations</a:t>
            </a:r>
          </a:p>
          <a:p>
            <a:pPr marL="916686" lvl="1" indent="-514350">
              <a:lnSpc>
                <a:spcPct val="120000"/>
              </a:lnSpc>
              <a:buFont typeface="Wingdings" charset="2"/>
              <a:buChar char="§"/>
            </a:pPr>
            <a:r>
              <a:rPr lang="en-GB" dirty="0" smtClean="0"/>
              <a:t>Use industry-standard indicators and metrics (PPI)</a:t>
            </a:r>
          </a:p>
          <a:p>
            <a:pPr marL="916686" lvl="1" indent="-514350">
              <a:lnSpc>
                <a:spcPct val="120000"/>
              </a:lnSpc>
              <a:buFont typeface="Wingdings" charset="2"/>
              <a:buChar char="§"/>
            </a:pPr>
            <a:r>
              <a:rPr lang="en-GB" dirty="0" smtClean="0"/>
              <a:t>Provide affiliated MFIs with actionable client outcome data that can be tracked over time</a:t>
            </a:r>
          </a:p>
          <a:p>
            <a:pPr marL="916686" lvl="1" indent="-514350">
              <a:lnSpc>
                <a:spcPct val="120000"/>
              </a:lnSpc>
              <a:buFont typeface="Wingdings" charset="2"/>
              <a:buChar char="§"/>
            </a:pPr>
            <a:r>
              <a:rPr lang="en-GB" dirty="0" smtClean="0"/>
              <a:t>Allow MFIs the flexibility to measure those changes in client outcomes they wish to affect using the same indicators for the same outcomes</a:t>
            </a:r>
          </a:p>
          <a:p>
            <a:pPr marL="916686" lvl="1" indent="-514350">
              <a:lnSpc>
                <a:spcPct val="120000"/>
              </a:lnSpc>
              <a:buFont typeface="Wingdings" charset="2"/>
              <a:buChar char="§"/>
            </a:pPr>
            <a:r>
              <a:rPr lang="en-GB" dirty="0" smtClean="0"/>
              <a:t>Enhance the Working Group’s ability to demonstrate and improve the benefits of Responsible Microfinance for the clients being served</a:t>
            </a:r>
          </a:p>
          <a:p>
            <a:pPr marL="916686" lvl="1" indent="-514350">
              <a:lnSpc>
                <a:spcPct val="120000"/>
              </a:lnSpc>
              <a:buFont typeface="Wingdings" charset="2"/>
              <a:buChar char="§"/>
            </a:pPr>
            <a:r>
              <a:rPr lang="en-GB" dirty="0" smtClean="0"/>
              <a:t>Contribute to the sector’s understanding of client outcomes</a:t>
            </a:r>
          </a:p>
        </p:txBody>
      </p:sp>
    </p:spTree>
    <p:extLst>
      <p:ext uri="{BB962C8B-B14F-4D97-AF65-F5344CB8AC3E}">
        <p14:creationId xmlns="" xmlns:p14="http://schemas.microsoft.com/office/powerpoint/2010/main" val="1271695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25231"/>
            <a:ext cx="8491415" cy="996461"/>
          </a:xfrm>
        </p:spPr>
        <p:txBody>
          <a:bodyPr>
            <a:normAutofit/>
          </a:bodyPr>
          <a:lstStyle/>
          <a:p>
            <a:r>
              <a:rPr lang="en-GB" dirty="0" smtClean="0"/>
              <a:t>The Proposed Method</a:t>
            </a:r>
            <a:endParaRPr lang="en-GB" dirty="0"/>
          </a:p>
        </p:txBody>
      </p:sp>
      <p:sp>
        <p:nvSpPr>
          <p:cNvPr id="3" name="Content Placeholder 2"/>
          <p:cNvSpPr>
            <a:spLocks noGrp="1"/>
          </p:cNvSpPr>
          <p:nvPr>
            <p:ph idx="1"/>
          </p:nvPr>
        </p:nvSpPr>
        <p:spPr>
          <a:xfrm>
            <a:off x="136769" y="1582615"/>
            <a:ext cx="8550031" cy="5275385"/>
          </a:xfrm>
        </p:spPr>
        <p:txBody>
          <a:bodyPr>
            <a:normAutofit/>
          </a:bodyPr>
          <a:lstStyle/>
          <a:p>
            <a:pPr marL="916686" lvl="1" indent="-514350">
              <a:buFont typeface="+mj-lt"/>
              <a:buAutoNum type="arabicPeriod"/>
            </a:pPr>
            <a:r>
              <a:rPr lang="en-GB" dirty="0" smtClean="0"/>
              <a:t>Select the indicators to test </a:t>
            </a:r>
          </a:p>
          <a:p>
            <a:pPr marL="916686" lvl="1" indent="-514350">
              <a:buFont typeface="+mj-lt"/>
              <a:buAutoNum type="arabicPeriod"/>
            </a:pPr>
            <a:r>
              <a:rPr lang="en-GB" dirty="0" smtClean="0"/>
              <a:t>Target countries and the MFIs</a:t>
            </a:r>
          </a:p>
          <a:p>
            <a:pPr marL="916686" lvl="1" indent="-514350">
              <a:buFont typeface="+mj-lt"/>
              <a:buAutoNum type="arabicPeriod"/>
            </a:pPr>
            <a:r>
              <a:rPr lang="en-GB" dirty="0" smtClean="0"/>
              <a:t>Pilot the indicators</a:t>
            </a:r>
          </a:p>
          <a:p>
            <a:pPr marL="1181862" lvl="2" indent="-514350"/>
            <a:r>
              <a:rPr lang="en-GB" dirty="0" smtClean="0"/>
              <a:t>Social performance (SP) leads will work with their partners to collect, analyze and report on the data </a:t>
            </a:r>
          </a:p>
          <a:p>
            <a:pPr marL="1181862" lvl="2" indent="-514350"/>
            <a:r>
              <a:rPr lang="en-GB" dirty="0" smtClean="0"/>
              <a:t>SP leads and MFI partners would convene to discuss experiences, identify lessons learned and develop recommendations for future use</a:t>
            </a:r>
          </a:p>
          <a:p>
            <a:pPr marL="1181862" lvl="2" indent="-514350"/>
            <a:r>
              <a:rPr lang="en-GB" dirty="0" smtClean="0"/>
              <a:t>SP leads will develop and publish a series of briefs by outcome area with theory of change and </a:t>
            </a:r>
            <a:r>
              <a:rPr lang="en-GB" dirty="0" err="1" smtClean="0"/>
              <a:t>recom</a:t>
            </a:r>
            <a:r>
              <a:rPr lang="en-GB" dirty="0" smtClean="0"/>
              <a:t>-mended indicators</a:t>
            </a:r>
          </a:p>
          <a:p>
            <a:pPr marL="1181862" lvl="2" indent="-514350"/>
            <a:r>
              <a:rPr lang="en-GB" dirty="0" smtClean="0"/>
              <a:t>Package and disseminate the final indicators along with supporting documentation</a:t>
            </a:r>
          </a:p>
        </p:txBody>
      </p:sp>
    </p:spTree>
    <p:extLst>
      <p:ext uri="{BB962C8B-B14F-4D97-AF65-F5344CB8AC3E}">
        <p14:creationId xmlns="" xmlns:p14="http://schemas.microsoft.com/office/powerpoint/2010/main" val="13263846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Lessons from the Working Group’s Review of Outcomes</a:t>
            </a:r>
            <a:endParaRPr lang="en-GB" dirty="0"/>
          </a:p>
        </p:txBody>
      </p:sp>
      <p:sp>
        <p:nvSpPr>
          <p:cNvPr id="3" name="Content Placeholder 2"/>
          <p:cNvSpPr>
            <a:spLocks noGrp="1"/>
          </p:cNvSpPr>
          <p:nvPr>
            <p:ph idx="1"/>
          </p:nvPr>
        </p:nvSpPr>
        <p:spPr>
          <a:xfrm>
            <a:off x="457200" y="2500922"/>
            <a:ext cx="8229600" cy="4073613"/>
          </a:xfrm>
        </p:spPr>
        <p:txBody>
          <a:bodyPr>
            <a:normAutofit/>
          </a:bodyPr>
          <a:lstStyle/>
          <a:p>
            <a:r>
              <a:rPr lang="en-GB" dirty="0" smtClean="0"/>
              <a:t>Phase 1: Catalogued 69 different outcomes research from all 8 members and their affiliates</a:t>
            </a:r>
          </a:p>
          <a:p>
            <a:pPr lvl="1"/>
            <a:r>
              <a:rPr lang="en-GB" dirty="0" smtClean="0"/>
              <a:t>Wide variation in product studied, methodology, indicators, quality of research, etc.</a:t>
            </a:r>
          </a:p>
          <a:p>
            <a:pPr lvl="1"/>
            <a:r>
              <a:rPr lang="en-GB" dirty="0" smtClean="0"/>
              <a:t>Difficult to draw definitive conclusions when comparing outcomes across programmes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280"/>
            <a:ext cx="8229600" cy="853671"/>
          </a:xfrm>
        </p:spPr>
        <p:txBody>
          <a:bodyPr>
            <a:normAutofit/>
          </a:bodyPr>
          <a:lstStyle/>
          <a:p>
            <a:r>
              <a:rPr lang="en-GB" dirty="0" smtClean="0"/>
              <a:t>Different methods </a:t>
            </a:r>
            <a:endParaRPr lang="en-GB" dirty="0"/>
          </a:p>
        </p:txBody>
      </p:sp>
      <p:graphicFrame>
        <p:nvGraphicFramePr>
          <p:cNvPr id="5" name="Chart 4"/>
          <p:cNvGraphicFramePr>
            <a:graphicFrameLocks/>
          </p:cNvGraphicFramePr>
          <p:nvPr>
            <p:extLst>
              <p:ext uri="{D42A27DB-BD31-4B8C-83A1-F6EECF244321}">
                <p14:modId xmlns="" xmlns:p14="http://schemas.microsoft.com/office/powerpoint/2010/main" val="591479388"/>
              </p:ext>
            </p:extLst>
          </p:nvPr>
        </p:nvGraphicFramePr>
        <p:xfrm>
          <a:off x="1862665" y="1540934"/>
          <a:ext cx="5266268" cy="450467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1218480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280"/>
            <a:ext cx="8229600" cy="853671"/>
          </a:xfrm>
        </p:spPr>
        <p:txBody>
          <a:bodyPr>
            <a:normAutofit/>
          </a:bodyPr>
          <a:lstStyle/>
          <a:p>
            <a:r>
              <a:rPr lang="en-GB" dirty="0" smtClean="0"/>
              <a:t>Different themes </a:t>
            </a:r>
            <a:endParaRPr lang="en-GB" dirty="0"/>
          </a:p>
        </p:txBody>
      </p:sp>
      <p:graphicFrame>
        <p:nvGraphicFramePr>
          <p:cNvPr id="4" name="Chart 3"/>
          <p:cNvGraphicFramePr>
            <a:graphicFrameLocks/>
          </p:cNvGraphicFramePr>
          <p:nvPr>
            <p:extLst>
              <p:ext uri="{D42A27DB-BD31-4B8C-83A1-F6EECF244321}">
                <p14:modId xmlns="" xmlns:p14="http://schemas.microsoft.com/office/powerpoint/2010/main" val="904688403"/>
              </p:ext>
            </p:extLst>
          </p:nvPr>
        </p:nvGraphicFramePr>
        <p:xfrm>
          <a:off x="1750924" y="1662820"/>
          <a:ext cx="5845016" cy="48998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 xmlns:p14="http://schemas.microsoft.com/office/powerpoint/2010/main" val="702673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Generalizations from Phase I</a:t>
            </a:r>
            <a:endParaRPr lang="en-GB" dirty="0"/>
          </a:p>
        </p:txBody>
      </p:sp>
      <p:sp>
        <p:nvSpPr>
          <p:cNvPr id="4" name="Content Placeholder 2"/>
          <p:cNvSpPr>
            <a:spLocks noGrp="1"/>
          </p:cNvSpPr>
          <p:nvPr>
            <p:ph sz="half" idx="1"/>
          </p:nvPr>
        </p:nvSpPr>
        <p:spPr>
          <a:xfrm>
            <a:off x="210156" y="2370406"/>
            <a:ext cx="4166459" cy="3471499"/>
          </a:xfrm>
        </p:spPr>
        <p:style>
          <a:lnRef idx="2">
            <a:schemeClr val="accent2"/>
          </a:lnRef>
          <a:fillRef idx="1">
            <a:schemeClr val="lt1"/>
          </a:fillRef>
          <a:effectRef idx="0">
            <a:schemeClr val="accent2"/>
          </a:effectRef>
          <a:fontRef idx="minor">
            <a:schemeClr val="dk1"/>
          </a:fontRef>
        </p:style>
        <p:txBody>
          <a:bodyPr>
            <a:normAutofit/>
          </a:bodyPr>
          <a:lstStyle/>
          <a:p>
            <a:r>
              <a:rPr lang="en-US" sz="2400" dirty="0" smtClean="0">
                <a:latin typeface="Rockwell"/>
                <a:cs typeface="Rockwell"/>
              </a:rPr>
              <a:t>Microfinance</a:t>
            </a:r>
            <a:r>
              <a:rPr lang="en-US" dirty="0" smtClean="0"/>
              <a:t>…</a:t>
            </a:r>
          </a:p>
          <a:p>
            <a:pPr lvl="1"/>
            <a:r>
              <a:rPr lang="en-US" sz="1900" dirty="0" smtClean="0">
                <a:latin typeface="Rockwell"/>
                <a:cs typeface="Rockwell"/>
              </a:rPr>
              <a:t>Leads to a number of positive outcomes in various contexts</a:t>
            </a:r>
          </a:p>
          <a:p>
            <a:pPr lvl="1"/>
            <a:r>
              <a:rPr lang="en-US" sz="1900" dirty="0" smtClean="0">
                <a:latin typeface="Rockwell"/>
                <a:cs typeface="Rockwell"/>
              </a:rPr>
              <a:t>Does not lead to too many negative outcomes</a:t>
            </a:r>
          </a:p>
          <a:p>
            <a:pPr lvl="1"/>
            <a:r>
              <a:rPr lang="en-US" sz="1900" dirty="0" smtClean="0">
                <a:latin typeface="Rockwell"/>
                <a:cs typeface="Rockwell"/>
              </a:rPr>
              <a:t>Is appreciated by clients</a:t>
            </a:r>
          </a:p>
          <a:p>
            <a:pPr lvl="1"/>
            <a:r>
              <a:rPr lang="en-US" sz="1900" dirty="0" smtClean="0">
                <a:latin typeface="Rockwell"/>
                <a:cs typeface="Rockwell"/>
              </a:rPr>
              <a:t>Is strengthened by staff</a:t>
            </a:r>
          </a:p>
          <a:p>
            <a:pPr lvl="1"/>
            <a:r>
              <a:rPr lang="en-US" sz="1900" dirty="0" smtClean="0">
                <a:latin typeface="Rockwell"/>
                <a:cs typeface="Rockwell"/>
              </a:rPr>
              <a:t>Can be a good conduit for other services</a:t>
            </a:r>
          </a:p>
          <a:p>
            <a:pPr lvl="1"/>
            <a:endParaRPr lang="en-US" dirty="0" smtClean="0"/>
          </a:p>
          <a:p>
            <a:pPr lvl="1"/>
            <a:endParaRPr lang="en-US" dirty="0"/>
          </a:p>
        </p:txBody>
      </p:sp>
      <p:sp>
        <p:nvSpPr>
          <p:cNvPr id="5" name="Content Placeholder 3"/>
          <p:cNvSpPr txBox="1">
            <a:spLocks/>
          </p:cNvSpPr>
          <p:nvPr/>
        </p:nvSpPr>
        <p:spPr>
          <a:xfrm>
            <a:off x="4566686" y="2409483"/>
            <a:ext cx="4342852" cy="1532051"/>
          </a:xfrm>
          <a:prstGeom prst="rect">
            <a:avLst/>
          </a:prstGeo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lvl1pPr marL="365760" indent="-256032" algn="l" rtl="0" eaLnBrk="1" latinLnBrk="0" hangingPunct="1">
              <a:spcBef>
                <a:spcPts val="300"/>
              </a:spcBef>
              <a:buClr>
                <a:schemeClr val="accent3"/>
              </a:buClr>
              <a:buFont typeface="Georgia"/>
              <a:buChar char="•"/>
              <a:defRPr kumimoji="0" sz="2800" kern="1200">
                <a:solidFill>
                  <a:schemeClr val="dk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dk1"/>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dk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dk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dk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dk1"/>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dk1"/>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dk1"/>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dk1"/>
                </a:solidFill>
                <a:latin typeface="+mn-lt"/>
                <a:ea typeface="+mn-ea"/>
                <a:cs typeface="+mn-cs"/>
              </a:defRPr>
            </a:lvl9pPr>
          </a:lstStyle>
          <a:p>
            <a:r>
              <a:rPr lang="en-US" dirty="0" smtClean="0">
                <a:latin typeface="Rockwell"/>
                <a:cs typeface="Rockwell"/>
              </a:rPr>
              <a:t>It may…</a:t>
            </a:r>
          </a:p>
          <a:p>
            <a:pPr lvl="1"/>
            <a:r>
              <a:rPr lang="en-US" sz="2300" dirty="0" smtClean="0">
                <a:latin typeface="Rockwell"/>
                <a:cs typeface="Rockwell"/>
              </a:rPr>
              <a:t>Smooth consumption</a:t>
            </a:r>
          </a:p>
          <a:p>
            <a:pPr lvl="1"/>
            <a:r>
              <a:rPr lang="en-US" sz="2300" dirty="0" smtClean="0">
                <a:latin typeface="Rockwell"/>
                <a:cs typeface="Rockwell"/>
              </a:rPr>
              <a:t>Promote empowerment</a:t>
            </a:r>
          </a:p>
          <a:p>
            <a:pPr lvl="1"/>
            <a:r>
              <a:rPr lang="en-US" sz="2300" dirty="0" smtClean="0">
                <a:latin typeface="Rockwell"/>
                <a:cs typeface="Rockwell"/>
              </a:rPr>
              <a:t>Be most helpful for the least poor</a:t>
            </a:r>
            <a:endParaRPr lang="en-US" sz="2300" dirty="0">
              <a:latin typeface="Rockwell"/>
              <a:cs typeface="Rockwell"/>
            </a:endParaRPr>
          </a:p>
        </p:txBody>
      </p:sp>
      <p:sp>
        <p:nvSpPr>
          <p:cNvPr id="6" name="Content Placeholder 3"/>
          <p:cNvSpPr txBox="1">
            <a:spLocks/>
          </p:cNvSpPr>
          <p:nvPr/>
        </p:nvSpPr>
        <p:spPr>
          <a:xfrm>
            <a:off x="4572000" y="4139811"/>
            <a:ext cx="4357077" cy="1838864"/>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ormAutofit fontScale="92500" lnSpcReduction="20000"/>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n-US" sz="2600" dirty="0" smtClean="0">
                <a:latin typeface="Rockwell"/>
                <a:cs typeface="Rockwell"/>
              </a:rPr>
              <a:t>We also know…</a:t>
            </a:r>
          </a:p>
          <a:p>
            <a:pPr lvl="1"/>
            <a:r>
              <a:rPr lang="en-US" sz="1900" dirty="0" smtClean="0">
                <a:latin typeface="Rockwell"/>
                <a:cs typeface="Rockwell"/>
              </a:rPr>
              <a:t>Credit helps but is not transformative</a:t>
            </a:r>
          </a:p>
          <a:p>
            <a:pPr lvl="1"/>
            <a:r>
              <a:rPr lang="en-US" sz="1900" dirty="0" smtClean="0">
                <a:latin typeface="Rockwell"/>
                <a:cs typeface="Rockwell"/>
              </a:rPr>
              <a:t>Coping strategies are sometimes used to make loan payments</a:t>
            </a:r>
          </a:p>
          <a:p>
            <a:pPr lvl="1"/>
            <a:r>
              <a:rPr lang="en-US" sz="1900" dirty="0" smtClean="0">
                <a:latin typeface="Rockwell"/>
                <a:cs typeface="Rockwell"/>
              </a:rPr>
              <a:t>That we don’t know much about drop outs</a:t>
            </a:r>
            <a:endParaRPr lang="en-US" sz="1900" dirty="0">
              <a:latin typeface="Rockwell"/>
              <a:cs typeface="Rockwell"/>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Closer Look at Education Studies</a:t>
            </a:r>
            <a:endParaRPr lang="en-GB" dirty="0"/>
          </a:p>
        </p:txBody>
      </p:sp>
      <p:sp>
        <p:nvSpPr>
          <p:cNvPr id="3" name="Content Placeholder 2"/>
          <p:cNvSpPr>
            <a:spLocks noGrp="1"/>
          </p:cNvSpPr>
          <p:nvPr>
            <p:ph idx="1"/>
          </p:nvPr>
        </p:nvSpPr>
        <p:spPr/>
        <p:txBody>
          <a:bodyPr>
            <a:normAutofit/>
          </a:bodyPr>
          <a:lstStyle/>
          <a:p>
            <a:pPr marL="624078" indent="-514350">
              <a:buFont typeface="+mj-lt"/>
              <a:buAutoNum type="arabicPeriod"/>
            </a:pPr>
            <a:r>
              <a:rPr lang="en-GB" dirty="0" smtClean="0"/>
              <a:t>There was a big range of indicators being used across and within the networks.</a:t>
            </a:r>
          </a:p>
          <a:p>
            <a:pPr marL="624078" indent="-514350">
              <a:buFont typeface="+mj-lt"/>
              <a:buAutoNum type="arabicPeriod"/>
            </a:pPr>
            <a:r>
              <a:rPr lang="en-GB" dirty="0" smtClean="0"/>
              <a:t>There was little consistency across institutions.</a:t>
            </a:r>
          </a:p>
          <a:p>
            <a:pPr marL="624078" indent="-514350">
              <a:buFont typeface="+mj-lt"/>
              <a:buAutoNum type="arabicPeriod"/>
            </a:pPr>
            <a:r>
              <a:rPr lang="en-GB" dirty="0" smtClean="0"/>
              <a:t>Most studies only looked at one dimension of education.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143000"/>
            <a:ext cx="8491415" cy="1066800"/>
          </a:xfrm>
        </p:spPr>
        <p:txBody>
          <a:bodyPr>
            <a:normAutofit fontScale="90000"/>
          </a:bodyPr>
          <a:lstStyle/>
          <a:p>
            <a:r>
              <a:rPr lang="en-GB" dirty="0" smtClean="0"/>
              <a:t>Phase 2: Identifying Potential Indicators for 7 Types of Client Outcomes</a:t>
            </a:r>
            <a:endParaRPr lang="en-GB" dirty="0"/>
          </a:p>
        </p:txBody>
      </p:sp>
      <p:sp>
        <p:nvSpPr>
          <p:cNvPr id="3" name="Content Placeholder 2"/>
          <p:cNvSpPr>
            <a:spLocks noGrp="1"/>
          </p:cNvSpPr>
          <p:nvPr>
            <p:ph idx="1"/>
          </p:nvPr>
        </p:nvSpPr>
        <p:spPr>
          <a:xfrm>
            <a:off x="457200" y="2442308"/>
            <a:ext cx="8229600" cy="4132228"/>
          </a:xfrm>
        </p:spPr>
        <p:txBody>
          <a:bodyPr>
            <a:normAutofit/>
          </a:bodyPr>
          <a:lstStyle/>
          <a:p>
            <a:pPr marL="624078" indent="-514350">
              <a:buFont typeface="+mj-lt"/>
              <a:buAutoNum type="arabicPeriod"/>
            </a:pPr>
            <a:r>
              <a:rPr lang="en-GB" dirty="0" smtClean="0"/>
              <a:t>Food security</a:t>
            </a:r>
          </a:p>
          <a:p>
            <a:pPr marL="624078" indent="-514350">
              <a:buFont typeface="+mj-lt"/>
              <a:buAutoNum type="arabicPeriod"/>
            </a:pPr>
            <a:r>
              <a:rPr lang="en-GB" dirty="0" smtClean="0"/>
              <a:t>Coping strategies/shocks</a:t>
            </a:r>
          </a:p>
          <a:p>
            <a:pPr marL="624078" indent="-514350">
              <a:buFont typeface="+mj-lt"/>
              <a:buAutoNum type="arabicPeriod"/>
            </a:pPr>
            <a:r>
              <a:rPr lang="en-GB" dirty="0" smtClean="0"/>
              <a:t>Economic poverty (income or financial status)</a:t>
            </a:r>
          </a:p>
          <a:p>
            <a:pPr marL="624078" indent="-514350">
              <a:buFont typeface="+mj-lt"/>
              <a:buAutoNum type="arabicPeriod"/>
            </a:pPr>
            <a:r>
              <a:rPr lang="en-GB" dirty="0" smtClean="0"/>
              <a:t>Health</a:t>
            </a:r>
          </a:p>
          <a:p>
            <a:pPr marL="624078" indent="-514350">
              <a:buFont typeface="+mj-lt"/>
              <a:buAutoNum type="arabicPeriod"/>
            </a:pPr>
            <a:r>
              <a:rPr lang="en-GB" dirty="0" smtClean="0"/>
              <a:t>Assets, housing and business</a:t>
            </a:r>
          </a:p>
          <a:p>
            <a:pPr marL="624078" indent="-514350">
              <a:buFont typeface="+mj-lt"/>
              <a:buAutoNum type="arabicPeriod"/>
            </a:pPr>
            <a:r>
              <a:rPr lang="en-GB" dirty="0" smtClean="0"/>
              <a:t>Social capital and empowerment</a:t>
            </a:r>
          </a:p>
          <a:p>
            <a:pPr marL="624078" indent="-514350">
              <a:buFont typeface="+mj-lt"/>
              <a:buAutoNum type="arabicPeriod"/>
            </a:pPr>
            <a:r>
              <a:rPr lang="en-GB" dirty="0" smtClean="0"/>
              <a:t>Child and youth education</a:t>
            </a:r>
          </a:p>
        </p:txBody>
      </p:sp>
    </p:spTree>
    <p:extLst>
      <p:ext uri="{BB962C8B-B14F-4D97-AF65-F5344CB8AC3E}">
        <p14:creationId xmlns="" xmlns:p14="http://schemas.microsoft.com/office/powerpoint/2010/main" val="963270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idx="1"/>
          </p:nvPr>
        </p:nvSpPr>
        <p:spPr>
          <a:xfrm>
            <a:off x="457199" y="2249424"/>
            <a:ext cx="8451273" cy="4325112"/>
          </a:xfrm>
        </p:spPr>
        <p:txBody>
          <a:bodyPr>
            <a:normAutofit fontScale="92500" lnSpcReduction="10000"/>
          </a:bodyPr>
          <a:lstStyle/>
          <a:p>
            <a:pPr lvl="1">
              <a:buClr>
                <a:srgbClr val="FF0000"/>
              </a:buClr>
              <a:buFont typeface="Arial" pitchFamily="34" charset="0"/>
              <a:buChar char="•"/>
            </a:pPr>
            <a:r>
              <a:rPr lang="en-US" dirty="0" smtClean="0"/>
              <a:t> Introduction  </a:t>
            </a:r>
            <a:r>
              <a:rPr lang="en-US" dirty="0" smtClean="0">
                <a:solidFill>
                  <a:schemeClr val="accent3"/>
                </a:solidFill>
              </a:rPr>
              <a:t>(</a:t>
            </a:r>
            <a:r>
              <a:rPr lang="en-US" sz="1900" i="1" dirty="0" smtClean="0">
                <a:solidFill>
                  <a:schemeClr val="accent3"/>
                </a:solidFill>
              </a:rPr>
              <a:t>5mins</a:t>
            </a:r>
            <a:r>
              <a:rPr lang="en-US" dirty="0" smtClean="0">
                <a:solidFill>
                  <a:schemeClr val="accent3"/>
                </a:solidFill>
              </a:rPr>
              <a:t>)</a:t>
            </a:r>
          </a:p>
          <a:p>
            <a:pPr lvl="1">
              <a:buClr>
                <a:srgbClr val="FF0000"/>
              </a:buClr>
              <a:buNone/>
            </a:pPr>
            <a:endParaRPr lang="en-US" dirty="0" smtClean="0"/>
          </a:p>
          <a:p>
            <a:pPr lvl="1">
              <a:buClr>
                <a:srgbClr val="FF0000"/>
              </a:buClr>
              <a:buFont typeface="Arial" pitchFamily="34" charset="0"/>
              <a:buChar char="•"/>
            </a:pPr>
            <a:r>
              <a:rPr lang="en-US" dirty="0" smtClean="0"/>
              <a:t> Bobbi (FFH):  criteria to develop indicators related to health outcomes;  application by 4 MFIs, lessons          </a:t>
            </a:r>
            <a:r>
              <a:rPr lang="en-US" dirty="0" smtClean="0">
                <a:solidFill>
                  <a:schemeClr val="accent3"/>
                </a:solidFill>
              </a:rPr>
              <a:t>(</a:t>
            </a:r>
            <a:r>
              <a:rPr lang="en-US" sz="2200" i="1" dirty="0" smtClean="0">
                <a:solidFill>
                  <a:schemeClr val="accent3"/>
                </a:solidFill>
              </a:rPr>
              <a:t>15-20mins</a:t>
            </a:r>
            <a:r>
              <a:rPr lang="en-US" dirty="0" smtClean="0">
                <a:solidFill>
                  <a:schemeClr val="accent3"/>
                </a:solidFill>
              </a:rPr>
              <a:t>)</a:t>
            </a:r>
          </a:p>
          <a:p>
            <a:pPr lvl="1">
              <a:buClr>
                <a:srgbClr val="FF0000"/>
              </a:buClr>
              <a:buNone/>
            </a:pPr>
            <a:endParaRPr lang="en-US" dirty="0" smtClean="0"/>
          </a:p>
          <a:p>
            <a:pPr lvl="1">
              <a:buClr>
                <a:srgbClr val="FF0000"/>
              </a:buClr>
              <a:buFont typeface="Arial" pitchFamily="34" charset="0"/>
              <a:buChar char="•"/>
            </a:pPr>
            <a:r>
              <a:rPr lang="en-US" dirty="0" smtClean="0"/>
              <a:t> Anne (MCWG):  developing a system for standardized measurement, review of outcomes studies (69), selecting themes and indicators for microfinance </a:t>
            </a:r>
            <a:r>
              <a:rPr lang="en-US" sz="2200" dirty="0" smtClean="0">
                <a:solidFill>
                  <a:schemeClr val="accent3"/>
                </a:solidFill>
              </a:rPr>
              <a:t>(15-</a:t>
            </a:r>
            <a:r>
              <a:rPr lang="en-US" sz="2200" i="1" dirty="0" smtClean="0">
                <a:solidFill>
                  <a:schemeClr val="accent3"/>
                </a:solidFill>
              </a:rPr>
              <a:t>20mins</a:t>
            </a:r>
            <a:r>
              <a:rPr lang="en-US" dirty="0" smtClean="0">
                <a:solidFill>
                  <a:schemeClr val="accent3"/>
                </a:solidFill>
              </a:rPr>
              <a:t>) </a:t>
            </a:r>
          </a:p>
          <a:p>
            <a:pPr lvl="1">
              <a:buFont typeface="Courier New" pitchFamily="49" charset="0"/>
              <a:buChar char="o"/>
            </a:pPr>
            <a:endParaRPr lang="en-US" dirty="0" smtClean="0"/>
          </a:p>
          <a:p>
            <a:pPr lvl="1">
              <a:buFont typeface="Wingdings" pitchFamily="2" charset="2"/>
              <a:buChar char="Ø"/>
            </a:pPr>
            <a:r>
              <a:rPr lang="en-US" i="1" dirty="0" smtClean="0"/>
              <a:t>DISCUSSION </a:t>
            </a:r>
            <a:endParaRPr lang="en-US" i="1" dirty="0"/>
          </a:p>
        </p:txBody>
      </p:sp>
    </p:spTree>
    <p:extLst>
      <p:ext uri="{BB962C8B-B14F-4D97-AF65-F5344CB8AC3E}">
        <p14:creationId xmlns="" xmlns:p14="http://schemas.microsoft.com/office/powerpoint/2010/main" val="65107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45067"/>
            <a:ext cx="8491415" cy="778933"/>
          </a:xfrm>
        </p:spPr>
        <p:txBody>
          <a:bodyPr>
            <a:normAutofit/>
          </a:bodyPr>
          <a:lstStyle/>
          <a:p>
            <a:r>
              <a:rPr lang="en-GB" dirty="0" smtClean="0"/>
              <a:t>Phase 2: Summary of Indicators</a:t>
            </a:r>
            <a:endParaRPr lang="en-GB" dirty="0"/>
          </a:p>
        </p:txBody>
      </p:sp>
      <p:sp>
        <p:nvSpPr>
          <p:cNvPr id="3" name="Content Placeholder 2"/>
          <p:cNvSpPr>
            <a:spLocks noGrp="1"/>
          </p:cNvSpPr>
          <p:nvPr>
            <p:ph idx="1"/>
          </p:nvPr>
        </p:nvSpPr>
        <p:spPr>
          <a:xfrm>
            <a:off x="457200" y="1524000"/>
            <a:ext cx="8229600" cy="5050536"/>
          </a:xfrm>
        </p:spPr>
        <p:txBody>
          <a:bodyPr>
            <a:normAutofit lnSpcReduction="10000"/>
          </a:bodyPr>
          <a:lstStyle/>
          <a:p>
            <a:pPr marL="109728" indent="0">
              <a:buNone/>
            </a:pPr>
            <a:r>
              <a:rPr lang="en-GB" u="sng" dirty="0" smtClean="0"/>
              <a:t>Food security</a:t>
            </a:r>
          </a:p>
          <a:p>
            <a:pPr marL="0" indent="0">
              <a:lnSpc>
                <a:spcPct val="110000"/>
              </a:lnSpc>
              <a:spcBef>
                <a:spcPts val="600"/>
              </a:spcBef>
              <a:buNone/>
            </a:pPr>
            <a:r>
              <a:rPr lang="en-GB" sz="2400" i="1" dirty="0" smtClean="0"/>
              <a:t>% of households that are food insecure (levels measured vary by tool)</a:t>
            </a:r>
          </a:p>
          <a:p>
            <a:pPr marL="109728" indent="0">
              <a:buNone/>
            </a:pPr>
            <a:r>
              <a:rPr lang="en-GB" u="sng" dirty="0" smtClean="0"/>
              <a:t>Coping strategies/shocks</a:t>
            </a:r>
          </a:p>
          <a:p>
            <a:pPr marL="109728" indent="0">
              <a:buNone/>
            </a:pPr>
            <a:r>
              <a:rPr lang="en-GB" sz="2400" i="1" dirty="0" smtClean="0"/>
              <a:t>% of households that had to [make a specific adjustment or level of change] to cope with the effects of [household or community shock]</a:t>
            </a:r>
          </a:p>
          <a:p>
            <a:pPr marL="109728" indent="0">
              <a:buNone/>
            </a:pPr>
            <a:r>
              <a:rPr lang="en-GB" u="sng" dirty="0" smtClean="0"/>
              <a:t>Economic poverty (income or financial status)</a:t>
            </a:r>
          </a:p>
          <a:p>
            <a:pPr marL="109728" indent="0">
              <a:buNone/>
            </a:pPr>
            <a:r>
              <a:rPr lang="en-GB" sz="2400" i="1" dirty="0" smtClean="0"/>
              <a:t>% of households living above/below a given poverty line</a:t>
            </a:r>
            <a:endParaRPr lang="en-GB" sz="2600" i="1" dirty="0" smtClean="0"/>
          </a:p>
          <a:p>
            <a:pPr marL="109728" indent="0">
              <a:buNone/>
            </a:pPr>
            <a:r>
              <a:rPr lang="en-GB" u="sng" dirty="0" smtClean="0"/>
              <a:t>Health</a:t>
            </a:r>
          </a:p>
          <a:p>
            <a:pPr marL="109728" indent="0">
              <a:buNone/>
            </a:pPr>
            <a:r>
              <a:rPr lang="en-GB" sz="2600" i="1" dirty="0" smtClean="0"/>
              <a:t>% of households with [level of access] to health care [services/supplies]</a:t>
            </a:r>
          </a:p>
        </p:txBody>
      </p:sp>
    </p:spTree>
    <p:extLst>
      <p:ext uri="{BB962C8B-B14F-4D97-AF65-F5344CB8AC3E}">
        <p14:creationId xmlns="" xmlns:p14="http://schemas.microsoft.com/office/powerpoint/2010/main" val="3742496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45067"/>
            <a:ext cx="8491415" cy="778933"/>
          </a:xfrm>
        </p:spPr>
        <p:txBody>
          <a:bodyPr>
            <a:normAutofit/>
          </a:bodyPr>
          <a:lstStyle/>
          <a:p>
            <a:r>
              <a:rPr lang="en-GB" dirty="0" smtClean="0"/>
              <a:t>Phase 2: Summary of Indicators</a:t>
            </a:r>
            <a:endParaRPr lang="en-GB" dirty="0"/>
          </a:p>
        </p:txBody>
      </p:sp>
      <p:sp>
        <p:nvSpPr>
          <p:cNvPr id="3" name="Content Placeholder 2"/>
          <p:cNvSpPr>
            <a:spLocks noGrp="1"/>
          </p:cNvSpPr>
          <p:nvPr>
            <p:ph idx="1"/>
          </p:nvPr>
        </p:nvSpPr>
        <p:spPr>
          <a:xfrm>
            <a:off x="457200" y="1524000"/>
            <a:ext cx="8229600" cy="5050536"/>
          </a:xfrm>
        </p:spPr>
        <p:txBody>
          <a:bodyPr>
            <a:normAutofit lnSpcReduction="10000"/>
          </a:bodyPr>
          <a:lstStyle/>
          <a:p>
            <a:pPr marL="109728" indent="0">
              <a:buNone/>
            </a:pPr>
            <a:r>
              <a:rPr lang="en-GB" u="sng" dirty="0"/>
              <a:t>Assets, housing and business</a:t>
            </a:r>
          </a:p>
          <a:p>
            <a:pPr marL="109728" indent="0">
              <a:buNone/>
            </a:pPr>
            <a:r>
              <a:rPr lang="en-GB" sz="2400" i="1" dirty="0" smtClean="0"/>
              <a:t>% of households that were able to [purchase assets/improve their homes] in the past year</a:t>
            </a:r>
          </a:p>
          <a:p>
            <a:pPr marL="109728" indent="0">
              <a:buNone/>
            </a:pPr>
            <a:r>
              <a:rPr lang="en-GB" u="sng" dirty="0"/>
              <a:t>Social capital and empowerment</a:t>
            </a:r>
          </a:p>
          <a:p>
            <a:pPr marL="109728" indent="0">
              <a:buNone/>
            </a:pPr>
            <a:r>
              <a:rPr lang="en-GB" sz="2400" i="1" dirty="0" smtClean="0"/>
              <a:t>% of [women] expressing confidence in making decisions regarding [specific category]</a:t>
            </a:r>
          </a:p>
          <a:p>
            <a:pPr marL="109728" indent="0">
              <a:buNone/>
            </a:pPr>
            <a:r>
              <a:rPr lang="en-GB" sz="2400" i="1" dirty="0" smtClean="0"/>
              <a:t>% of clients who perceive [specify benefit or value] in group participation</a:t>
            </a:r>
          </a:p>
          <a:p>
            <a:pPr marL="109728" indent="0">
              <a:buNone/>
            </a:pPr>
            <a:r>
              <a:rPr lang="en-GB" u="sng" dirty="0"/>
              <a:t>Child and youth education</a:t>
            </a:r>
          </a:p>
          <a:p>
            <a:pPr marL="109728" indent="0">
              <a:buNone/>
            </a:pPr>
            <a:r>
              <a:rPr lang="en-GB" sz="2400" i="1" dirty="0" smtClean="0"/>
              <a:t>% of children in the household who are regularly attending school</a:t>
            </a:r>
          </a:p>
          <a:p>
            <a:pPr marL="109728" indent="0">
              <a:buNone/>
            </a:pPr>
            <a:r>
              <a:rPr lang="en-GB" sz="2400" i="1" dirty="0" smtClean="0"/>
              <a:t>% of households with increased ability to pay for school fees</a:t>
            </a:r>
            <a:endParaRPr lang="en-GB" sz="2600" i="1" dirty="0" smtClean="0"/>
          </a:p>
        </p:txBody>
      </p:sp>
    </p:spTree>
    <p:extLst>
      <p:ext uri="{BB962C8B-B14F-4D97-AF65-F5344CB8AC3E}">
        <p14:creationId xmlns="" xmlns:p14="http://schemas.microsoft.com/office/powerpoint/2010/main" val="38397074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 </a:t>
            </a:r>
            <a:endParaRPr lang="en-GB" dirty="0"/>
          </a:p>
        </p:txBody>
      </p:sp>
      <p:sp>
        <p:nvSpPr>
          <p:cNvPr id="3" name="Content Placeholder 2"/>
          <p:cNvSpPr>
            <a:spLocks noGrp="1"/>
          </p:cNvSpPr>
          <p:nvPr>
            <p:ph idx="1"/>
          </p:nvPr>
        </p:nvSpPr>
        <p:spPr>
          <a:xfrm>
            <a:off x="475129" y="2267354"/>
            <a:ext cx="8229600" cy="1910199"/>
          </a:xfrm>
        </p:spPr>
        <p:txBody>
          <a:bodyPr>
            <a:normAutofit fontScale="92500"/>
          </a:bodyPr>
          <a:lstStyle/>
          <a:p>
            <a:pPr>
              <a:buNone/>
            </a:pPr>
            <a:endParaRPr lang="en-GB" dirty="0" smtClean="0"/>
          </a:p>
          <a:p>
            <a:pPr marL="624078" indent="-514350">
              <a:buFont typeface="+mj-lt"/>
              <a:buAutoNum type="arabicPeriod"/>
            </a:pPr>
            <a:r>
              <a:rPr lang="en-GB" dirty="0" smtClean="0"/>
              <a:t>Any questions/clarifications?  </a:t>
            </a:r>
          </a:p>
          <a:p>
            <a:pPr marL="624078" indent="-514350">
              <a:buFont typeface="+mj-lt"/>
              <a:buAutoNum type="arabicPeriod"/>
            </a:pPr>
            <a:r>
              <a:rPr lang="en-GB" dirty="0" smtClean="0"/>
              <a:t>What is your experience in indicator selection?</a:t>
            </a:r>
          </a:p>
          <a:p>
            <a:pPr marL="624078" indent="-514350">
              <a:buFont typeface="+mj-lt"/>
              <a:buAutoNum type="arabicPeriod"/>
            </a:pPr>
            <a:r>
              <a:rPr lang="en-GB" dirty="0" smtClean="0"/>
              <a:t>Can we aim at standardisation - synchronisation? </a:t>
            </a:r>
          </a:p>
        </p:txBody>
      </p:sp>
      <p:sp>
        <p:nvSpPr>
          <p:cNvPr id="4" name="TextBox 3"/>
          <p:cNvSpPr txBox="1"/>
          <p:nvPr/>
        </p:nvSpPr>
        <p:spPr>
          <a:xfrm>
            <a:off x="591672" y="4625798"/>
            <a:ext cx="7871012" cy="1384995"/>
          </a:xfrm>
          <a:prstGeom prst="rect">
            <a:avLst/>
          </a:prstGeom>
          <a:noFill/>
        </p:spPr>
        <p:txBody>
          <a:bodyPr wrap="square" rtlCol="0">
            <a:spAutoFit/>
          </a:bodyPr>
          <a:lstStyle/>
          <a:p>
            <a:pPr marL="514350" indent="-514350">
              <a:buClr>
                <a:schemeClr val="accent3"/>
              </a:buClr>
              <a:buFont typeface="+mj-lt"/>
              <a:buAutoNum type="arabicPeriod" startAt="4"/>
            </a:pPr>
            <a:r>
              <a:rPr lang="en-GB" sz="2800" dirty="0" smtClean="0"/>
              <a:t>Our working group:  contributing to guidelines for selection (and a menu) of indicators to measure client outcomes?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Content Placeholder 2"/>
          <p:cNvSpPr>
            <a:spLocks noGrp="1"/>
          </p:cNvSpPr>
          <p:nvPr>
            <p:ph idx="1"/>
          </p:nvPr>
        </p:nvSpPr>
        <p:spPr/>
        <p:txBody>
          <a:bodyPr>
            <a:normAutofit/>
          </a:bodyPr>
          <a:lstStyle/>
          <a:p>
            <a:r>
              <a:rPr lang="en-GB" dirty="0" smtClean="0"/>
              <a:t>For follow up, please contact: </a:t>
            </a:r>
            <a:r>
              <a:rPr lang="en-GB" dirty="0" smtClean="0">
                <a:solidFill>
                  <a:srgbClr val="FF0000"/>
                </a:solidFill>
                <a:hlinkClick r:id="rId2"/>
              </a:rPr>
              <a:t>info@sptf.info</a:t>
            </a:r>
            <a:r>
              <a:rPr lang="en-GB" dirty="0" smtClean="0">
                <a:solidFill>
                  <a:schemeClr val="accent2"/>
                </a:solidFill>
              </a:rPr>
              <a:t>, </a:t>
            </a:r>
            <a:r>
              <a:rPr lang="en-GB" dirty="0" smtClean="0">
                <a:solidFill>
                  <a:schemeClr val="accent2"/>
                </a:solidFill>
                <a:hlinkClick r:id="rId3"/>
              </a:rPr>
              <a:t>francessinha@edarural.com</a:t>
            </a:r>
            <a:r>
              <a:rPr lang="en-GB" dirty="0" smtClean="0">
                <a:solidFill>
                  <a:schemeClr val="accent2"/>
                </a:solidFill>
              </a:rPr>
              <a:t> </a:t>
            </a:r>
            <a:endParaRPr lang="en-GB" dirty="0" smtClean="0">
              <a:solidFill>
                <a:srgbClr val="FF0000"/>
              </a:solidFill>
            </a:endParaRPr>
          </a:p>
          <a:p>
            <a:r>
              <a:rPr lang="en-GB" dirty="0" smtClean="0"/>
              <a:t>Please note: presentations and recordings from all Outcomes Working Group Meetings are being posted to the SPTF website, working groups page: </a:t>
            </a:r>
            <a:r>
              <a:rPr lang="en-GB" dirty="0" smtClean="0">
                <a:hlinkClick r:id="rId4"/>
              </a:rPr>
              <a:t>http://sptf.info/sp-task-force/working-groups</a:t>
            </a: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a:bodyPr>
          <a:lstStyle/>
          <a:p>
            <a:pPr algn="l" eaLnBrk="0" fontAlgn="base" hangingPunct="0">
              <a:spcAft>
                <a:spcPct val="0"/>
              </a:spcAft>
            </a:pPr>
            <a:r>
              <a:rPr lang="en-US" dirty="0" smtClean="0"/>
              <a:t>Recap  </a:t>
            </a:r>
            <a:endParaRPr lang="en-US" sz="4000" dirty="0" smtClean="0">
              <a:solidFill>
                <a:schemeClr val="tx2"/>
              </a:solidFill>
            </a:endParaRPr>
          </a:p>
        </p:txBody>
      </p:sp>
      <p:sp>
        <p:nvSpPr>
          <p:cNvPr id="3" name="Content Placeholder 2"/>
          <p:cNvSpPr>
            <a:spLocks noGrp="1"/>
          </p:cNvSpPr>
          <p:nvPr>
            <p:ph idx="1"/>
          </p:nvPr>
        </p:nvSpPr>
        <p:spPr>
          <a:xfrm>
            <a:off x="510987" y="2801470"/>
            <a:ext cx="8466757" cy="3838903"/>
          </a:xfrm>
        </p:spPr>
        <p:txBody>
          <a:bodyPr>
            <a:normAutofit fontScale="92500" lnSpcReduction="20000"/>
          </a:bodyPr>
          <a:lstStyle/>
          <a:p>
            <a:r>
              <a:rPr lang="en-GB" dirty="0" smtClean="0"/>
              <a:t>Previous webinar : Theory of Change framework: </a:t>
            </a:r>
          </a:p>
          <a:p>
            <a:pPr lvl="1"/>
            <a:r>
              <a:rPr lang="en-GB" sz="2200" dirty="0" smtClean="0"/>
              <a:t>Defining short-term/intermediary and long term changes</a:t>
            </a:r>
          </a:p>
          <a:p>
            <a:pPr lvl="1"/>
            <a:r>
              <a:rPr lang="en-GB" sz="2200" dirty="0" smtClean="0"/>
              <a:t>Assumptions – links from different services/uses to changes </a:t>
            </a:r>
          </a:p>
          <a:p>
            <a:pPr lvl="1"/>
            <a:r>
              <a:rPr lang="en-GB" sz="2200" dirty="0" smtClean="0"/>
              <a:t>Attrition factor - not all participants will stay the course </a:t>
            </a:r>
          </a:p>
          <a:p>
            <a:endParaRPr lang="en-GB" sz="3200" dirty="0" smtClean="0"/>
          </a:p>
          <a:p>
            <a:r>
              <a:rPr lang="en-GB" dirty="0" smtClean="0"/>
              <a:t>Next logical step to identify relevant practical indicators to measure changes - and the steps that lead to changes:</a:t>
            </a:r>
            <a:endParaRPr lang="en-GB" sz="3200" dirty="0" smtClean="0"/>
          </a:p>
          <a:p>
            <a:pPr lvl="1">
              <a:buFont typeface="Arial" pitchFamily="34" charset="0"/>
              <a:buChar char="•"/>
            </a:pPr>
            <a:r>
              <a:rPr lang="en-US" sz="2200" dirty="0" smtClean="0"/>
              <a:t>Criteria for identifying practical, relevant indicators</a:t>
            </a:r>
          </a:p>
          <a:p>
            <a:pPr lvl="1">
              <a:buFont typeface="Arial" pitchFamily="34" charset="0"/>
              <a:buChar char="•"/>
            </a:pPr>
            <a:r>
              <a:rPr lang="en-US" sz="2200" dirty="0" smtClean="0"/>
              <a:t>Selection relevant to microfinance </a:t>
            </a:r>
          </a:p>
          <a:p>
            <a:pPr lvl="1">
              <a:buFont typeface="Arial" pitchFamily="34" charset="0"/>
              <a:buChar char="•"/>
            </a:pPr>
            <a:r>
              <a:rPr lang="en-US" sz="2200" dirty="0" smtClean="0"/>
              <a:t>What is the experience?  </a:t>
            </a:r>
          </a:p>
          <a:p>
            <a:pPr lvl="1">
              <a:buFont typeface="Arial" pitchFamily="34" charset="0"/>
              <a:buChar char="•"/>
            </a:pPr>
            <a:r>
              <a:rPr lang="en-US" sz="2200" dirty="0" smtClean="0"/>
              <a:t>Can we build consensus  on a ‘</a:t>
            </a:r>
            <a:r>
              <a:rPr lang="en-US" sz="2200" i="1" dirty="0" smtClean="0"/>
              <a:t>standard menu</a:t>
            </a:r>
            <a:r>
              <a:rPr lang="en-US" sz="2200" dirty="0" smtClean="0"/>
              <a:t>’ ?  </a:t>
            </a:r>
          </a:p>
          <a:p>
            <a:pPr>
              <a:buClr>
                <a:srgbClr val="FF9900"/>
              </a:buClr>
              <a:buSzPct val="120000"/>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Indicators </a:t>
            </a:r>
            <a:endParaRPr lang="en-GB" i="1" dirty="0"/>
          </a:p>
        </p:txBody>
      </p:sp>
      <p:sp>
        <p:nvSpPr>
          <p:cNvPr id="3" name="Content Placeholder 2"/>
          <p:cNvSpPr>
            <a:spLocks noGrp="1"/>
          </p:cNvSpPr>
          <p:nvPr>
            <p:ph idx="1"/>
          </p:nvPr>
        </p:nvSpPr>
        <p:spPr>
          <a:xfrm>
            <a:off x="457199" y="2249424"/>
            <a:ext cx="8409709" cy="4325112"/>
          </a:xfrm>
        </p:spPr>
        <p:txBody>
          <a:bodyPr>
            <a:normAutofit/>
          </a:bodyPr>
          <a:lstStyle/>
          <a:p>
            <a:pPr>
              <a:buNone/>
            </a:pPr>
            <a:r>
              <a:rPr lang="en-GB" dirty="0" smtClean="0"/>
              <a:t>The </a:t>
            </a:r>
            <a:r>
              <a:rPr lang="en-GB" b="1" i="1" dirty="0" smtClean="0">
                <a:solidFill>
                  <a:srgbClr val="7030A0"/>
                </a:solidFill>
              </a:rPr>
              <a:t>basics</a:t>
            </a:r>
          </a:p>
          <a:p>
            <a:r>
              <a:rPr lang="en-GB" sz="2400" dirty="0" smtClean="0"/>
              <a:t>Specific, relevant - define </a:t>
            </a:r>
            <a:r>
              <a:rPr lang="en-GB" sz="2400" u="sng" dirty="0" smtClean="0"/>
              <a:t>objectives</a:t>
            </a:r>
          </a:p>
          <a:p>
            <a:r>
              <a:rPr lang="en-GB" sz="2400" dirty="0" smtClean="0"/>
              <a:t>Practical to measure - credible</a:t>
            </a:r>
          </a:p>
          <a:p>
            <a:r>
              <a:rPr lang="en-GB" sz="2400" dirty="0" smtClean="0"/>
              <a:t>Unambiguous - clear</a:t>
            </a:r>
          </a:p>
          <a:p>
            <a:r>
              <a:rPr lang="en-GB" sz="2400" dirty="0" smtClean="0"/>
              <a:t>Can compare, benchmark </a:t>
            </a:r>
          </a:p>
          <a:p>
            <a:r>
              <a:rPr lang="en-GB" sz="2400" dirty="0" smtClean="0"/>
              <a:t>Limited number – necessarily selective</a:t>
            </a:r>
          </a:p>
          <a:p>
            <a:pPr>
              <a:buNone/>
            </a:pPr>
            <a:r>
              <a:rPr lang="en-GB" b="1" i="1" dirty="0" smtClean="0">
                <a:solidFill>
                  <a:srgbClr val="7030A0"/>
                </a:solidFill>
              </a:rPr>
              <a:t>Trade-offs </a:t>
            </a:r>
            <a:r>
              <a:rPr lang="en-GB" sz="2400" dirty="0" smtClean="0"/>
              <a:t>in </a:t>
            </a:r>
            <a:r>
              <a:rPr lang="en-GB" sz="2400" u="sng" dirty="0" smtClean="0"/>
              <a:t>e.g.</a:t>
            </a:r>
            <a:r>
              <a:rPr lang="en-GB" sz="2400" dirty="0" smtClean="0"/>
              <a:t> what is practical to measure (household income or expenditure) and/or unambiguous (women’s role in decision making) </a:t>
            </a:r>
          </a:p>
          <a:p>
            <a:endParaRPr lang="en-GB" dirty="0" smtClean="0"/>
          </a:p>
          <a:p>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a:xfrm>
            <a:off x="0" y="2743200"/>
            <a:ext cx="9144000" cy="1600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100" name="Rectangle 2"/>
          <p:cNvSpPr>
            <a:spLocks noGrp="1" noChangeArrowheads="1"/>
          </p:cNvSpPr>
          <p:nvPr>
            <p:ph type="title" idx="4294967295"/>
          </p:nvPr>
        </p:nvSpPr>
        <p:spPr>
          <a:xfrm>
            <a:off x="685800" y="3352800"/>
            <a:ext cx="8229600" cy="1371600"/>
          </a:xfrm>
        </p:spPr>
        <p:txBody>
          <a:bodyPr>
            <a:normAutofit fontScale="90000"/>
          </a:bodyPr>
          <a:lstStyle/>
          <a:p>
            <a:pPr algn="ctr" eaLnBrk="1" hangingPunct="1">
              <a:lnSpc>
                <a:spcPts val="4800"/>
              </a:lnSpc>
              <a:spcAft>
                <a:spcPts val="600"/>
              </a:spcAft>
            </a:pPr>
            <a:r>
              <a:rPr lang="en-US" sz="4000" dirty="0" smtClean="0">
                <a:solidFill>
                  <a:schemeClr val="bg1"/>
                </a:solidFill>
              </a:rPr>
              <a:t/>
            </a:r>
            <a:br>
              <a:rPr lang="en-US" sz="4000" dirty="0" smtClean="0">
                <a:solidFill>
                  <a:schemeClr val="bg1"/>
                </a:solidFill>
              </a:rPr>
            </a:br>
            <a:r>
              <a:rPr lang="en-US" sz="4000" dirty="0" smtClean="0">
                <a:solidFill>
                  <a:schemeClr val="bg1"/>
                </a:solidFill>
              </a:rPr>
              <a:t>Health Outcome Performance Indicators Project</a:t>
            </a:r>
            <a:br>
              <a:rPr lang="en-US" sz="4000" dirty="0" smtClean="0">
                <a:solidFill>
                  <a:schemeClr val="bg1"/>
                </a:solidFill>
              </a:rPr>
            </a:br>
            <a:r>
              <a:rPr lang="en-US" sz="4000" dirty="0" smtClean="0">
                <a:solidFill>
                  <a:schemeClr val="bg1"/>
                </a:solidFill>
              </a:rPr>
              <a:t/>
            </a:r>
            <a:br>
              <a:rPr lang="en-US" sz="4000" dirty="0" smtClean="0">
                <a:solidFill>
                  <a:schemeClr val="bg1"/>
                </a:solidFill>
              </a:rPr>
            </a:br>
            <a:r>
              <a:rPr lang="en-US" sz="4000" dirty="0" smtClean="0"/>
              <a:t> </a:t>
            </a:r>
            <a:br>
              <a:rPr lang="en-US" sz="4000" dirty="0" smtClean="0"/>
            </a:br>
            <a:endParaRPr lang="fr-FR" sz="4000" dirty="0" smtClean="0">
              <a:solidFill>
                <a:schemeClr val="bg1"/>
              </a:solidFill>
            </a:endParaRPr>
          </a:p>
        </p:txBody>
      </p:sp>
      <p:pic>
        <p:nvPicPr>
          <p:cNvPr id="4102" name="Picture 6" descr="FFH.logo.CMYK.Lrg.gif"/>
          <p:cNvPicPr>
            <a:picLocks noChangeAspect="1"/>
          </p:cNvPicPr>
          <p:nvPr/>
        </p:nvPicPr>
        <p:blipFill>
          <a:blip r:embed="rId3" cstate="print"/>
          <a:srcRect/>
          <a:stretch>
            <a:fillRect/>
          </a:stretch>
        </p:blipFill>
        <p:spPr bwMode="auto">
          <a:xfrm>
            <a:off x="3733800" y="5105400"/>
            <a:ext cx="1419225" cy="783021"/>
          </a:xfrm>
          <a:prstGeom prst="rect">
            <a:avLst/>
          </a:prstGeom>
          <a:noFill/>
          <a:ln w="9525">
            <a:noFill/>
            <a:miter lim="800000"/>
            <a:headEnd/>
            <a:tailEnd/>
          </a:ln>
        </p:spPr>
      </p:pic>
      <p:pic>
        <p:nvPicPr>
          <p:cNvPr id="8" name="Picture 7" descr="fruit stand.jpg"/>
          <p:cNvPicPr>
            <a:picLocks noChangeAspect="1"/>
          </p:cNvPicPr>
          <p:nvPr/>
        </p:nvPicPr>
        <p:blipFill>
          <a:blip r:embed="rId4" cstate="print"/>
          <a:stretch>
            <a:fillRect/>
          </a:stretch>
        </p:blipFill>
        <p:spPr>
          <a:xfrm>
            <a:off x="4495800" y="1"/>
            <a:ext cx="4648200" cy="2743199"/>
          </a:xfrm>
          <a:prstGeom prst="rect">
            <a:avLst/>
          </a:prstGeom>
        </p:spPr>
      </p:pic>
      <p:pic>
        <p:nvPicPr>
          <p:cNvPr id="10" name="Picture 9"/>
          <p:cNvPicPr/>
          <p:nvPr/>
        </p:nvPicPr>
        <p:blipFill>
          <a:blip r:embed="rId5" cstate="print">
            <a:extLst>
              <a:ext uri="{28A0092B-C50C-407E-A947-70E740481C1C}">
                <a14:useLocalDpi xmlns="" xmlns:a14="http://schemas.microsoft.com/office/drawing/2010/main" val="0"/>
              </a:ext>
            </a:extLst>
          </a:blip>
          <a:stretch>
            <a:fillRect/>
          </a:stretch>
        </p:blipFill>
        <p:spPr>
          <a:xfrm>
            <a:off x="609600" y="5105400"/>
            <a:ext cx="1905000" cy="609600"/>
          </a:xfrm>
          <a:prstGeom prst="rect">
            <a:avLst/>
          </a:prstGeom>
        </p:spPr>
      </p:pic>
      <p:pic>
        <p:nvPicPr>
          <p:cNvPr id="49153" name="Picture 1"/>
          <p:cNvPicPr>
            <a:picLocks noChangeAspect="1" noChangeArrowheads="1"/>
          </p:cNvPicPr>
          <p:nvPr/>
        </p:nvPicPr>
        <p:blipFill>
          <a:blip r:embed="rId6" cstate="print"/>
          <a:srcRect/>
          <a:stretch>
            <a:fillRect/>
          </a:stretch>
        </p:blipFill>
        <p:spPr bwMode="auto">
          <a:xfrm>
            <a:off x="2667000" y="0"/>
            <a:ext cx="3276600" cy="2743200"/>
          </a:xfrm>
          <a:prstGeom prst="rect">
            <a:avLst/>
          </a:prstGeom>
          <a:noFill/>
          <a:ln w="9525">
            <a:noFill/>
            <a:miter lim="800000"/>
            <a:headEnd/>
            <a:tailEnd/>
          </a:ln>
        </p:spPr>
      </p:pic>
      <p:pic>
        <p:nvPicPr>
          <p:cNvPr id="12" name="Picture 57" descr="FFH_India_Nets_0380"/>
          <p:cNvPicPr>
            <a:picLocks noChangeAspect="1" noChangeArrowheads="1"/>
          </p:cNvPicPr>
          <p:nvPr/>
        </p:nvPicPr>
        <p:blipFill>
          <a:blip r:embed="rId7" cstate="print"/>
          <a:srcRect l="5394" t="6818"/>
          <a:stretch>
            <a:fillRect/>
          </a:stretch>
        </p:blipFill>
        <p:spPr bwMode="auto">
          <a:xfrm>
            <a:off x="0" y="0"/>
            <a:ext cx="2667000" cy="2743200"/>
          </a:xfrm>
          <a:prstGeom prst="rect">
            <a:avLst/>
          </a:prstGeom>
          <a:noFill/>
        </p:spPr>
      </p:pic>
      <p:pic>
        <p:nvPicPr>
          <p:cNvPr id="1026" name="Picture 2"/>
          <p:cNvPicPr>
            <a:picLocks noChangeAspect="1" noChangeArrowheads="1"/>
          </p:cNvPicPr>
          <p:nvPr/>
        </p:nvPicPr>
        <p:blipFill>
          <a:blip r:embed="rId8" cstate="print"/>
          <a:srcRect/>
          <a:stretch>
            <a:fillRect/>
          </a:stretch>
        </p:blipFill>
        <p:spPr bwMode="auto">
          <a:xfrm>
            <a:off x="6172200" y="5105400"/>
            <a:ext cx="2687359" cy="8263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fontScale="90000"/>
          </a:bodyPr>
          <a:lstStyle/>
          <a:p>
            <a:pPr algn="ctr"/>
            <a:r>
              <a:rPr lang="en-US" sz="4400" dirty="0" smtClean="0"/>
              <a:t>Theories of Change: </a:t>
            </a:r>
            <a:br>
              <a:rPr lang="en-US" sz="4400" dirty="0" smtClean="0"/>
            </a:br>
            <a:r>
              <a:rPr lang="en-US" sz="4400" dirty="0" smtClean="0"/>
              <a:t>Improved Health</a:t>
            </a:r>
            <a:endParaRPr lang="en-US" sz="4400" dirty="0"/>
          </a:p>
        </p:txBody>
      </p:sp>
      <p:graphicFrame>
        <p:nvGraphicFramePr>
          <p:cNvPr id="6" name="Content Placeholder 5"/>
          <p:cNvGraphicFramePr>
            <a:graphicFrameLocks noGrp="1"/>
          </p:cNvGraphicFramePr>
          <p:nvPr>
            <p:ph sz="half" idx="1"/>
          </p:nvPr>
        </p:nvGraphicFramePr>
        <p:xfrm>
          <a:off x="228600" y="1286933"/>
          <a:ext cx="6858000" cy="5350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6" name="AutoShape 3"/>
          <p:cNvSpPr>
            <a:spLocks noChangeArrowheads="1"/>
          </p:cNvSpPr>
          <p:nvPr/>
        </p:nvSpPr>
        <p:spPr bwMode="auto">
          <a:xfrm>
            <a:off x="6733116" y="2565399"/>
            <a:ext cx="2173817" cy="2362200"/>
          </a:xfrm>
          <a:custGeom>
            <a:avLst/>
            <a:gdLst>
              <a:gd name="T0" fmla="*/ 2 w 1885950"/>
              <a:gd name="T1" fmla="*/ 829513 h 2171700"/>
              <a:gd name="T2" fmla="*/ 720373 w 1885950"/>
              <a:gd name="T3" fmla="*/ 829519 h 2171700"/>
              <a:gd name="T4" fmla="*/ 942975 w 1885950"/>
              <a:gd name="T5" fmla="*/ 0 h 2171700"/>
              <a:gd name="T6" fmla="*/ 1165577 w 1885950"/>
              <a:gd name="T7" fmla="*/ 829519 h 2171700"/>
              <a:gd name="T8" fmla="*/ 1885948 w 1885950"/>
              <a:gd name="T9" fmla="*/ 829513 h 2171700"/>
              <a:gd name="T10" fmla="*/ 1303153 w 1885950"/>
              <a:gd name="T11" fmla="*/ 1342179 h 2171700"/>
              <a:gd name="T12" fmla="*/ 1525764 w 1885950"/>
              <a:gd name="T13" fmla="*/ 2171694 h 2171700"/>
              <a:gd name="T14" fmla="*/ 942975 w 1885950"/>
              <a:gd name="T15" fmla="*/ 1659020 h 2171700"/>
              <a:gd name="T16" fmla="*/ 360186 w 1885950"/>
              <a:gd name="T17" fmla="*/ 2171694 h 2171700"/>
              <a:gd name="T18" fmla="*/ 582797 w 1885950"/>
              <a:gd name="T19" fmla="*/ 1342179 h 2171700"/>
              <a:gd name="T20" fmla="*/ 2 w 1885950"/>
              <a:gd name="T21" fmla="*/ 829513 h 21717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885950"/>
              <a:gd name="T34" fmla="*/ 0 h 2171700"/>
              <a:gd name="T35" fmla="*/ 1885950 w 1885950"/>
              <a:gd name="T36" fmla="*/ 2171700 h 21717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885950" h="2171700">
                <a:moveTo>
                  <a:pt x="2" y="829513"/>
                </a:moveTo>
                <a:lnTo>
                  <a:pt x="720373" y="829519"/>
                </a:lnTo>
                <a:lnTo>
                  <a:pt x="942975" y="0"/>
                </a:lnTo>
                <a:lnTo>
                  <a:pt x="1165577" y="829519"/>
                </a:lnTo>
                <a:lnTo>
                  <a:pt x="1885948" y="829513"/>
                </a:lnTo>
                <a:lnTo>
                  <a:pt x="1303153" y="1342179"/>
                </a:lnTo>
                <a:lnTo>
                  <a:pt x="1525764" y="2171694"/>
                </a:lnTo>
                <a:lnTo>
                  <a:pt x="942975" y="1659020"/>
                </a:lnTo>
                <a:lnTo>
                  <a:pt x="360186" y="2171694"/>
                </a:lnTo>
                <a:lnTo>
                  <a:pt x="582797" y="1342179"/>
                </a:lnTo>
                <a:lnTo>
                  <a:pt x="2" y="829513"/>
                </a:lnTo>
                <a:close/>
              </a:path>
            </a:pathLst>
          </a:custGeom>
          <a:solidFill>
            <a:schemeClr val="accent1"/>
          </a:solidFill>
          <a:ln w="9525">
            <a:solidFill>
              <a:srgbClr val="0070C0"/>
            </a:solidFill>
            <a:miter lim="800000"/>
            <a:headEnd/>
            <a:tailEnd/>
          </a:ln>
          <a:effectLst>
            <a:glow rad="101600">
              <a:schemeClr val="accent6">
                <a:satMod val="175000"/>
                <a:alpha val="40000"/>
              </a:schemeClr>
            </a:glo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900" dirty="0" smtClean="0">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Improved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health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cs typeface="Arial" pitchFamily="34" charset="0"/>
              </a:rPr>
              <a:t>outcomes</a:t>
            </a:r>
            <a:endParaRPr kumimoji="0" lang="en-US" sz="12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304800" y="1447800"/>
            <a:ext cx="8610600" cy="4525963"/>
          </a:xfrm>
        </p:spPr>
        <p:txBody>
          <a:bodyPr/>
          <a:lstStyle/>
          <a:p>
            <a:pPr>
              <a:buNone/>
            </a:pPr>
            <a:endParaRPr lang="en-US" dirty="0" smtClean="0">
              <a:solidFill>
                <a:schemeClr val="accent6">
                  <a:lumMod val="75000"/>
                </a:schemeClr>
              </a:solidFill>
            </a:endParaRPr>
          </a:p>
          <a:p>
            <a:pPr marL="0" indent="0"/>
            <a:endParaRPr lang="en-US" sz="2200" dirty="0"/>
          </a:p>
        </p:txBody>
      </p:sp>
      <p:sp>
        <p:nvSpPr>
          <p:cNvPr id="3" name="Title 2"/>
          <p:cNvSpPr>
            <a:spLocks noGrp="1"/>
          </p:cNvSpPr>
          <p:nvPr>
            <p:ph type="title"/>
          </p:nvPr>
        </p:nvSpPr>
        <p:spPr>
          <a:xfrm>
            <a:off x="0" y="0"/>
            <a:ext cx="9144000" cy="1143000"/>
          </a:xfrm>
        </p:spPr>
        <p:txBody>
          <a:bodyPr/>
          <a:lstStyle/>
          <a:p>
            <a:pPr algn="ctr"/>
            <a:r>
              <a:rPr lang="en-US" sz="4800" dirty="0" smtClean="0"/>
              <a:t>Choosing Health Indicators</a:t>
            </a:r>
            <a:endParaRPr lang="en-US" sz="4800" dirty="0"/>
          </a:p>
        </p:txBody>
      </p:sp>
      <p:graphicFrame>
        <p:nvGraphicFramePr>
          <p:cNvPr id="5" name="Table 4"/>
          <p:cNvGraphicFramePr>
            <a:graphicFrameLocks noGrp="1"/>
          </p:cNvGraphicFramePr>
          <p:nvPr/>
        </p:nvGraphicFramePr>
        <p:xfrm>
          <a:off x="457200" y="1397000"/>
          <a:ext cx="8392160" cy="5080000"/>
        </p:xfrm>
        <a:graphic>
          <a:graphicData uri="http://schemas.openxmlformats.org/drawingml/2006/table">
            <a:tbl>
              <a:tblPr firstRow="1" bandRow="1">
                <a:tableStyleId>{93296810-A885-4BE3-A3E7-6D5BEEA58F35}</a:tableStyleId>
              </a:tblPr>
              <a:tblGrid>
                <a:gridCol w="914400"/>
                <a:gridCol w="746760"/>
                <a:gridCol w="830580"/>
                <a:gridCol w="830580"/>
                <a:gridCol w="830580"/>
                <a:gridCol w="830580"/>
                <a:gridCol w="830580"/>
                <a:gridCol w="891540"/>
                <a:gridCol w="769620"/>
                <a:gridCol w="916940"/>
              </a:tblGrid>
              <a:tr h="812800">
                <a:tc rowSpan="2">
                  <a:txBody>
                    <a:bodyPr/>
                    <a:lstStyle/>
                    <a:p>
                      <a:pPr algn="ctr"/>
                      <a:r>
                        <a:rPr lang="en-US" dirty="0" smtClean="0"/>
                        <a:t>Criteria</a:t>
                      </a:r>
                      <a:endParaRPr lang="en-US" dirty="0">
                        <a:solidFill>
                          <a:schemeClr val="tx1"/>
                        </a:solidFill>
                      </a:endParaRPr>
                    </a:p>
                  </a:txBody>
                  <a:tcPr vert="vert270"/>
                </a:tc>
                <a:tc gridSpan="2">
                  <a:txBody>
                    <a:bodyPr/>
                    <a:lstStyle/>
                    <a:p>
                      <a:pPr algn="ctr"/>
                      <a:r>
                        <a:rPr lang="en-US" sz="1800" kern="1200" dirty="0" smtClean="0"/>
                        <a:t>Feasibility</a:t>
                      </a:r>
                      <a:endParaRPr lang="en-US" i="0" dirty="0">
                        <a:solidFill>
                          <a:schemeClr val="tx1"/>
                        </a:solidFill>
                      </a:endParaRPr>
                    </a:p>
                  </a:txBody>
                  <a:tcPr/>
                </a:tc>
                <a:tc hMerge="1">
                  <a:txBody>
                    <a:bodyPr/>
                    <a:lstStyle/>
                    <a:p>
                      <a:endParaRPr lang="en-US" dirty="0"/>
                    </a:p>
                  </a:txBody>
                  <a:tcPr/>
                </a:tc>
                <a:tc gridSpan="4">
                  <a:txBody>
                    <a:bodyPr/>
                    <a:lstStyle/>
                    <a:p>
                      <a:pPr algn="ctr"/>
                      <a:r>
                        <a:rPr lang="en-US" dirty="0" smtClean="0"/>
                        <a:t>Usability</a:t>
                      </a:r>
                      <a:endParaRPr lang="en-US"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2">
                  <a:txBody>
                    <a:bodyPr/>
                    <a:lstStyle/>
                    <a:p>
                      <a:r>
                        <a:rPr lang="en-US" sz="1800" kern="1200" dirty="0" smtClean="0"/>
                        <a:t>Usability/ </a:t>
                      </a:r>
                    </a:p>
                    <a:p>
                      <a:r>
                        <a:rPr lang="en-US" sz="1800" kern="1200" dirty="0" smtClean="0"/>
                        <a:t>Reliability</a:t>
                      </a:r>
                      <a:endParaRPr lang="en-US" sz="1800" dirty="0">
                        <a:solidFill>
                          <a:schemeClr val="tx1"/>
                        </a:solidFill>
                      </a:endParaRPr>
                    </a:p>
                  </a:txBody>
                  <a:tcPr/>
                </a:tc>
                <a:tc hMerge="1">
                  <a:txBody>
                    <a:bodyPr/>
                    <a:lstStyle/>
                    <a:p>
                      <a:endParaRPr lang="en-US" sz="1800" dirty="0"/>
                    </a:p>
                  </a:txBody>
                  <a:tcPr/>
                </a:tc>
                <a:tc rowSpan="2">
                  <a:txBody>
                    <a:bodyPr/>
                    <a:lstStyle/>
                    <a:p>
                      <a:pPr marL="0" marR="0">
                        <a:spcBef>
                          <a:spcPts val="0"/>
                        </a:spcBef>
                        <a:spcAft>
                          <a:spcPts val="0"/>
                        </a:spcAft>
                      </a:pPr>
                      <a:r>
                        <a:rPr lang="en-US" sz="1800" dirty="0"/>
                        <a:t>Likelihood of inclusion </a:t>
                      </a:r>
                      <a:endParaRPr lang="en-US" sz="1800" i="0" dirty="0">
                        <a:solidFill>
                          <a:schemeClr val="tx1"/>
                        </a:solidFill>
                        <a:latin typeface="Cambria"/>
                        <a:ea typeface="Cambria"/>
                        <a:cs typeface="Times New Roman"/>
                      </a:endParaRPr>
                    </a:p>
                  </a:txBody>
                  <a:tcPr vert="vert270"/>
                </a:tc>
              </a:tr>
              <a:tr h="812800">
                <a:tc vMerge="1">
                  <a:txBody>
                    <a:bodyPr/>
                    <a:lstStyle/>
                    <a:p>
                      <a:endParaRPr lang="en-US" dirty="0"/>
                    </a:p>
                  </a:txBody>
                  <a:tcPr/>
                </a:tc>
                <a:tc>
                  <a:txBody>
                    <a:bodyPr/>
                    <a:lstStyle/>
                    <a:p>
                      <a:pPr marL="0" marR="0">
                        <a:spcBef>
                          <a:spcPts val="0"/>
                        </a:spcBef>
                        <a:spcAft>
                          <a:spcPts val="0"/>
                        </a:spcAft>
                      </a:pPr>
                      <a:r>
                        <a:rPr lang="en-US" sz="1000" dirty="0"/>
                        <a:t>Measurable by an FSP</a:t>
                      </a:r>
                      <a:endParaRPr lang="en-US"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Can be reported in client survey</a:t>
                      </a:r>
                      <a:endParaRPr lang="en-US"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Can change in short-term</a:t>
                      </a:r>
                      <a:endParaRPr lang="en-US"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Addresses relevant measures for FSPs </a:t>
                      </a:r>
                      <a:endParaRPr lang="en-US"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Cannot rely on specific interventions to change outcomes</a:t>
                      </a:r>
                      <a:endParaRPr lang="en-US"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Be applicable for both genders</a:t>
                      </a:r>
                      <a:endParaRPr lang="en-US"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Can be benchmarked to other data (MDGs, regional data, etc.)</a:t>
                      </a:r>
                      <a:endParaRPr lang="en-US" sz="10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000" dirty="0"/>
                        <a:t>Reliability</a:t>
                      </a:r>
                      <a:endParaRPr lang="en-US" sz="1000" dirty="0">
                        <a:solidFill>
                          <a:schemeClr val="tx1"/>
                        </a:solidFill>
                        <a:latin typeface="Cambria"/>
                        <a:ea typeface="Cambria"/>
                        <a:cs typeface="Times New Roman"/>
                      </a:endParaRPr>
                    </a:p>
                  </a:txBody>
                  <a:tcPr marL="68580" marR="68580" marT="0" marB="0"/>
                </a:tc>
                <a:tc vMerge="1">
                  <a:txBody>
                    <a:bodyPr/>
                    <a:lstStyle/>
                    <a:p>
                      <a:pPr marL="0" marR="0">
                        <a:spcBef>
                          <a:spcPts val="0"/>
                        </a:spcBef>
                        <a:spcAft>
                          <a:spcPts val="0"/>
                        </a:spcAft>
                      </a:pPr>
                      <a:endParaRPr lang="en-US" sz="1200" dirty="0">
                        <a:latin typeface="Cambria"/>
                        <a:ea typeface="Cambria"/>
                        <a:cs typeface="Times New Roman"/>
                      </a:endParaRPr>
                    </a:p>
                  </a:txBody>
                  <a:tcPr marL="68580" marR="68580" marT="0" marB="0"/>
                </a:tc>
              </a:tr>
              <a:tr h="812800">
                <a:tc>
                  <a:txBody>
                    <a:bodyPr/>
                    <a:lstStyle/>
                    <a:p>
                      <a:pPr marL="0" marR="0">
                        <a:spcBef>
                          <a:spcPts val="0"/>
                        </a:spcBef>
                        <a:spcAft>
                          <a:spcPts val="0"/>
                        </a:spcAft>
                      </a:pPr>
                      <a:r>
                        <a:rPr lang="en-US" sz="1200" dirty="0"/>
                        <a:t>PPI/PAT</a:t>
                      </a:r>
                      <a:endParaRPr lang="en-US"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Maybe</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High</a:t>
                      </a:r>
                      <a:endParaRPr lang="en-US" sz="1200" dirty="0">
                        <a:solidFill>
                          <a:schemeClr val="tx1"/>
                        </a:solidFill>
                        <a:latin typeface="Cambria"/>
                        <a:ea typeface="Cambria"/>
                        <a:cs typeface="Times New Roman"/>
                      </a:endParaRPr>
                    </a:p>
                  </a:txBody>
                  <a:tcPr marL="68580" marR="68580" marT="0" marB="0"/>
                </a:tc>
              </a:tr>
              <a:tr h="812800">
                <a:tc>
                  <a:txBody>
                    <a:bodyPr/>
                    <a:lstStyle/>
                    <a:p>
                      <a:pPr marL="0" marR="0">
                        <a:spcBef>
                          <a:spcPts val="0"/>
                        </a:spcBef>
                        <a:spcAft>
                          <a:spcPts val="0"/>
                        </a:spcAft>
                      </a:pPr>
                      <a:r>
                        <a:rPr lang="en-US" sz="1200" dirty="0"/>
                        <a:t>Food security index</a:t>
                      </a:r>
                      <a:endParaRPr lang="en-US"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Yes</a:t>
                      </a:r>
                      <a:endParaRPr lang="en-US"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Maybe</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High</a:t>
                      </a:r>
                      <a:endParaRPr lang="en-US" sz="1200" dirty="0">
                        <a:solidFill>
                          <a:schemeClr val="tx1"/>
                        </a:solidFill>
                        <a:latin typeface="Cambria"/>
                        <a:ea typeface="Cambria"/>
                        <a:cs typeface="Times New Roman"/>
                      </a:endParaRPr>
                    </a:p>
                  </a:txBody>
                  <a:tcPr marL="68580" marR="68580" marT="0" marB="0"/>
                </a:tc>
              </a:tr>
              <a:tr h="812800">
                <a:tc>
                  <a:txBody>
                    <a:bodyPr/>
                    <a:lstStyle/>
                    <a:p>
                      <a:pPr marL="0" marR="0">
                        <a:spcBef>
                          <a:spcPts val="0"/>
                        </a:spcBef>
                        <a:spcAft>
                          <a:spcPts val="0"/>
                        </a:spcAft>
                      </a:pPr>
                      <a:r>
                        <a:rPr lang="en-US" sz="1200" dirty="0"/>
                        <a:t>Use of preventive health services</a:t>
                      </a:r>
                      <a:endParaRPr lang="en-US"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Maybe</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Maybe</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Maybe</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Maybe</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High/ Moderate</a:t>
                      </a:r>
                      <a:endParaRPr lang="en-US" sz="1200" dirty="0">
                        <a:solidFill>
                          <a:schemeClr val="tx1"/>
                        </a:solidFill>
                        <a:latin typeface="Cambria"/>
                        <a:ea typeface="Cambria"/>
                        <a:cs typeface="Times New Roman"/>
                      </a:endParaRPr>
                    </a:p>
                  </a:txBody>
                  <a:tcPr marL="68580" marR="68580" marT="0" marB="0"/>
                </a:tc>
              </a:tr>
              <a:tr h="812800">
                <a:tc>
                  <a:txBody>
                    <a:bodyPr/>
                    <a:lstStyle/>
                    <a:p>
                      <a:pPr marL="0" marR="0">
                        <a:spcBef>
                          <a:spcPts val="0"/>
                        </a:spcBef>
                        <a:spcAft>
                          <a:spcPts val="0"/>
                        </a:spcAft>
                      </a:pPr>
                      <a:r>
                        <a:rPr lang="en-US" sz="1200" dirty="0"/>
                        <a:t>Access to safe drinking water (MDG 7)</a:t>
                      </a:r>
                      <a:endParaRPr lang="en-US" sz="1200" dirty="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Maybe</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Maybe</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Yes</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a:t>Maybe</a:t>
                      </a:r>
                      <a:endParaRPr lang="en-US" sz="1200">
                        <a:solidFill>
                          <a:schemeClr val="tx1"/>
                        </a:solidFill>
                        <a:latin typeface="Cambria"/>
                        <a:ea typeface="Cambria"/>
                        <a:cs typeface="Times New Roman"/>
                      </a:endParaRPr>
                    </a:p>
                  </a:txBody>
                  <a:tcPr marL="68580" marR="68580" marT="0" marB="0"/>
                </a:tc>
                <a:tc>
                  <a:txBody>
                    <a:bodyPr/>
                    <a:lstStyle/>
                    <a:p>
                      <a:pPr marL="0" marR="0">
                        <a:spcBef>
                          <a:spcPts val="0"/>
                        </a:spcBef>
                        <a:spcAft>
                          <a:spcPts val="0"/>
                        </a:spcAft>
                      </a:pPr>
                      <a:r>
                        <a:rPr lang="en-US" sz="1200" dirty="0"/>
                        <a:t>High/ Moderate</a:t>
                      </a:r>
                      <a:endParaRPr lang="en-US" sz="1200" dirty="0">
                        <a:solidFill>
                          <a:schemeClr val="tx1"/>
                        </a:solidFill>
                        <a:latin typeface="Cambria"/>
                        <a:ea typeface="Cambria"/>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lstStyle/>
          <a:p>
            <a:pPr algn="ctr"/>
            <a:r>
              <a:rPr lang="en-US" sz="4800" dirty="0" smtClean="0"/>
              <a:t>Current Pilot Partners</a:t>
            </a:r>
            <a:endParaRPr lang="en-US" sz="4800" dirty="0"/>
          </a:p>
        </p:txBody>
      </p:sp>
      <p:graphicFrame>
        <p:nvGraphicFramePr>
          <p:cNvPr id="5" name="Content Placeholder 4"/>
          <p:cNvGraphicFramePr>
            <a:graphicFrameLocks noGrp="1"/>
          </p:cNvGraphicFramePr>
          <p:nvPr>
            <p:ph sz="half" idx="1"/>
          </p:nvPr>
        </p:nvGraphicFramePr>
        <p:xfrm>
          <a:off x="457198" y="1523998"/>
          <a:ext cx="8458201" cy="3695702"/>
        </p:xfrm>
        <a:graphic>
          <a:graphicData uri="http://schemas.openxmlformats.org/drawingml/2006/table">
            <a:tbl>
              <a:tblPr>
                <a:effectLst>
                  <a:outerShdw blurRad="50800" dist="38100" algn="l" rotWithShape="0">
                    <a:prstClr val="black">
                      <a:alpha val="40000"/>
                    </a:prstClr>
                  </a:outerShdw>
                </a:effectLst>
                <a:tableStyleId>{08FB837D-C827-4EFA-A057-4D05807E0F7C}</a:tableStyleId>
              </a:tblPr>
              <a:tblGrid>
                <a:gridCol w="2089673"/>
                <a:gridCol w="2174966"/>
                <a:gridCol w="2174966"/>
                <a:gridCol w="2018596"/>
              </a:tblGrid>
              <a:tr h="1295402">
                <a:tc>
                  <a:txBody>
                    <a:bodyPr/>
                    <a:lstStyle/>
                    <a:p>
                      <a:pPr marL="0" marR="0" algn="ctr">
                        <a:lnSpc>
                          <a:spcPct val="115000"/>
                        </a:lnSpc>
                        <a:spcBef>
                          <a:spcPts val="0"/>
                        </a:spcBef>
                        <a:spcAft>
                          <a:spcPts val="0"/>
                        </a:spcAft>
                      </a:pPr>
                      <a:r>
                        <a:rPr lang="en-US" sz="1800" dirty="0"/>
                        <a:t>Financial Service Provider</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Country</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No of Clients being served by FSP</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No. of clients participating in health indicators survey</a:t>
                      </a:r>
                      <a:endParaRPr lang="en-US" sz="1800" dirty="0">
                        <a:latin typeface="Calibri"/>
                        <a:ea typeface="Times New Roman"/>
                        <a:cs typeface="Times New Roman"/>
                      </a:endParaRPr>
                    </a:p>
                  </a:txBody>
                  <a:tcPr marL="68580" marR="68580" marT="0" marB="0"/>
                </a:tc>
              </a:tr>
              <a:tr h="600075">
                <a:tc>
                  <a:txBody>
                    <a:bodyPr/>
                    <a:lstStyle/>
                    <a:p>
                      <a:pPr marL="0" marR="0">
                        <a:lnSpc>
                          <a:spcPct val="115000"/>
                        </a:lnSpc>
                        <a:spcBef>
                          <a:spcPts val="0"/>
                        </a:spcBef>
                        <a:spcAft>
                          <a:spcPts val="0"/>
                        </a:spcAft>
                      </a:pPr>
                      <a:r>
                        <a:rPr lang="en-US" sz="1800"/>
                        <a:t>ADRA</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Peru</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17,039</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95</a:t>
                      </a:r>
                      <a:endParaRPr lang="en-US" sz="1800">
                        <a:latin typeface="Calibri"/>
                        <a:ea typeface="Times New Roman"/>
                        <a:cs typeface="Times New Roman"/>
                      </a:endParaRPr>
                    </a:p>
                  </a:txBody>
                  <a:tcPr marL="68580" marR="68580" marT="0" marB="0"/>
                </a:tc>
              </a:tr>
              <a:tr h="600075">
                <a:tc>
                  <a:txBody>
                    <a:bodyPr/>
                    <a:lstStyle/>
                    <a:p>
                      <a:pPr marL="0" marR="0">
                        <a:lnSpc>
                          <a:spcPct val="115000"/>
                        </a:lnSpc>
                        <a:spcBef>
                          <a:spcPts val="0"/>
                        </a:spcBef>
                        <a:spcAft>
                          <a:spcPts val="0"/>
                        </a:spcAft>
                      </a:pPr>
                      <a:r>
                        <a:rPr lang="en-US" sz="1800" dirty="0" smtClean="0"/>
                        <a:t>CARD</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Philippines</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1,828,052</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472</a:t>
                      </a:r>
                      <a:endParaRPr lang="en-US" sz="1800">
                        <a:latin typeface="Calibri"/>
                        <a:ea typeface="Times New Roman"/>
                        <a:cs typeface="Times New Roman"/>
                      </a:endParaRPr>
                    </a:p>
                  </a:txBody>
                  <a:tcPr marL="68580" marR="68580" marT="0" marB="0"/>
                </a:tc>
              </a:tr>
              <a:tr h="600075">
                <a:tc>
                  <a:txBody>
                    <a:bodyPr/>
                    <a:lstStyle/>
                    <a:p>
                      <a:pPr marL="0" marR="0">
                        <a:lnSpc>
                          <a:spcPct val="115000"/>
                        </a:lnSpc>
                        <a:spcBef>
                          <a:spcPts val="0"/>
                        </a:spcBef>
                        <a:spcAft>
                          <a:spcPts val="0"/>
                        </a:spcAft>
                      </a:pPr>
                      <a:r>
                        <a:rPr lang="en-US" sz="1800" dirty="0" smtClean="0"/>
                        <a:t>ESAF</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India</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322,590</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1,000 </a:t>
                      </a:r>
                      <a:endParaRPr lang="en-US" sz="1800">
                        <a:latin typeface="Calibri"/>
                        <a:ea typeface="Times New Roman"/>
                        <a:cs typeface="Times New Roman"/>
                      </a:endParaRPr>
                    </a:p>
                  </a:txBody>
                  <a:tcPr marL="68580" marR="68580" marT="0" marB="0"/>
                </a:tc>
              </a:tr>
              <a:tr h="600075">
                <a:tc>
                  <a:txBody>
                    <a:bodyPr/>
                    <a:lstStyle/>
                    <a:p>
                      <a:pPr marL="0" marR="0">
                        <a:lnSpc>
                          <a:spcPct val="115000"/>
                        </a:lnSpc>
                        <a:spcBef>
                          <a:spcPts val="0"/>
                        </a:spcBef>
                        <a:spcAft>
                          <a:spcPts val="0"/>
                        </a:spcAft>
                      </a:pPr>
                      <a:r>
                        <a:rPr lang="en-US" sz="1800" dirty="0" err="1" smtClean="0"/>
                        <a:t>Equitas</a:t>
                      </a:r>
                      <a:endParaRPr lang="en-US" sz="1800" dirty="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India</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a:t>1,344,361</a:t>
                      </a:r>
                      <a:endParaRPr lang="en-US" sz="1800">
                        <a:latin typeface="Calibri"/>
                        <a:ea typeface="Times New Roman"/>
                        <a:cs typeface="Times New Roman"/>
                      </a:endParaRPr>
                    </a:p>
                  </a:txBody>
                  <a:tcPr marL="68580" marR="68580" marT="0" marB="0"/>
                </a:tc>
                <a:tc>
                  <a:txBody>
                    <a:bodyPr/>
                    <a:lstStyle/>
                    <a:p>
                      <a:pPr marL="0" marR="0" algn="ctr">
                        <a:lnSpc>
                          <a:spcPct val="115000"/>
                        </a:lnSpc>
                        <a:spcBef>
                          <a:spcPts val="0"/>
                        </a:spcBef>
                        <a:spcAft>
                          <a:spcPts val="0"/>
                        </a:spcAft>
                      </a:pPr>
                      <a:r>
                        <a:rPr lang="en-US" sz="1800" dirty="0"/>
                        <a:t>250 </a:t>
                      </a:r>
                      <a:endParaRPr lang="en-US" sz="18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lstStyle/>
          <a:p>
            <a:pPr algn="ctr"/>
            <a:r>
              <a:rPr lang="en-US" sz="4800" dirty="0" smtClean="0"/>
              <a:t>Survey Adaptations</a:t>
            </a:r>
            <a:endParaRPr lang="en-US" sz="4800" dirty="0"/>
          </a:p>
        </p:txBody>
      </p:sp>
      <p:sp>
        <p:nvSpPr>
          <p:cNvPr id="4" name="Content Placeholder 3"/>
          <p:cNvSpPr>
            <a:spLocks noGrp="1"/>
          </p:cNvSpPr>
          <p:nvPr>
            <p:ph sz="half" idx="1"/>
          </p:nvPr>
        </p:nvSpPr>
        <p:spPr/>
        <p:txBody>
          <a:bodyPr>
            <a:normAutofit lnSpcReduction="10000"/>
          </a:bodyPr>
          <a:lstStyle/>
          <a:p>
            <a:r>
              <a:rPr lang="en-US" sz="2000" b="1" dirty="0" smtClean="0"/>
              <a:t>Poverty measurement </a:t>
            </a:r>
            <a:r>
              <a:rPr lang="en-US" sz="2000" dirty="0" smtClean="0"/>
              <a:t>– Use of country-specific PPIs</a:t>
            </a:r>
          </a:p>
          <a:p>
            <a:r>
              <a:rPr lang="en-US" sz="2000" b="1" dirty="0" smtClean="0"/>
              <a:t>Food security and nutrition </a:t>
            </a:r>
            <a:r>
              <a:rPr lang="en-US" sz="2000" dirty="0" smtClean="0"/>
              <a:t>–added a focus on food items in India to reflect stronger focus on nutrition</a:t>
            </a:r>
          </a:p>
          <a:p>
            <a:r>
              <a:rPr lang="en-US" sz="2000" b="1" dirty="0" smtClean="0"/>
              <a:t>Preventive health care </a:t>
            </a:r>
            <a:r>
              <a:rPr lang="en-US" sz="2000" dirty="0" smtClean="0"/>
              <a:t>– focuses on institutional births in India; annual exams and Pap tests in Peru; various annual exams in the Philippines and use of health insurance (</a:t>
            </a:r>
            <a:r>
              <a:rPr lang="en-US" sz="2000" dirty="0" err="1" smtClean="0"/>
              <a:t>PhilHealth</a:t>
            </a:r>
            <a:r>
              <a:rPr lang="en-US" sz="2000" dirty="0" smtClean="0"/>
              <a:t>)</a:t>
            </a:r>
          </a:p>
          <a:p>
            <a:r>
              <a:rPr lang="en-US" sz="2000" b="1" dirty="0" smtClean="0"/>
              <a:t>Curative Health Care: </a:t>
            </a:r>
            <a:r>
              <a:rPr lang="en-US" sz="2000" dirty="0" smtClean="0"/>
              <a:t>Questions same in all three countries – forgoing medical treatment and purchase of medicines due to cost</a:t>
            </a:r>
            <a:endParaRPr lang="en-US" sz="2000" b="1" dirty="0" smtClean="0"/>
          </a:p>
          <a:p>
            <a:r>
              <a:rPr lang="en-US" sz="2000" b="1" dirty="0" smtClean="0"/>
              <a:t>Water and Sanitation</a:t>
            </a:r>
            <a:r>
              <a:rPr lang="en-US" sz="2000" dirty="0" smtClean="0"/>
              <a:t>– Focuses on defecating in the open and treating water to make it safer to drink in India; Open defecation, water sources, and water treatment in Peru; Water sources and treatment of water in the Philippines</a:t>
            </a:r>
          </a:p>
          <a:p>
            <a:r>
              <a:rPr lang="en-US" sz="2000" b="1" dirty="0" smtClean="0"/>
              <a:t>Attitudes: </a:t>
            </a:r>
            <a:r>
              <a:rPr lang="en-US" sz="2000" dirty="0" smtClean="0"/>
              <a:t>Only measured in Peru and Philippines, accesses levels of confidence related to ability to cover future medical costs and seek adequate medical care</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irobi Training">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themeOverride>
</file>

<file path=docProps/app.xml><?xml version="1.0" encoding="utf-8"?>
<Properties xmlns="http://schemas.openxmlformats.org/officeDocument/2006/extended-properties" xmlns:vt="http://schemas.openxmlformats.org/officeDocument/2006/docPropsVTypes">
  <Template/>
  <TotalTime>34408</TotalTime>
  <Words>3084</Words>
  <Application>Microsoft Office PowerPoint</Application>
  <PresentationFormat>On-screen Show (4:3)</PresentationFormat>
  <Paragraphs>285</Paragraphs>
  <Slides>23</Slides>
  <Notes>18</Notes>
  <HiddenSlides>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Nairobi Training</vt:lpstr>
      <vt:lpstr>   Outcomes Working Group Webinar 3:  Indicators to measure outcomes</vt:lpstr>
      <vt:lpstr>Agenda </vt:lpstr>
      <vt:lpstr>Recap  </vt:lpstr>
      <vt:lpstr>Indicators </vt:lpstr>
      <vt:lpstr> Health Outcome Performance Indicators Project    </vt:lpstr>
      <vt:lpstr>Theories of Change:  Improved Health</vt:lpstr>
      <vt:lpstr>Choosing Health Indicators</vt:lpstr>
      <vt:lpstr>Current Pilot Partners</vt:lpstr>
      <vt:lpstr>Survey Adaptations</vt:lpstr>
      <vt:lpstr>Lessons Learned</vt:lpstr>
      <vt:lpstr>Collaborating on Outcomes</vt:lpstr>
      <vt:lpstr>The Goal of Our Work on Outcomes</vt:lpstr>
      <vt:lpstr>The Proposed Method</vt:lpstr>
      <vt:lpstr>Lessons from the Working Group’s Review of Outcomes</vt:lpstr>
      <vt:lpstr>Different methods </vt:lpstr>
      <vt:lpstr>Different themes </vt:lpstr>
      <vt:lpstr>Some Generalizations from Phase I</vt:lpstr>
      <vt:lpstr>A Closer Look at Education Studies</vt:lpstr>
      <vt:lpstr>Phase 2: Identifying Potential Indicators for 7 Types of Client Outcomes</vt:lpstr>
      <vt:lpstr>Phase 2: Summary of Indicators</vt:lpstr>
      <vt:lpstr>Phase 2: Summary of Indicators</vt:lpstr>
      <vt:lpstr>Discussion </vt:lpstr>
      <vt:lpstr>Thank you</vt:lpstr>
    </vt:vector>
  </TitlesOfParts>
  <Company>3Jump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cgerteiser</dc:creator>
  <cp:lastModifiedBy>Amelia</cp:lastModifiedBy>
  <cp:revision>2100</cp:revision>
  <cp:lastPrinted>2012-07-30T14:56:40Z</cp:lastPrinted>
  <dcterms:created xsi:type="dcterms:W3CDTF">2011-01-26T00:06:24Z</dcterms:created>
  <dcterms:modified xsi:type="dcterms:W3CDTF">2015-02-03T15:37:29Z</dcterms:modified>
</cp:coreProperties>
</file>