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921" r:id="rId2"/>
    <p:sldId id="922" r:id="rId3"/>
    <p:sldId id="979" r:id="rId4"/>
    <p:sldId id="980" r:id="rId5"/>
    <p:sldId id="997" r:id="rId6"/>
    <p:sldId id="981" r:id="rId7"/>
    <p:sldId id="982" r:id="rId8"/>
    <p:sldId id="983" r:id="rId9"/>
    <p:sldId id="923" r:id="rId10"/>
    <p:sldId id="966" r:id="rId11"/>
    <p:sldId id="992" r:id="rId12"/>
    <p:sldId id="993" r:id="rId13"/>
    <p:sldId id="994" r:id="rId14"/>
    <p:sldId id="986" r:id="rId15"/>
    <p:sldId id="987" r:id="rId16"/>
    <p:sldId id="990" r:id="rId17"/>
    <p:sldId id="978" r:id="rId18"/>
    <p:sldId id="995" r:id="rId19"/>
    <p:sldId id="968" r:id="rId20"/>
    <p:sldId id="963" r:id="rId21"/>
    <p:sldId id="970" r:id="rId22"/>
    <p:sldId id="996" r:id="rId23"/>
    <p:sldId id="971" r:id="rId24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ee Bradley" initials="LB" lastIdx="28" clrIdx="0"/>
  <p:cmAuthor id="1" name="Deena Burjorjee dburjorjee" initials="DB" lastIdx="1" clrIdx="1"/>
  <p:cmAuthor id="2" name="cgerteiser" initials="c" lastIdx="20" clrIdx="2"/>
  <p:cmAuthor id="3" name="Patrick Kelley" initials="PK" lastIdx="17" clrIdx="3"/>
  <p:cmAuthor id="4" name="yOlteanu" initials="y" lastIdx="10" clrIdx="4"/>
  <p:cmAuthor id="5" name="Yasmin Olteanu" initials="YO" lastIdx="1" clrIdx="5"/>
  <p:cmAuthor id="6" name="Author" initials="A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0000"/>
    <a:srgbClr val="008000"/>
    <a:srgbClr val="FDEEE7"/>
    <a:srgbClr val="FCDBCC"/>
    <a:srgbClr val="D0FE6A"/>
    <a:srgbClr val="B66813"/>
    <a:srgbClr val="F9B495"/>
    <a:srgbClr val="FDE9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5" autoAdjust="0"/>
    <p:restoredTop sz="74014" autoAdjust="0"/>
  </p:normalViewPr>
  <p:slideViewPr>
    <p:cSldViewPr snapToGrid="0">
      <p:cViewPr varScale="1">
        <p:scale>
          <a:sx n="63" d="100"/>
          <a:sy n="63" d="100"/>
        </p:scale>
        <p:origin x="-2148" y="-96"/>
      </p:cViewPr>
      <p:guideLst>
        <p:guide orient="horz" pos="8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68" y="-90"/>
      </p:cViewPr>
      <p:guideLst>
        <p:guide orient="horz" pos="3134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r">
              <a:defRPr sz="1300"/>
            </a:lvl1pPr>
          </a:lstStyle>
          <a:p>
            <a:fld id="{9F47813F-4329-5245-898D-F9AAC1FBB4E6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r">
              <a:defRPr sz="1300"/>
            </a:lvl1pPr>
          </a:lstStyle>
          <a:p>
            <a:fld id="{8BC6CD93-617D-E243-8901-71EC94F18E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055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r">
              <a:defRPr sz="1300"/>
            </a:lvl1pPr>
          </a:lstStyle>
          <a:p>
            <a:fld id="{192FE1A8-87DA-4BAA-82CB-D89BE7DD496D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316" tIns="49659" rIns="99316" bIns="49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51"/>
            <a:ext cx="5444490" cy="4474847"/>
          </a:xfrm>
          <a:prstGeom prst="rect">
            <a:avLst/>
          </a:prstGeom>
        </p:spPr>
        <p:txBody>
          <a:bodyPr vert="horz" lIns="99316" tIns="49659" rIns="99316" bIns="49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r">
              <a:defRPr sz="1300"/>
            </a:lvl1pPr>
          </a:lstStyle>
          <a:p>
            <a:fld id="{06154A40-228E-48E4-80D8-AC6386B49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624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791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68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-256032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Georgia"/>
              <a:buNone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46EBBA-82E5-4F5A-BC54-0FD9B9E3AB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-256032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0000"/>
              <a:buFont typeface="Georgia"/>
              <a:buNone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46EBBA-82E5-4F5A-BC54-0FD9B9E3AB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681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681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681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68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93BCC3-267A-8849-9119-C03352B59428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10/14/2014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16357F-9992-564A-B18A-2E887FEDCA1C}" type="slidenum">
              <a:rPr lang="en-US" smtClean="0">
                <a:solidFill>
                  <a:prstClr val="white"/>
                </a:solidFill>
                <a:latin typeface="Georgia"/>
              </a:rPr>
              <a:pPr/>
              <a:t>‹#›</a:t>
            </a:fld>
            <a:endParaRPr lang="en-US">
              <a:solidFill>
                <a:prstClr val="white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57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27B-929D-4A4F-ABE5-C916E059604E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10/14/2014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0D9A-1E78-1C4E-8DDE-8D6411FFFF54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20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73066C-72DF-6E42-A0D2-D381E0D697DC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10/14/2014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1056B5-D717-7E45-AF88-7058DB402C65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05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defTabSz="457200"/>
            <a:fld id="{874E827B-929D-4A4F-ABE5-C916E059604E}" type="datetimeFigureOut">
              <a:rPr lang="en-US" smtClean="0">
                <a:solidFill>
                  <a:srgbClr val="EFE1A2"/>
                </a:solidFill>
                <a:latin typeface="Georgia"/>
              </a:rPr>
              <a:pPr defTabSz="457200"/>
              <a:t>10/14/2014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defTabSz="457200"/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defTabSz="457200"/>
            <a:fld id="{061F0D9A-1E78-1C4E-8DDE-8D6411FFFF54}" type="slidenum">
              <a:rPr lang="en-US" smtClean="0">
                <a:latin typeface="Georgia"/>
              </a:rPr>
              <a:pPr defTabSz="457200"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4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rgbClr val="000000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ptf.inf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804"/>
            <a:ext cx="8458200" cy="157350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rgbClr val="FF6600"/>
                </a:solidFill>
              </a:rPr>
              <a:t/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/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/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Outcomes Working Group: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Introductory Webinar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Picture 5" descr="SocialPerformance400x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09184"/>
            <a:ext cx="480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4532239"/>
            <a:ext cx="8262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u="sng" dirty="0" smtClean="0">
                <a:solidFill>
                  <a:prstClr val="black"/>
                </a:solidFill>
                <a:latin typeface="Georgia"/>
              </a:rPr>
              <a:t>Facilitator</a:t>
            </a:r>
            <a:r>
              <a:rPr lang="en-US" sz="2800" dirty="0" smtClean="0">
                <a:solidFill>
                  <a:prstClr val="black"/>
                </a:solidFill>
                <a:latin typeface="Georgia"/>
              </a:rPr>
              <a:t>: </a:t>
            </a:r>
            <a:r>
              <a:rPr lang="en-US" sz="2800" b="1" dirty="0" smtClean="0">
                <a:solidFill>
                  <a:prstClr val="black"/>
                </a:solidFill>
                <a:latin typeface="Georgia"/>
              </a:rPr>
              <a:t>Frances </a:t>
            </a:r>
            <a:r>
              <a:rPr lang="en-US" sz="2800" b="1" dirty="0" err="1" smtClean="0">
                <a:solidFill>
                  <a:prstClr val="black"/>
                </a:solidFill>
                <a:latin typeface="Georgia"/>
              </a:rPr>
              <a:t>Sinha</a:t>
            </a:r>
            <a:r>
              <a:rPr lang="en-US" sz="2800" dirty="0" smtClean="0">
                <a:solidFill>
                  <a:prstClr val="black"/>
                </a:solidFill>
              </a:rPr>
              <a:t>, Director EDA Rural Systems (India) and board member of SPTF</a:t>
            </a:r>
            <a:endParaRPr lang="en-US" sz="2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0042" y="5834343"/>
            <a:ext cx="3360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14 and 21 October 2014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0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mean by....?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2244970"/>
            <a:ext cx="6647329" cy="457200"/>
          </a:xfrm>
        </p:spPr>
        <p:txBody>
          <a:bodyPr/>
          <a:lstStyle/>
          <a:p>
            <a:r>
              <a:rPr lang="en-GB" i="1" dirty="0" smtClean="0"/>
              <a:t>CREDIBLE MEASUREMENT &amp; REPORTING</a:t>
            </a:r>
            <a:endParaRPr lang="en-GB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0999" y="2708519"/>
            <a:ext cx="7525871" cy="2204140"/>
          </a:xfrm>
        </p:spPr>
        <p:txBody>
          <a:bodyPr/>
          <a:lstStyle/>
          <a:p>
            <a:r>
              <a:rPr lang="en-GB" dirty="0" smtClean="0"/>
              <a:t>ANSWERS THE KEY QUESTIONS</a:t>
            </a:r>
          </a:p>
          <a:p>
            <a:r>
              <a:rPr lang="en-GB" dirty="0" smtClean="0"/>
              <a:t>PRACTICAL TO IMPLEMENT AT REASONABLE COST</a:t>
            </a:r>
          </a:p>
          <a:p>
            <a:r>
              <a:rPr lang="en-GB" dirty="0" smtClean="0"/>
              <a:t>RELIABLE</a:t>
            </a:r>
          </a:p>
          <a:p>
            <a:r>
              <a:rPr lang="en-GB" dirty="0" smtClean="0"/>
              <a:t>CLEAR INSIGHTS</a:t>
            </a:r>
          </a:p>
          <a:p>
            <a:r>
              <a:rPr lang="en-GB" dirty="0" smtClean="0"/>
              <a:t>AN ‘END 2 END’ PROCESS – mirroring SPM (next slide)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39"/>
            <a:ext cx="1281953" cy="4256443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Social Impact investment Task Force WG White Paper</a:t>
            </a:r>
            <a:br>
              <a:rPr lang="en-US" sz="2400" b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t="23042" r="69212" b="13363"/>
          <a:stretch>
            <a:fillRect/>
          </a:stretch>
        </p:blipFill>
        <p:spPr bwMode="auto">
          <a:xfrm>
            <a:off x="2277034" y="681318"/>
            <a:ext cx="6866966" cy="6176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84960" y="2011680"/>
            <a:ext cx="51816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6518" y="5844988"/>
            <a:ext cx="3082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</a:rPr>
              <a:t>Measuring Impact</a:t>
            </a:r>
          </a:p>
          <a:p>
            <a:r>
              <a:rPr lang="en-GB" sz="2400" b="1" dirty="0" smtClean="0">
                <a:solidFill>
                  <a:schemeClr val="tx2"/>
                </a:solidFill>
              </a:rPr>
              <a:t>September 2014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64080" y="1600200"/>
            <a:ext cx="655320" cy="47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60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SPTF Working Group on Outcomes:</a:t>
            </a:r>
            <a:br>
              <a:rPr lang="en-GB" b="1" dirty="0" smtClean="0"/>
            </a:br>
            <a:r>
              <a:rPr lang="en-GB" b="1" dirty="0" smtClean="0"/>
              <a:t>Fit with current thinking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4927"/>
            <a:ext cx="8229600" cy="4151379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TOPICAL</a:t>
            </a:r>
          </a:p>
          <a:p>
            <a:r>
              <a:rPr lang="en-GB" dirty="0" smtClean="0"/>
              <a:t>A lot is happening – CGAP, Microcredit Summit Campaign, </a:t>
            </a:r>
            <a:r>
              <a:rPr lang="en-GB" dirty="0" err="1" smtClean="0"/>
              <a:t>Grameen</a:t>
            </a:r>
            <a:r>
              <a:rPr lang="en-GB" dirty="0" smtClean="0"/>
              <a:t> Foundation, </a:t>
            </a:r>
            <a:r>
              <a:rPr lang="en-GB" dirty="0" err="1" smtClean="0"/>
              <a:t>Truelift</a:t>
            </a:r>
            <a:r>
              <a:rPr lang="en-GB" dirty="0" smtClean="0"/>
              <a:t>, Freedom From Hunger, Systematic Reviews – researchers, academics  [Resources....]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Practitioners  and investors are interested – many have tried different approaches</a:t>
            </a:r>
          </a:p>
          <a:p>
            <a:r>
              <a:rPr lang="en-GB" dirty="0" smtClean="0"/>
              <a:t>We aim to draw out the key lessons – the </a:t>
            </a:r>
            <a:r>
              <a:rPr lang="en-GB" i="1" dirty="0" smtClean="0"/>
              <a:t>how to – with </a:t>
            </a:r>
            <a:r>
              <a:rPr lang="en-GB" dirty="0" smtClean="0"/>
              <a:t>practical examples</a:t>
            </a:r>
          </a:p>
          <a:p>
            <a:r>
              <a:rPr lang="en-GB" dirty="0" smtClean="0"/>
              <a:t>Not only  tools – but an end2 end process; links into process details in the USSPM </a:t>
            </a:r>
          </a:p>
          <a:p>
            <a:r>
              <a:rPr lang="en-GB" dirty="0" smtClean="0"/>
              <a:t>Usable results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mean by....?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73741" y="2244970"/>
            <a:ext cx="8189259" cy="457200"/>
          </a:xfrm>
        </p:spPr>
        <p:txBody>
          <a:bodyPr/>
          <a:lstStyle/>
          <a:p>
            <a:r>
              <a:rPr lang="en-GB" dirty="0" smtClean="0"/>
              <a:t>APPROACHES AND TOOLS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1671" y="2708519"/>
            <a:ext cx="8301317" cy="3046822"/>
          </a:xfrm>
        </p:spPr>
        <p:txBody>
          <a:bodyPr>
            <a:normAutofit/>
          </a:bodyPr>
          <a:lstStyle/>
          <a:p>
            <a:r>
              <a:rPr lang="en-GB" dirty="0" smtClean="0"/>
              <a:t>RANGE OF OPTIONS TO CONSIDER: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QUANT - QUAL 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 smtClean="0"/>
              <a:t>ONGOING MONITORING – PERIODIC</a:t>
            </a:r>
          </a:p>
          <a:p>
            <a:pPr lvl="1">
              <a:buFont typeface="Courier New" pitchFamily="49" charset="0"/>
              <a:buChar char="o"/>
            </a:pPr>
            <a:endParaRPr lang="en-GB" dirty="0" smtClean="0"/>
          </a:p>
          <a:p>
            <a:r>
              <a:rPr lang="en-GB" dirty="0" smtClean="0"/>
              <a:t>WHICH IS THE RIGHT CHOICE OR COMBINATION IN RELATION TO QUESTIONS AND RESOURCES?</a:t>
            </a:r>
          </a:p>
          <a:p>
            <a:r>
              <a:rPr lang="en-GB" dirty="0" smtClean="0"/>
              <a:t>WHO  IMPLEMENTS – PRACTITIONER?  EXTERNAL? </a:t>
            </a:r>
          </a:p>
          <a:p>
            <a:r>
              <a:rPr lang="en-GB" dirty="0" smtClean="0"/>
              <a:t>WHAT ARE THE COSTS INVOLVED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0141831"/>
              </p:ext>
            </p:extLst>
          </p:nvPr>
        </p:nvGraphicFramePr>
        <p:xfrm>
          <a:off x="-1" y="1325880"/>
          <a:ext cx="9144001" cy="5577840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2442425"/>
                <a:gridCol w="67015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MIS - Portfolio tracking </a:t>
                      </a:r>
                      <a:endParaRPr lang="en-GB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400" dirty="0" smtClean="0"/>
                        <a:t>Loan size distribution –</a:t>
                      </a:r>
                      <a:r>
                        <a:rPr lang="en-US" sz="2400" baseline="0" dirty="0" smtClean="0"/>
                        <a:t> by cycle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400" dirty="0" smtClean="0"/>
                        <a:t>Graduation – from group to individual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400" dirty="0" smtClean="0"/>
                        <a:t> Savings</a:t>
                      </a:r>
                      <a:r>
                        <a:rPr lang="en-US" sz="2400" baseline="0" dirty="0" smtClean="0"/>
                        <a:t> over time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MIS - routine client level data </a:t>
                      </a:r>
                      <a:endParaRPr lang="en-GB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 smtClean="0"/>
                        <a:t>Household characteristics collected at entry, (</a:t>
                      </a:r>
                      <a:r>
                        <a:rPr lang="en-US" sz="2400" u="sng" dirty="0" smtClean="0"/>
                        <a:t>baseline)</a:t>
                      </a:r>
                      <a:r>
                        <a:rPr lang="en-US" sz="2400" dirty="0" smtClean="0"/>
                        <a:t> and after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 years (</a:t>
                      </a:r>
                      <a:r>
                        <a:rPr lang="en-US" sz="2400" u="sng" dirty="0" err="1" smtClean="0"/>
                        <a:t>endline</a:t>
                      </a:r>
                      <a:r>
                        <a:rPr lang="en-US" sz="2400" dirty="0" smtClean="0"/>
                        <a:t>);  includes e.g. PPI/PAT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u="sng" baseline="0" dirty="0" smtClean="0"/>
                        <a:t>+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relevant indicators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Sample surveys </a:t>
                      </a:r>
                      <a:endParaRPr lang="en-GB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 smtClean="0"/>
                        <a:t>Baseline -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err="1" smtClean="0"/>
                        <a:t>endline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baseline="0" dirty="0" smtClean="0"/>
                        <a:t> Capture h</a:t>
                      </a:r>
                      <a:r>
                        <a:rPr lang="en-US" sz="2400" dirty="0" smtClean="0"/>
                        <a:t>ousehold characteristics, PPI/PAT+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2400" dirty="0" smtClean="0"/>
                        <a:t>With/without</a:t>
                      </a:r>
                      <a:r>
                        <a:rPr lang="en-GB" sz="2400" baseline="0" dirty="0" smtClean="0"/>
                        <a:t> ‘control’ of non-clients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2400" baseline="0" dirty="0" smtClean="0"/>
                        <a:t>With/without randomisation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2400" baseline="0" dirty="0" smtClean="0"/>
                        <a:t> + questions of self perception/ladder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Focus groups</a:t>
                      </a:r>
                      <a:endParaRPr lang="en-GB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400" dirty="0" smtClean="0"/>
                        <a:t> Client feedback/opinion;  Client meetings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400" dirty="0" smtClean="0"/>
                        <a:t> Staff</a:t>
                      </a:r>
                      <a:r>
                        <a:rPr lang="en-US" sz="2400" baseline="0" dirty="0" smtClean="0"/>
                        <a:t> feedback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Case studies </a:t>
                      </a:r>
                      <a:endParaRPr lang="en-GB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 smtClean="0"/>
                        <a:t>Stories – in depth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58907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Existing practices - tools   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across the spectrum  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 rot="16200000">
            <a:off x="3803137" y="-375518"/>
            <a:ext cx="357486" cy="257873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934635" y="555812"/>
            <a:ext cx="3209365" cy="7620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ROBUST &amp; CLEAR</a:t>
            </a:r>
            <a:endParaRPr lang="en-GB" sz="2000" b="1" dirty="0"/>
          </a:p>
        </p:txBody>
      </p:sp>
      <p:sp>
        <p:nvSpPr>
          <p:cNvPr id="6" name="7-Point Star 5"/>
          <p:cNvSpPr/>
          <p:nvPr/>
        </p:nvSpPr>
        <p:spPr>
          <a:xfrm>
            <a:off x="0" y="573741"/>
            <a:ext cx="2410931" cy="708211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Anecdotal</a:t>
            </a:r>
            <a:endParaRPr lang="en-GB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49423"/>
            <a:ext cx="8229600" cy="42948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Examples of issues at both </a:t>
            </a:r>
            <a:r>
              <a:rPr lang="en-GB" i="1" dirty="0" smtClean="0"/>
              <a:t>ends of the spectrum</a:t>
            </a:r>
            <a:r>
              <a:rPr lang="en-GB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Case studies </a:t>
            </a:r>
            <a:r>
              <a:rPr lang="en-GB" dirty="0" smtClean="0"/>
              <a:t>– good to understand complex reality,  process of change;  weak when only focus on success stories;  and lack systematic analysis (of why... how.. who... when....)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RCTs</a:t>
            </a:r>
            <a:r>
              <a:rPr lang="en-GB" dirty="0" smtClean="0"/>
              <a:t> – method limits period within which to track change;   and often  ‘control of non-clients’ have some access to semi-formal financial services;  better for short-term evaluation of a specific approach, rather than answering broader, longer-term questions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All</a:t>
            </a:r>
            <a:r>
              <a:rPr lang="en-GB" dirty="0" smtClean="0"/>
              <a:t> – need reporting that is interesting and useful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key issues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49422"/>
            <a:ext cx="8686800" cy="4608578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Outcomes rather than </a:t>
            </a:r>
            <a:r>
              <a:rPr lang="en-GB" i="1" dirty="0" smtClean="0"/>
              <a:t>impact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sz="2600" dirty="0" smtClean="0"/>
              <a:t>     -  short-term outcomes – linked to use of services</a:t>
            </a:r>
          </a:p>
          <a:p>
            <a:pPr>
              <a:buNone/>
            </a:pPr>
            <a:r>
              <a:rPr lang="en-GB" sz="2600" dirty="0" smtClean="0"/>
              <a:t>	- consider if and when it is useful and feasible to attribute causality  (requires non-client control sample)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Important to </a:t>
            </a:r>
            <a:r>
              <a:rPr lang="en-GB" i="1" dirty="0" smtClean="0"/>
              <a:t>put a baseline in place </a:t>
            </a:r>
          </a:p>
          <a:p>
            <a:pPr>
              <a:buNone/>
            </a:pPr>
            <a:r>
              <a:rPr lang="en-GB" i="1" dirty="0" smtClean="0"/>
              <a:t>    </a:t>
            </a:r>
            <a:r>
              <a:rPr lang="en-GB" sz="2600" i="1" dirty="0" smtClean="0"/>
              <a:t>- </a:t>
            </a:r>
            <a:r>
              <a:rPr lang="en-GB" sz="2600" dirty="0" smtClean="0"/>
              <a:t>alternatives are less robust  (recall, cross-sections)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Details matter – </a:t>
            </a:r>
            <a:r>
              <a:rPr lang="en-GB" sz="2600" dirty="0" smtClean="0"/>
              <a:t>differences in context/clients, differences in inputs and results, including ‘dropouts’ (</a:t>
            </a:r>
            <a:r>
              <a:rPr lang="en-GB" sz="2600" i="1" dirty="0" smtClean="0"/>
              <a:t>segmentation</a:t>
            </a:r>
            <a:r>
              <a:rPr lang="en-GB" sz="2600" dirty="0" smtClean="0"/>
              <a:t>)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Options for practitioner involvement </a:t>
            </a:r>
          </a:p>
          <a:p>
            <a:pPr>
              <a:buNone/>
            </a:pPr>
            <a:r>
              <a:rPr lang="en-GB" sz="2600" dirty="0" smtClean="0"/>
              <a:t>    – field staff (routine data collection), own R&amp;D 	division, 	external advisory, external commissioned study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Costs – practicality – utility of results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you: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 Would you like to share what you are already doing to measure outcomes ?  Or your investees?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   What questions, concerns do you have?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2800" dirty="0" smtClean="0"/>
              <a:t>3  What can we add as a Working Group of the SPTF – to what is already happening?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 of Outcomes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968241"/>
          </a:xfrm>
        </p:spPr>
        <p:txBody>
          <a:bodyPr>
            <a:normAutofit/>
          </a:bodyPr>
          <a:lstStyle/>
          <a:p>
            <a:r>
              <a:rPr lang="en-US" u="sng" dirty="0" smtClean="0"/>
              <a:t>Members</a:t>
            </a:r>
            <a:r>
              <a:rPr lang="en-US" dirty="0" smtClean="0"/>
              <a:t>: open to all – practitioners, networks, TA providers, investors, consultants </a:t>
            </a:r>
          </a:p>
          <a:p>
            <a:endParaRPr lang="en-US" dirty="0" smtClean="0"/>
          </a:p>
          <a:p>
            <a:r>
              <a:rPr lang="en-US" dirty="0" smtClean="0"/>
              <a:t>Subject matter specialists/advisors – </a:t>
            </a:r>
          </a:p>
          <a:p>
            <a:pPr>
              <a:buNone/>
            </a:pPr>
            <a:r>
              <a:rPr lang="en-US" dirty="0" smtClean="0"/>
              <a:t>‘practical academics’</a:t>
            </a:r>
          </a:p>
          <a:p>
            <a:endParaRPr lang="en-US" dirty="0" smtClean="0"/>
          </a:p>
          <a:p>
            <a:r>
              <a:rPr lang="en-US" dirty="0" smtClean="0"/>
              <a:t>Link with SPTF  investors’ outcomes committee</a:t>
            </a:r>
          </a:p>
        </p:txBody>
      </p:sp>
    </p:spTree>
    <p:extLst>
      <p:ext uri="{BB962C8B-B14F-4D97-AF65-F5344CB8AC3E}">
        <p14:creationId xmlns:p14="http://schemas.microsoft.com/office/powerpoint/2010/main" xmlns="" val="13460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Ideas for Areas of Activity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968241"/>
          </a:xfrm>
        </p:spPr>
        <p:txBody>
          <a:bodyPr>
            <a:normAutofit fontScale="92500"/>
          </a:bodyPr>
          <a:lstStyle/>
          <a:p>
            <a:pPr marL="681228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Specify the outcome questions – linked to theory of change/inputs</a:t>
            </a:r>
          </a:p>
          <a:p>
            <a:pPr marL="681228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Explore and </a:t>
            </a:r>
            <a:r>
              <a:rPr lang="en-US" dirty="0" err="1" smtClean="0"/>
              <a:t>prioritise</a:t>
            </a:r>
            <a:r>
              <a:rPr lang="en-US" dirty="0" smtClean="0"/>
              <a:t> the approaches and tools to address these questions </a:t>
            </a:r>
          </a:p>
          <a:p>
            <a:pPr marL="681228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Document specific examples/experiences of  useful/robust application of relevant tools</a:t>
            </a:r>
          </a:p>
          <a:p>
            <a:pPr marL="681228" indent="-57150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Generate clear, practical guidelines  - all elements of the end2end process</a:t>
            </a: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460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Context – what do we know already, what are the concerns?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i="1" dirty="0" smtClean="0"/>
              <a:t>DISCUSSION/EXPERIENCE SHARING 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Purpose of this working group</a:t>
            </a:r>
          </a:p>
          <a:p>
            <a:r>
              <a:rPr lang="en-US" dirty="0" smtClean="0"/>
              <a:t>Planning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Structure of Working Group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Areas of activity: preliminary ideas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i="1" dirty="0" smtClean="0"/>
              <a:t>DISCUSSION  - NEXT STEPS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651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Process for the Working Group                              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43082"/>
          </a:xfrm>
        </p:spPr>
        <p:txBody>
          <a:bodyPr>
            <a:normAutofit lnSpcReduction="10000"/>
          </a:bodyPr>
          <a:lstStyle/>
          <a:p>
            <a:pPr lvl="1">
              <a:buClr>
                <a:schemeClr val="accent3"/>
              </a:buClr>
              <a:buFont typeface="Arial" pitchFamily="34" charset="0"/>
              <a:buChar char="•"/>
            </a:pPr>
            <a:r>
              <a:rPr lang="en-US" sz="2800" dirty="0" smtClean="0"/>
              <a:t>opportunities to submit comments or questions over email</a:t>
            </a:r>
          </a:p>
          <a:p>
            <a:pPr lvl="1">
              <a:buClr>
                <a:schemeClr val="accent3"/>
              </a:buClr>
              <a:buNone/>
            </a:pPr>
            <a:endParaRPr lang="en-US" sz="2800" dirty="0" smtClean="0"/>
          </a:p>
          <a:p>
            <a:pPr lvl="1">
              <a:buClr>
                <a:schemeClr val="accent3"/>
              </a:buClr>
              <a:buFont typeface="Arial" pitchFamily="34" charset="0"/>
              <a:buChar char="•"/>
            </a:pPr>
            <a:r>
              <a:rPr lang="en-US" sz="2800" u="sng" dirty="0" smtClean="0"/>
              <a:t>option -  sub-groups</a:t>
            </a:r>
            <a:r>
              <a:rPr lang="en-US" sz="2800" dirty="0" smtClean="0"/>
              <a:t>:  expertise on specific aspects or approaches/tools</a:t>
            </a:r>
          </a:p>
          <a:p>
            <a:pPr lvl="1">
              <a:buClr>
                <a:schemeClr val="accent3"/>
              </a:buClr>
              <a:buFont typeface="Arial" pitchFamily="34" charset="0"/>
              <a:buChar char="•"/>
            </a:pPr>
            <a:endParaRPr lang="en-US" sz="2800" dirty="0" smtClean="0"/>
          </a:p>
          <a:p>
            <a:pPr lvl="1">
              <a:buClr>
                <a:schemeClr val="accent3"/>
              </a:buClr>
              <a:buFont typeface="Arial" pitchFamily="34" charset="0"/>
              <a:buChar char="•"/>
            </a:pPr>
            <a:r>
              <a:rPr lang="en-US" sz="2800" dirty="0" smtClean="0"/>
              <a:t>virtual meetings in WebEx (at least one a quarter possibly more):  presentations of good examples – panel reviews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460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– thoughts....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Pick a specific issue – or type of approach/tool to present and discuss in more detail at the next meeting</a:t>
            </a:r>
          </a:p>
          <a:p>
            <a:r>
              <a:rPr lang="en-GB" dirty="0" smtClean="0"/>
              <a:t>Invite a speaker to share at the next meeting what his/her institution is doing specifically on outcomes, the challenges involved, insights on how to address or further questions</a:t>
            </a:r>
          </a:p>
          <a:p>
            <a:r>
              <a:rPr lang="en-GB" dirty="0" smtClean="0"/>
              <a:t>Panel discussion – to review good examples of  tools/approaches, recommendations to balance credibility and affordability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Questions to you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1   Do you have suggestions on proposed approach, options for next steps, specific issues or examples to review?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2   Would you like to volunteer?</a:t>
            </a:r>
          </a:p>
          <a:p>
            <a:pPr>
              <a:buNone/>
            </a:pPr>
            <a:endParaRPr lang="en-GB" dirty="0" smtClean="0"/>
          </a:p>
          <a:p>
            <a:pPr algn="r">
              <a:buNone/>
            </a:pPr>
            <a:r>
              <a:rPr lang="en-GB" dirty="0" smtClean="0"/>
              <a:t> </a:t>
            </a:r>
            <a:r>
              <a:rPr lang="en-GB" b="1" i="1" dirty="0" smtClean="0"/>
              <a:t>Now – or follow up by email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follow up, please contact: 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info@sptf.info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Please note that the presentations and recordings from all Outcomes Working Group Meetings will be posted to the SPTF website, on the working groups page: http://sptf.info/sp-task-force/working-groups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US" sz="4000" b="1" i="1" dirty="0" smtClean="0">
                <a:solidFill>
                  <a:schemeClr val="tx2"/>
                </a:solidFill>
              </a:rPr>
              <a:t>Dakar, June</a:t>
            </a:r>
            <a:r>
              <a:rPr lang="en-US" sz="4000" b="1" dirty="0" smtClean="0">
                <a:solidFill>
                  <a:schemeClr val="tx2"/>
                </a:solidFill>
              </a:rPr>
              <a:t>:  It is important that our sector improves its </a:t>
            </a:r>
            <a:r>
              <a:rPr lang="en-US" b="1" dirty="0" smtClean="0"/>
              <a:t>measurement</a:t>
            </a:r>
            <a:r>
              <a:rPr lang="en-US" sz="4000" b="1" dirty="0" smtClean="0">
                <a:solidFill>
                  <a:schemeClr val="tx2"/>
                </a:solidFill>
              </a:rPr>
              <a:t> of client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2801470"/>
            <a:ext cx="8229600" cy="3838903"/>
          </a:xfrm>
        </p:spPr>
        <p:txBody>
          <a:bodyPr>
            <a:normAutofit lnSpcReduction="10000"/>
          </a:bodyPr>
          <a:lstStyle/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Essential to the goal of creating benefits for clients</a:t>
            </a:r>
          </a:p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Impact investors would like to see evidence of positive change </a:t>
            </a:r>
          </a:p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Measuring outcomes, is not only about proving, more fundamentally it can help to </a:t>
            </a:r>
            <a:r>
              <a:rPr lang="en-US" u="sng" dirty="0" smtClean="0"/>
              <a:t>improve</a:t>
            </a:r>
            <a:r>
              <a:rPr lang="en-US" dirty="0" smtClean="0"/>
              <a:t> performance</a:t>
            </a:r>
          </a:p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Communication of outcomes improves reputation of the sector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US" b="1" dirty="0" smtClean="0"/>
              <a:t>Communication of o</a:t>
            </a:r>
            <a:r>
              <a:rPr lang="en-US" sz="4000" b="1" dirty="0" smtClean="0">
                <a:solidFill>
                  <a:schemeClr val="tx2"/>
                </a:solidFill>
              </a:rPr>
              <a:t>utcomes improves reputation of the sector…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2801470"/>
            <a:ext cx="8229600" cy="3838903"/>
          </a:xfrm>
        </p:spPr>
        <p:txBody>
          <a:bodyPr>
            <a:normAutofit/>
          </a:bodyPr>
          <a:lstStyle/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 Has it?</a:t>
            </a:r>
          </a:p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The opposite may have happened  - RCTs have undermined the reputation of microfinance for poverty alleviation and women’s empowerment</a:t>
            </a:r>
          </a:p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Other studies – their reputation in terms of methodology is questioned</a:t>
            </a:r>
          </a:p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What lessons are there – what can we build on?</a:t>
            </a:r>
          </a:p>
          <a:p>
            <a:pPr>
              <a:buClr>
                <a:srgbClr val="FF9900"/>
              </a:buClr>
              <a:buSzPct val="120000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Reviewing experiences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There are issues and lessons around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CREDIBILITY </a:t>
            </a:r>
          </a:p>
          <a:p>
            <a:pPr>
              <a:buNone/>
            </a:pPr>
            <a:r>
              <a:rPr lang="en-GB" dirty="0" smtClean="0"/>
              <a:t>    </a:t>
            </a:r>
          </a:p>
          <a:p>
            <a:pPr>
              <a:buNone/>
            </a:pPr>
            <a:r>
              <a:rPr lang="en-GB" dirty="0" smtClean="0"/>
              <a:t>    and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COSTS – Resources/Skills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We need CREDIBILITY x 3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   Credibility in </a:t>
            </a:r>
            <a:r>
              <a:rPr lang="en-GB" u="sng" dirty="0" smtClean="0"/>
              <a:t>what</a:t>
            </a:r>
            <a:r>
              <a:rPr lang="en-GB" dirty="0" smtClean="0"/>
              <a:t> we measure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49424"/>
            <a:ext cx="8417859" cy="4325112"/>
          </a:xfrm>
        </p:spPr>
        <p:txBody>
          <a:bodyPr>
            <a:normAutofit/>
          </a:bodyPr>
          <a:lstStyle/>
          <a:p>
            <a:r>
              <a:rPr lang="en-GB" dirty="0" smtClean="0"/>
              <a:t>Realistic expectations of what microfinance can achieve</a:t>
            </a:r>
          </a:p>
          <a:p>
            <a:r>
              <a:rPr lang="en-GB" dirty="0" smtClean="0"/>
              <a:t>Understand a theory of change – depending on the inputs,.  </a:t>
            </a:r>
            <a:r>
              <a:rPr lang="en-GB" dirty="0" err="1" smtClean="0"/>
              <a:t>i.e</a:t>
            </a:r>
            <a:r>
              <a:rPr lang="en-GB" dirty="0" smtClean="0"/>
              <a:t> varying use of different financial services  </a:t>
            </a:r>
            <a:r>
              <a:rPr lang="en-GB" sz="2400" dirty="0" smtClean="0"/>
              <a:t>(for smoothing consumption, growing enterprises, managing risks, building assets)</a:t>
            </a:r>
          </a:p>
          <a:p>
            <a:r>
              <a:rPr lang="en-GB" dirty="0" smtClean="0"/>
              <a:t>Recognise ‘micro’ nature of the inputs</a:t>
            </a:r>
          </a:p>
          <a:p>
            <a:r>
              <a:rPr lang="en-GB" dirty="0" smtClean="0"/>
              <a:t>And think about how long it takes:  shorter term use (1-2  years)  </a:t>
            </a:r>
            <a:r>
              <a:rPr lang="en-GB" dirty="0" err="1" smtClean="0"/>
              <a:t>vs</a:t>
            </a:r>
            <a:r>
              <a:rPr lang="en-GB" dirty="0" smtClean="0"/>
              <a:t> longer term (Maybe 5 yrs + ...)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 Credibility in </a:t>
            </a:r>
            <a:r>
              <a:rPr lang="en-GB" u="sng" dirty="0" smtClean="0"/>
              <a:t>how</a:t>
            </a:r>
            <a:r>
              <a:rPr lang="en-GB" dirty="0" smtClean="0"/>
              <a:t> we measure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Choice  of method and tools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Whether quantitative or qualitative issues of </a:t>
            </a:r>
          </a:p>
          <a:p>
            <a:r>
              <a:rPr lang="en-GB" dirty="0" smtClean="0"/>
              <a:t>Quality of data</a:t>
            </a:r>
          </a:p>
          <a:p>
            <a:r>
              <a:rPr lang="en-GB" dirty="0" smtClean="0"/>
              <a:t>Any sampling should be representative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 Credibility in </a:t>
            </a:r>
            <a:r>
              <a:rPr lang="en-GB" u="sng" dirty="0" smtClean="0"/>
              <a:t>analysis, reporting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Analysis should include different starting points, and contexts – as well as inputs</a:t>
            </a:r>
          </a:p>
          <a:p>
            <a:r>
              <a:rPr lang="en-GB" dirty="0" smtClean="0"/>
              <a:t>... and differences in findings, not just the average:  we can learn from those above the average – and those below. </a:t>
            </a:r>
          </a:p>
          <a:p>
            <a:r>
              <a:rPr lang="en-GB" dirty="0" smtClean="0"/>
              <a:t>Short, clear reporting:  data that has relevance, focused tables/graphs,  conclusions and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Purpose of Outcomes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2499359"/>
            <a:ext cx="8945880" cy="3130476"/>
          </a:xfrm>
        </p:spPr>
        <p:txBody>
          <a:bodyPr>
            <a:noAutofit/>
          </a:bodyPr>
          <a:lstStyle/>
          <a:p>
            <a:pPr marL="122238" indent="-12700" algn="ctr">
              <a:lnSpc>
                <a:spcPct val="150000"/>
              </a:lnSpc>
              <a:buNone/>
            </a:pPr>
            <a:r>
              <a:rPr lang="en-US" sz="3200" dirty="0" smtClean="0"/>
              <a:t>To develop practical guidelines for credible measurement and reporting of outcomes, drawing on experience with different approaches and tools.</a:t>
            </a:r>
          </a:p>
        </p:txBody>
      </p:sp>
    </p:spTree>
    <p:extLst>
      <p:ext uri="{BB962C8B-B14F-4D97-AF65-F5344CB8AC3E}">
        <p14:creationId xmlns:p14="http://schemas.microsoft.com/office/powerpoint/2010/main" xmlns="" val="13460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irobi Training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30475</TotalTime>
  <Words>1026</Words>
  <Application>Microsoft Office PowerPoint</Application>
  <PresentationFormat>On-screen Show (4:3)</PresentationFormat>
  <Paragraphs>162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Nairobi Training</vt:lpstr>
      <vt:lpstr>   Outcomes Working Group: Introductory Webinar</vt:lpstr>
      <vt:lpstr>Agenda</vt:lpstr>
      <vt:lpstr>Dakar, June:  It is important that our sector improves its measurement of client outcomes</vt:lpstr>
      <vt:lpstr>Communication of outcomes improves reputation of the sector…</vt:lpstr>
      <vt:lpstr>Reviewing experiences</vt:lpstr>
      <vt:lpstr>We need CREDIBILITY x 3 1   Credibility in what we measure</vt:lpstr>
      <vt:lpstr>2  Credibility in how we measure</vt:lpstr>
      <vt:lpstr>3  Credibility in analysis, reporting </vt:lpstr>
      <vt:lpstr>Purpose of Outcomes Working Group</vt:lpstr>
      <vt:lpstr>What do we mean by....?</vt:lpstr>
      <vt:lpstr>Social Impact investment Task Force WG White Paper   </vt:lpstr>
      <vt:lpstr>SPTF Working Group on Outcomes: Fit with current thinking</vt:lpstr>
      <vt:lpstr>What do we mean by....?</vt:lpstr>
      <vt:lpstr>Existing practices - tools    </vt:lpstr>
      <vt:lpstr>Challenges across the spectrum  </vt:lpstr>
      <vt:lpstr>Some key issues </vt:lpstr>
      <vt:lpstr>DISCUSSION</vt:lpstr>
      <vt:lpstr>Structure of Outcomes Working Group</vt:lpstr>
      <vt:lpstr>Ideas for Areas of Activity</vt:lpstr>
      <vt:lpstr>Process for the Working Group                                </vt:lpstr>
      <vt:lpstr>Next steps – thoughts....</vt:lpstr>
      <vt:lpstr>DISCUSSION</vt:lpstr>
      <vt:lpstr>Thank you</vt:lpstr>
    </vt:vector>
  </TitlesOfParts>
  <Company>3Jump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cgerteiser</dc:creator>
  <cp:lastModifiedBy>Amelia</cp:lastModifiedBy>
  <cp:revision>2056</cp:revision>
  <cp:lastPrinted>2012-07-30T14:56:40Z</cp:lastPrinted>
  <dcterms:created xsi:type="dcterms:W3CDTF">2011-01-26T00:06:24Z</dcterms:created>
  <dcterms:modified xsi:type="dcterms:W3CDTF">2014-10-14T14:34:30Z</dcterms:modified>
</cp:coreProperties>
</file>