
<file path=[Content_Types].xml><?xml version="1.0" encoding="utf-8"?>
<Types xmlns="http://schemas.openxmlformats.org/package/2006/content-types">
  <Override PartName="/ppt/diagrams/drawing1.xml" ContentType="application/vnd.ms-office.drawingml.diagramDrawing+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Default Extension="docx" ContentType="application/vnd.openxmlformats-officedocument.wordprocessingml.document"/>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72" r:id="rId2"/>
    <p:sldMasterId id="2147483673" r:id="rId3"/>
  </p:sldMasterIdLst>
  <p:notesMasterIdLst>
    <p:notesMasterId r:id="rId47"/>
  </p:notesMasterIdLst>
  <p:sldIdLst>
    <p:sldId id="257" r:id="rId4"/>
    <p:sldId id="258" r:id="rId5"/>
    <p:sldId id="259" r:id="rId6"/>
    <p:sldId id="270" r:id="rId7"/>
    <p:sldId id="279" r:id="rId8"/>
    <p:sldId id="306" r:id="rId9"/>
    <p:sldId id="346" r:id="rId10"/>
    <p:sldId id="347" r:id="rId11"/>
    <p:sldId id="349" r:id="rId12"/>
    <p:sldId id="350" r:id="rId13"/>
    <p:sldId id="351" r:id="rId14"/>
    <p:sldId id="348" r:id="rId15"/>
    <p:sldId id="352" r:id="rId16"/>
    <p:sldId id="353" r:id="rId17"/>
    <p:sldId id="354" r:id="rId18"/>
    <p:sldId id="355" r:id="rId19"/>
    <p:sldId id="356" r:id="rId20"/>
    <p:sldId id="357" r:id="rId21"/>
    <p:sldId id="358" r:id="rId22"/>
    <p:sldId id="359" r:id="rId23"/>
    <p:sldId id="308"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07" r:id="rId43"/>
    <p:sldId id="280" r:id="rId44"/>
    <p:sldId id="282" r:id="rId45"/>
    <p:sldId id="28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slide" Target="slides/slide43.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5F29D-DCE6-4264-B43F-76241E5CAD7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IN"/>
        </a:p>
      </dgm:t>
    </dgm:pt>
    <dgm:pt modelId="{03026565-7857-4E2E-8558-7BADDE207EB0}">
      <dgm:prSet phldrT="[Text]" custT="1"/>
      <dgm:spPr/>
      <dgm:t>
        <a:bodyPr/>
        <a:lstStyle/>
        <a:p>
          <a:r>
            <a:rPr lang="en-US" sz="1600" i="1" dirty="0" smtClean="0">
              <a:latin typeface="+mj-lt"/>
            </a:rPr>
            <a:t>MicroSave</a:t>
          </a:r>
          <a:endParaRPr lang="en-IN" sz="1600" i="1" dirty="0">
            <a:latin typeface="+mj-lt"/>
          </a:endParaRPr>
        </a:p>
      </dgm:t>
    </dgm:pt>
    <dgm:pt modelId="{14D334D2-2533-4C63-BF3D-6E96177113FE}" type="parTrans" cxnId="{572609C7-302F-480B-9019-35204C94353C}">
      <dgm:prSet/>
      <dgm:spPr/>
      <dgm:t>
        <a:bodyPr/>
        <a:lstStyle/>
        <a:p>
          <a:endParaRPr lang="en-IN" sz="1800">
            <a:latin typeface="+mn-lt"/>
          </a:endParaRPr>
        </a:p>
      </dgm:t>
    </dgm:pt>
    <dgm:pt modelId="{3DDCBFAA-CD99-4683-8753-8EDBE0F9F9AC}" type="sibTrans" cxnId="{572609C7-302F-480B-9019-35204C94353C}">
      <dgm:prSet/>
      <dgm:spPr/>
      <dgm:t>
        <a:bodyPr/>
        <a:lstStyle/>
        <a:p>
          <a:endParaRPr lang="en-IN" sz="1800">
            <a:latin typeface="+mn-lt"/>
          </a:endParaRPr>
        </a:p>
      </dgm:t>
    </dgm:pt>
    <dgm:pt modelId="{D9BF3886-003D-4504-B4E3-CD27D38BBF2A}">
      <dgm:prSet phldrT="[Text]" custT="1"/>
      <dgm:spPr/>
      <dgm:t>
        <a:bodyPr/>
        <a:lstStyle/>
        <a:p>
          <a:r>
            <a:rPr lang="en-US" sz="1200" dirty="0" smtClean="0">
              <a:latin typeface="+mj-lt"/>
            </a:rPr>
            <a:t>Commercial Banks</a:t>
          </a:r>
          <a:endParaRPr lang="en-IN" sz="1200" dirty="0" smtClean="0">
            <a:latin typeface="+mj-lt"/>
          </a:endParaRPr>
        </a:p>
      </dgm:t>
    </dgm:pt>
    <dgm:pt modelId="{48AC9D4D-65DE-48E0-83C3-3D0F96A7BC9E}" type="parTrans" cxnId="{78727843-A87E-4DF6-82EF-3701640927EA}">
      <dgm:prSet custT="1"/>
      <dgm:spPr/>
      <dgm:t>
        <a:bodyPr/>
        <a:lstStyle/>
        <a:p>
          <a:endParaRPr lang="en-IN" sz="500">
            <a:latin typeface="+mn-lt"/>
          </a:endParaRPr>
        </a:p>
      </dgm:t>
    </dgm:pt>
    <dgm:pt modelId="{3285EA2E-F4E0-477A-9E93-C22F4F4CB980}" type="sibTrans" cxnId="{78727843-A87E-4DF6-82EF-3701640927EA}">
      <dgm:prSet/>
      <dgm:spPr/>
      <dgm:t>
        <a:bodyPr/>
        <a:lstStyle/>
        <a:p>
          <a:endParaRPr lang="en-IN" sz="1800">
            <a:latin typeface="+mn-lt"/>
          </a:endParaRPr>
        </a:p>
      </dgm:t>
    </dgm:pt>
    <dgm:pt modelId="{04BC9BC5-BB7B-4785-9BC7-3AEAEC4F03D6}">
      <dgm:prSet phldrT="[Text]" custT="1"/>
      <dgm:spPr/>
      <dgm:t>
        <a:bodyPr/>
        <a:lstStyle/>
        <a:p>
          <a:r>
            <a:rPr lang="en-US" sz="1200" dirty="0" smtClean="0">
              <a:latin typeface="+mn-lt"/>
            </a:rPr>
            <a:t>NGOs</a:t>
          </a:r>
          <a:endParaRPr lang="en-IN" sz="1200" dirty="0">
            <a:latin typeface="+mn-lt"/>
          </a:endParaRPr>
        </a:p>
      </dgm:t>
    </dgm:pt>
    <dgm:pt modelId="{C3276852-7152-456D-A3ED-C20467F654AE}" type="parTrans" cxnId="{B969D1B3-B64C-4E86-8BFC-BD7A7E6F597B}">
      <dgm:prSet custT="1"/>
      <dgm:spPr/>
      <dgm:t>
        <a:bodyPr/>
        <a:lstStyle/>
        <a:p>
          <a:endParaRPr lang="en-IN" sz="500">
            <a:latin typeface="+mn-lt"/>
          </a:endParaRPr>
        </a:p>
      </dgm:t>
    </dgm:pt>
    <dgm:pt modelId="{20155662-6E92-46C5-BEFF-612B8B995720}" type="sibTrans" cxnId="{B969D1B3-B64C-4E86-8BFC-BD7A7E6F597B}">
      <dgm:prSet/>
      <dgm:spPr/>
      <dgm:t>
        <a:bodyPr/>
        <a:lstStyle/>
        <a:p>
          <a:endParaRPr lang="en-IN" sz="1800">
            <a:latin typeface="+mn-lt"/>
          </a:endParaRPr>
        </a:p>
      </dgm:t>
    </dgm:pt>
    <dgm:pt modelId="{C67CE018-9D60-401A-97A5-D9F48359D6D1}">
      <dgm:prSet phldrT="[Text]" custT="1"/>
      <dgm:spPr/>
      <dgm:t>
        <a:bodyPr/>
        <a:lstStyle/>
        <a:p>
          <a:r>
            <a:rPr lang="en-US" sz="1200" dirty="0" smtClean="0">
              <a:latin typeface="+mj-lt"/>
            </a:rPr>
            <a:t>Community organisation</a:t>
          </a:r>
          <a:r>
            <a:rPr lang="en-US" sz="1200" dirty="0" smtClean="0">
              <a:latin typeface="+mn-lt"/>
            </a:rPr>
            <a:t>s </a:t>
          </a:r>
          <a:endParaRPr lang="en-IN" sz="1200" dirty="0">
            <a:latin typeface="+mn-lt"/>
          </a:endParaRPr>
        </a:p>
      </dgm:t>
    </dgm:pt>
    <dgm:pt modelId="{BDBF9B18-9C04-4A1F-BD34-B1A541D28A92}" type="parTrans" cxnId="{0449734A-BF6E-4236-AB0F-477B7772C71D}">
      <dgm:prSet custT="1"/>
      <dgm:spPr/>
      <dgm:t>
        <a:bodyPr/>
        <a:lstStyle/>
        <a:p>
          <a:endParaRPr lang="en-IN" sz="500">
            <a:latin typeface="+mn-lt"/>
          </a:endParaRPr>
        </a:p>
      </dgm:t>
    </dgm:pt>
    <dgm:pt modelId="{2BA824DF-2B51-4977-88D7-260ADBB8D03D}" type="sibTrans" cxnId="{0449734A-BF6E-4236-AB0F-477B7772C71D}">
      <dgm:prSet/>
      <dgm:spPr/>
      <dgm:t>
        <a:bodyPr/>
        <a:lstStyle/>
        <a:p>
          <a:endParaRPr lang="en-IN" sz="1800">
            <a:latin typeface="+mn-lt"/>
          </a:endParaRPr>
        </a:p>
      </dgm:t>
    </dgm:pt>
    <dgm:pt modelId="{9C9C8584-A475-4293-829A-A5E8776C906E}">
      <dgm:prSet phldrT="[Text]" custT="1"/>
      <dgm:spPr/>
      <dgm:t>
        <a:bodyPr/>
        <a:lstStyle/>
        <a:p>
          <a:r>
            <a:rPr lang="en-US" sz="1200" dirty="0" smtClean="0">
              <a:latin typeface="+mn-lt"/>
            </a:rPr>
            <a:t>Co-operatives </a:t>
          </a:r>
          <a:endParaRPr lang="en-IN" sz="1200" dirty="0">
            <a:latin typeface="+mn-lt"/>
          </a:endParaRPr>
        </a:p>
      </dgm:t>
    </dgm:pt>
    <dgm:pt modelId="{A2088634-1BAF-40E7-95EC-1164B65FB080}" type="parTrans" cxnId="{CE40E9FA-EF52-4F8B-A4D4-B11738597134}">
      <dgm:prSet custT="1"/>
      <dgm:spPr/>
      <dgm:t>
        <a:bodyPr/>
        <a:lstStyle/>
        <a:p>
          <a:endParaRPr lang="en-IN" sz="500">
            <a:latin typeface="+mn-lt"/>
          </a:endParaRPr>
        </a:p>
      </dgm:t>
    </dgm:pt>
    <dgm:pt modelId="{A247DCD8-301B-4917-9DB8-A6BE8345B527}" type="sibTrans" cxnId="{CE40E9FA-EF52-4F8B-A4D4-B11738597134}">
      <dgm:prSet/>
      <dgm:spPr/>
      <dgm:t>
        <a:bodyPr/>
        <a:lstStyle/>
        <a:p>
          <a:endParaRPr lang="en-IN" sz="1800">
            <a:latin typeface="+mn-lt"/>
          </a:endParaRPr>
        </a:p>
      </dgm:t>
    </dgm:pt>
    <dgm:pt modelId="{D2302819-6565-4C3E-955D-A93E677EDEC3}">
      <dgm:prSet phldrT="[Text]" custT="1"/>
      <dgm:spPr/>
      <dgm:t>
        <a:bodyPr/>
        <a:lstStyle/>
        <a:p>
          <a:r>
            <a:rPr lang="en-US" sz="1200" dirty="0" smtClean="0">
              <a:latin typeface="+mn-lt"/>
            </a:rPr>
            <a:t>MFIs</a:t>
          </a:r>
          <a:endParaRPr lang="en-IN" sz="1200" dirty="0">
            <a:latin typeface="+mn-lt"/>
          </a:endParaRPr>
        </a:p>
      </dgm:t>
    </dgm:pt>
    <dgm:pt modelId="{64843FA5-E3EA-41DF-B65A-4BA77852888E}" type="parTrans" cxnId="{0EB10489-ECF1-44B1-9496-B8244670FB2B}">
      <dgm:prSet custT="1"/>
      <dgm:spPr/>
      <dgm:t>
        <a:bodyPr/>
        <a:lstStyle/>
        <a:p>
          <a:endParaRPr lang="en-IN" sz="500">
            <a:latin typeface="+mn-lt"/>
          </a:endParaRPr>
        </a:p>
      </dgm:t>
    </dgm:pt>
    <dgm:pt modelId="{6ABA6108-D165-443D-A282-816A2C4614B8}" type="sibTrans" cxnId="{0EB10489-ECF1-44B1-9496-B8244670FB2B}">
      <dgm:prSet/>
      <dgm:spPr/>
      <dgm:t>
        <a:bodyPr/>
        <a:lstStyle/>
        <a:p>
          <a:endParaRPr lang="en-IN" sz="1800">
            <a:latin typeface="+mn-lt"/>
          </a:endParaRPr>
        </a:p>
      </dgm:t>
    </dgm:pt>
    <dgm:pt modelId="{DAC23E91-F1B7-479F-8411-670E5C84A3AE}">
      <dgm:prSet phldrT="[Text]" custT="1"/>
      <dgm:spPr/>
      <dgm:t>
        <a:bodyPr/>
        <a:lstStyle/>
        <a:p>
          <a:r>
            <a:rPr lang="en-US" sz="1200" dirty="0" smtClean="0">
              <a:latin typeface="+mj-lt"/>
            </a:rPr>
            <a:t>Government</a:t>
          </a:r>
          <a:endParaRPr lang="en-IN" sz="1200" dirty="0">
            <a:latin typeface="+mj-lt"/>
          </a:endParaRPr>
        </a:p>
      </dgm:t>
    </dgm:pt>
    <dgm:pt modelId="{3826D2CF-350C-4E09-BE37-8878837CE3F6}" type="parTrans" cxnId="{144585BB-D887-40D4-A124-FE6E739F2EED}">
      <dgm:prSet custT="1"/>
      <dgm:spPr/>
      <dgm:t>
        <a:bodyPr/>
        <a:lstStyle/>
        <a:p>
          <a:endParaRPr lang="en-IN" sz="500">
            <a:latin typeface="+mn-lt"/>
          </a:endParaRPr>
        </a:p>
      </dgm:t>
    </dgm:pt>
    <dgm:pt modelId="{3B6B29B5-A100-42C6-991A-C683214719FA}" type="sibTrans" cxnId="{144585BB-D887-40D4-A124-FE6E739F2EED}">
      <dgm:prSet/>
      <dgm:spPr/>
      <dgm:t>
        <a:bodyPr/>
        <a:lstStyle/>
        <a:p>
          <a:endParaRPr lang="en-IN" sz="1800">
            <a:latin typeface="+mn-lt"/>
          </a:endParaRPr>
        </a:p>
      </dgm:t>
    </dgm:pt>
    <dgm:pt modelId="{9B695DD2-D299-4CA1-9E8C-015003CF47FE}" type="pres">
      <dgm:prSet presAssocID="{1CC5F29D-DCE6-4264-B43F-76241E5CAD7C}" presName="cycle" presStyleCnt="0">
        <dgm:presLayoutVars>
          <dgm:chMax val="1"/>
          <dgm:dir/>
          <dgm:animLvl val="ctr"/>
          <dgm:resizeHandles val="exact"/>
        </dgm:presLayoutVars>
      </dgm:prSet>
      <dgm:spPr/>
      <dgm:t>
        <a:bodyPr/>
        <a:lstStyle/>
        <a:p>
          <a:endParaRPr lang="en-IN"/>
        </a:p>
      </dgm:t>
    </dgm:pt>
    <dgm:pt modelId="{6611A6EA-D995-4523-8FAA-772799F6EE31}" type="pres">
      <dgm:prSet presAssocID="{03026565-7857-4E2E-8558-7BADDE207EB0}" presName="centerShape" presStyleLbl="node0" presStyleIdx="0" presStyleCnt="1"/>
      <dgm:spPr/>
      <dgm:t>
        <a:bodyPr/>
        <a:lstStyle/>
        <a:p>
          <a:endParaRPr lang="en-IN"/>
        </a:p>
      </dgm:t>
    </dgm:pt>
    <dgm:pt modelId="{3F279D6D-C013-4BEF-BB24-152BBFDA69CA}" type="pres">
      <dgm:prSet presAssocID="{48AC9D4D-65DE-48E0-83C3-3D0F96A7BC9E}" presName="Name9" presStyleLbl="parChTrans1D2" presStyleIdx="0" presStyleCnt="6"/>
      <dgm:spPr/>
      <dgm:t>
        <a:bodyPr/>
        <a:lstStyle/>
        <a:p>
          <a:endParaRPr lang="en-IN"/>
        </a:p>
      </dgm:t>
    </dgm:pt>
    <dgm:pt modelId="{DE1C0DF3-3EFA-45E8-A36F-62DDA5F88359}" type="pres">
      <dgm:prSet presAssocID="{48AC9D4D-65DE-48E0-83C3-3D0F96A7BC9E}" presName="connTx" presStyleLbl="parChTrans1D2" presStyleIdx="0" presStyleCnt="6"/>
      <dgm:spPr/>
      <dgm:t>
        <a:bodyPr/>
        <a:lstStyle/>
        <a:p>
          <a:endParaRPr lang="en-IN"/>
        </a:p>
      </dgm:t>
    </dgm:pt>
    <dgm:pt modelId="{A69D1DE1-4885-445F-A321-98575D95F310}" type="pres">
      <dgm:prSet presAssocID="{D9BF3886-003D-4504-B4E3-CD27D38BBF2A}" presName="node" presStyleLbl="node1" presStyleIdx="0" presStyleCnt="6">
        <dgm:presLayoutVars>
          <dgm:bulletEnabled val="1"/>
        </dgm:presLayoutVars>
      </dgm:prSet>
      <dgm:spPr/>
      <dgm:t>
        <a:bodyPr/>
        <a:lstStyle/>
        <a:p>
          <a:endParaRPr lang="en-IN"/>
        </a:p>
      </dgm:t>
    </dgm:pt>
    <dgm:pt modelId="{E4A22918-55A9-4D0B-88A8-BAB7BF91E11F}" type="pres">
      <dgm:prSet presAssocID="{C3276852-7152-456D-A3ED-C20467F654AE}" presName="Name9" presStyleLbl="parChTrans1D2" presStyleIdx="1" presStyleCnt="6"/>
      <dgm:spPr/>
      <dgm:t>
        <a:bodyPr/>
        <a:lstStyle/>
        <a:p>
          <a:endParaRPr lang="en-IN"/>
        </a:p>
      </dgm:t>
    </dgm:pt>
    <dgm:pt modelId="{1C749F8C-1E67-4F4D-B1D6-58819DBC3C8E}" type="pres">
      <dgm:prSet presAssocID="{C3276852-7152-456D-A3ED-C20467F654AE}" presName="connTx" presStyleLbl="parChTrans1D2" presStyleIdx="1" presStyleCnt="6"/>
      <dgm:spPr/>
      <dgm:t>
        <a:bodyPr/>
        <a:lstStyle/>
        <a:p>
          <a:endParaRPr lang="en-IN"/>
        </a:p>
      </dgm:t>
    </dgm:pt>
    <dgm:pt modelId="{940EAC83-6999-44A1-B63F-81C7919BB245}" type="pres">
      <dgm:prSet presAssocID="{04BC9BC5-BB7B-4785-9BC7-3AEAEC4F03D6}" presName="node" presStyleLbl="node1" presStyleIdx="1" presStyleCnt="6">
        <dgm:presLayoutVars>
          <dgm:bulletEnabled val="1"/>
        </dgm:presLayoutVars>
      </dgm:prSet>
      <dgm:spPr/>
      <dgm:t>
        <a:bodyPr/>
        <a:lstStyle/>
        <a:p>
          <a:endParaRPr lang="en-IN"/>
        </a:p>
      </dgm:t>
    </dgm:pt>
    <dgm:pt modelId="{1FC4C4DC-7074-40A2-8D25-88612D8B24D5}" type="pres">
      <dgm:prSet presAssocID="{64843FA5-E3EA-41DF-B65A-4BA77852888E}" presName="Name9" presStyleLbl="parChTrans1D2" presStyleIdx="2" presStyleCnt="6"/>
      <dgm:spPr/>
      <dgm:t>
        <a:bodyPr/>
        <a:lstStyle/>
        <a:p>
          <a:endParaRPr lang="en-IN"/>
        </a:p>
      </dgm:t>
    </dgm:pt>
    <dgm:pt modelId="{524A3F84-B996-41AD-A255-C47B615DA5F4}" type="pres">
      <dgm:prSet presAssocID="{64843FA5-E3EA-41DF-B65A-4BA77852888E}" presName="connTx" presStyleLbl="parChTrans1D2" presStyleIdx="2" presStyleCnt="6"/>
      <dgm:spPr/>
      <dgm:t>
        <a:bodyPr/>
        <a:lstStyle/>
        <a:p>
          <a:endParaRPr lang="en-IN"/>
        </a:p>
      </dgm:t>
    </dgm:pt>
    <dgm:pt modelId="{24CA4542-A4B5-4558-8BDC-5F389E8BB8EC}" type="pres">
      <dgm:prSet presAssocID="{D2302819-6565-4C3E-955D-A93E677EDEC3}" presName="node" presStyleLbl="node1" presStyleIdx="2" presStyleCnt="6">
        <dgm:presLayoutVars>
          <dgm:bulletEnabled val="1"/>
        </dgm:presLayoutVars>
      </dgm:prSet>
      <dgm:spPr/>
      <dgm:t>
        <a:bodyPr/>
        <a:lstStyle/>
        <a:p>
          <a:endParaRPr lang="en-IN"/>
        </a:p>
      </dgm:t>
    </dgm:pt>
    <dgm:pt modelId="{F312F27D-6CBC-41F6-A353-108BB9188723}" type="pres">
      <dgm:prSet presAssocID="{BDBF9B18-9C04-4A1F-BD34-B1A541D28A92}" presName="Name9" presStyleLbl="parChTrans1D2" presStyleIdx="3" presStyleCnt="6"/>
      <dgm:spPr/>
      <dgm:t>
        <a:bodyPr/>
        <a:lstStyle/>
        <a:p>
          <a:endParaRPr lang="en-IN"/>
        </a:p>
      </dgm:t>
    </dgm:pt>
    <dgm:pt modelId="{1E4AE1AC-F93C-4654-88F2-C3CA6D28FC87}" type="pres">
      <dgm:prSet presAssocID="{BDBF9B18-9C04-4A1F-BD34-B1A541D28A92}" presName="connTx" presStyleLbl="parChTrans1D2" presStyleIdx="3" presStyleCnt="6"/>
      <dgm:spPr/>
      <dgm:t>
        <a:bodyPr/>
        <a:lstStyle/>
        <a:p>
          <a:endParaRPr lang="en-IN"/>
        </a:p>
      </dgm:t>
    </dgm:pt>
    <dgm:pt modelId="{687B16E2-6020-4E36-8514-5357FC754753}" type="pres">
      <dgm:prSet presAssocID="{C67CE018-9D60-401A-97A5-D9F48359D6D1}" presName="node" presStyleLbl="node1" presStyleIdx="3" presStyleCnt="6">
        <dgm:presLayoutVars>
          <dgm:bulletEnabled val="1"/>
        </dgm:presLayoutVars>
      </dgm:prSet>
      <dgm:spPr/>
      <dgm:t>
        <a:bodyPr/>
        <a:lstStyle/>
        <a:p>
          <a:endParaRPr lang="en-IN"/>
        </a:p>
      </dgm:t>
    </dgm:pt>
    <dgm:pt modelId="{55F2E234-0C5E-40DF-8D12-819844D6E4E0}" type="pres">
      <dgm:prSet presAssocID="{A2088634-1BAF-40E7-95EC-1164B65FB080}" presName="Name9" presStyleLbl="parChTrans1D2" presStyleIdx="4" presStyleCnt="6"/>
      <dgm:spPr/>
      <dgm:t>
        <a:bodyPr/>
        <a:lstStyle/>
        <a:p>
          <a:endParaRPr lang="en-IN"/>
        </a:p>
      </dgm:t>
    </dgm:pt>
    <dgm:pt modelId="{84C02FBE-C5D0-4380-AC16-DC4D23DF6BAE}" type="pres">
      <dgm:prSet presAssocID="{A2088634-1BAF-40E7-95EC-1164B65FB080}" presName="connTx" presStyleLbl="parChTrans1D2" presStyleIdx="4" presStyleCnt="6"/>
      <dgm:spPr/>
      <dgm:t>
        <a:bodyPr/>
        <a:lstStyle/>
        <a:p>
          <a:endParaRPr lang="en-IN"/>
        </a:p>
      </dgm:t>
    </dgm:pt>
    <dgm:pt modelId="{F6683FDB-69E2-4DAB-9FBE-FF196A43B3EE}" type="pres">
      <dgm:prSet presAssocID="{9C9C8584-A475-4293-829A-A5E8776C906E}" presName="node" presStyleLbl="node1" presStyleIdx="4" presStyleCnt="6">
        <dgm:presLayoutVars>
          <dgm:bulletEnabled val="1"/>
        </dgm:presLayoutVars>
      </dgm:prSet>
      <dgm:spPr/>
      <dgm:t>
        <a:bodyPr/>
        <a:lstStyle/>
        <a:p>
          <a:endParaRPr lang="en-IN"/>
        </a:p>
      </dgm:t>
    </dgm:pt>
    <dgm:pt modelId="{F19B47C8-A578-496E-A7CD-3E105C305E9B}" type="pres">
      <dgm:prSet presAssocID="{3826D2CF-350C-4E09-BE37-8878837CE3F6}" presName="Name9" presStyleLbl="parChTrans1D2" presStyleIdx="5" presStyleCnt="6"/>
      <dgm:spPr/>
      <dgm:t>
        <a:bodyPr/>
        <a:lstStyle/>
        <a:p>
          <a:endParaRPr lang="en-IN"/>
        </a:p>
      </dgm:t>
    </dgm:pt>
    <dgm:pt modelId="{CC3A9B8D-6824-411A-8A8C-51941EF8CD2B}" type="pres">
      <dgm:prSet presAssocID="{3826D2CF-350C-4E09-BE37-8878837CE3F6}" presName="connTx" presStyleLbl="parChTrans1D2" presStyleIdx="5" presStyleCnt="6"/>
      <dgm:spPr/>
      <dgm:t>
        <a:bodyPr/>
        <a:lstStyle/>
        <a:p>
          <a:endParaRPr lang="en-IN"/>
        </a:p>
      </dgm:t>
    </dgm:pt>
    <dgm:pt modelId="{6404F3E8-9142-423A-B2B0-BCCCA1D15390}" type="pres">
      <dgm:prSet presAssocID="{DAC23E91-F1B7-479F-8411-670E5C84A3AE}" presName="node" presStyleLbl="node1" presStyleIdx="5" presStyleCnt="6">
        <dgm:presLayoutVars>
          <dgm:bulletEnabled val="1"/>
        </dgm:presLayoutVars>
      </dgm:prSet>
      <dgm:spPr/>
      <dgm:t>
        <a:bodyPr/>
        <a:lstStyle/>
        <a:p>
          <a:endParaRPr lang="en-IN"/>
        </a:p>
      </dgm:t>
    </dgm:pt>
  </dgm:ptLst>
  <dgm:cxnLst>
    <dgm:cxn modelId="{61F126DD-B136-7447-AE71-0E5BB73BFFE5}" type="presOf" srcId="{A2088634-1BAF-40E7-95EC-1164B65FB080}" destId="{55F2E234-0C5E-40DF-8D12-819844D6E4E0}" srcOrd="0" destOrd="0" presId="urn:microsoft.com/office/officeart/2005/8/layout/radial1"/>
    <dgm:cxn modelId="{0AA0D45B-67E1-3E46-90A0-78CFC90971C6}" type="presOf" srcId="{1CC5F29D-DCE6-4264-B43F-76241E5CAD7C}" destId="{9B695DD2-D299-4CA1-9E8C-015003CF47FE}" srcOrd="0" destOrd="0" presId="urn:microsoft.com/office/officeart/2005/8/layout/radial1"/>
    <dgm:cxn modelId="{FFF353C0-C79A-2843-ACCB-638E12D85298}" type="presOf" srcId="{3826D2CF-350C-4E09-BE37-8878837CE3F6}" destId="{F19B47C8-A578-496E-A7CD-3E105C305E9B}" srcOrd="0" destOrd="0" presId="urn:microsoft.com/office/officeart/2005/8/layout/radial1"/>
    <dgm:cxn modelId="{AEADB9FE-71BC-8348-B86D-CD57F081B03B}" type="presOf" srcId="{C3276852-7152-456D-A3ED-C20467F654AE}" destId="{E4A22918-55A9-4D0B-88A8-BAB7BF91E11F}" srcOrd="0" destOrd="0" presId="urn:microsoft.com/office/officeart/2005/8/layout/radial1"/>
    <dgm:cxn modelId="{91422EB9-ADD0-0246-8387-397707D6ECB5}" type="presOf" srcId="{48AC9D4D-65DE-48E0-83C3-3D0F96A7BC9E}" destId="{DE1C0DF3-3EFA-45E8-A36F-62DDA5F88359}" srcOrd="1" destOrd="0" presId="urn:microsoft.com/office/officeart/2005/8/layout/radial1"/>
    <dgm:cxn modelId="{706E4B23-4290-CE48-9389-F5F9FFB912E0}" type="presOf" srcId="{C3276852-7152-456D-A3ED-C20467F654AE}" destId="{1C749F8C-1E67-4F4D-B1D6-58819DBC3C8E}" srcOrd="1" destOrd="0" presId="urn:microsoft.com/office/officeart/2005/8/layout/radial1"/>
    <dgm:cxn modelId="{CE40E9FA-EF52-4F8B-A4D4-B11738597134}" srcId="{03026565-7857-4E2E-8558-7BADDE207EB0}" destId="{9C9C8584-A475-4293-829A-A5E8776C906E}" srcOrd="4" destOrd="0" parTransId="{A2088634-1BAF-40E7-95EC-1164B65FB080}" sibTransId="{A247DCD8-301B-4917-9DB8-A6BE8345B527}"/>
    <dgm:cxn modelId="{3C4689A0-65DC-E946-A19C-46B42C744501}" type="presOf" srcId="{DAC23E91-F1B7-479F-8411-670E5C84A3AE}" destId="{6404F3E8-9142-423A-B2B0-BCCCA1D15390}" srcOrd="0" destOrd="0" presId="urn:microsoft.com/office/officeart/2005/8/layout/radial1"/>
    <dgm:cxn modelId="{D3077D8F-9A91-B648-AB18-C56283FCCEC6}" type="presOf" srcId="{04BC9BC5-BB7B-4785-9BC7-3AEAEC4F03D6}" destId="{940EAC83-6999-44A1-B63F-81C7919BB245}" srcOrd="0" destOrd="0" presId="urn:microsoft.com/office/officeart/2005/8/layout/radial1"/>
    <dgm:cxn modelId="{DAD8CC21-D80A-184C-99C1-D4C92ACAF538}" type="presOf" srcId="{BDBF9B18-9C04-4A1F-BD34-B1A541D28A92}" destId="{1E4AE1AC-F93C-4654-88F2-C3CA6D28FC87}" srcOrd="1" destOrd="0" presId="urn:microsoft.com/office/officeart/2005/8/layout/radial1"/>
    <dgm:cxn modelId="{0A26DBDA-3174-2143-8227-1C41E431E632}" type="presOf" srcId="{9C9C8584-A475-4293-829A-A5E8776C906E}" destId="{F6683FDB-69E2-4DAB-9FBE-FF196A43B3EE}" srcOrd="0" destOrd="0" presId="urn:microsoft.com/office/officeart/2005/8/layout/radial1"/>
    <dgm:cxn modelId="{B969D1B3-B64C-4E86-8BFC-BD7A7E6F597B}" srcId="{03026565-7857-4E2E-8558-7BADDE207EB0}" destId="{04BC9BC5-BB7B-4785-9BC7-3AEAEC4F03D6}" srcOrd="1" destOrd="0" parTransId="{C3276852-7152-456D-A3ED-C20467F654AE}" sibTransId="{20155662-6E92-46C5-BEFF-612B8B995720}"/>
    <dgm:cxn modelId="{F2573FDD-50F8-864B-AB6A-D2215A3F501B}" type="presOf" srcId="{48AC9D4D-65DE-48E0-83C3-3D0F96A7BC9E}" destId="{3F279D6D-C013-4BEF-BB24-152BBFDA69CA}" srcOrd="0" destOrd="0" presId="urn:microsoft.com/office/officeart/2005/8/layout/radial1"/>
    <dgm:cxn modelId="{0449734A-BF6E-4236-AB0F-477B7772C71D}" srcId="{03026565-7857-4E2E-8558-7BADDE207EB0}" destId="{C67CE018-9D60-401A-97A5-D9F48359D6D1}" srcOrd="3" destOrd="0" parTransId="{BDBF9B18-9C04-4A1F-BD34-B1A541D28A92}" sibTransId="{2BA824DF-2B51-4977-88D7-260ADBB8D03D}"/>
    <dgm:cxn modelId="{30D0F321-67A9-4447-B7B1-F58D919D264A}" type="presOf" srcId="{03026565-7857-4E2E-8558-7BADDE207EB0}" destId="{6611A6EA-D995-4523-8FAA-772799F6EE31}" srcOrd="0" destOrd="0" presId="urn:microsoft.com/office/officeart/2005/8/layout/radial1"/>
    <dgm:cxn modelId="{36E37AFA-F731-6342-8E10-52181A1C1F51}" type="presOf" srcId="{A2088634-1BAF-40E7-95EC-1164B65FB080}" destId="{84C02FBE-C5D0-4380-AC16-DC4D23DF6BAE}" srcOrd="1" destOrd="0" presId="urn:microsoft.com/office/officeart/2005/8/layout/radial1"/>
    <dgm:cxn modelId="{572609C7-302F-480B-9019-35204C94353C}" srcId="{1CC5F29D-DCE6-4264-B43F-76241E5CAD7C}" destId="{03026565-7857-4E2E-8558-7BADDE207EB0}" srcOrd="0" destOrd="0" parTransId="{14D334D2-2533-4C63-BF3D-6E96177113FE}" sibTransId="{3DDCBFAA-CD99-4683-8753-8EDBE0F9F9AC}"/>
    <dgm:cxn modelId="{1FDFD8F8-A232-7D4C-B4B0-391AC1F010DB}" type="presOf" srcId="{3826D2CF-350C-4E09-BE37-8878837CE3F6}" destId="{CC3A9B8D-6824-411A-8A8C-51941EF8CD2B}" srcOrd="1" destOrd="0" presId="urn:microsoft.com/office/officeart/2005/8/layout/radial1"/>
    <dgm:cxn modelId="{91495DC2-D019-7C44-A728-7DADF1421066}" type="presOf" srcId="{D2302819-6565-4C3E-955D-A93E677EDEC3}" destId="{24CA4542-A4B5-4558-8BDC-5F389E8BB8EC}" srcOrd="0" destOrd="0" presId="urn:microsoft.com/office/officeart/2005/8/layout/radial1"/>
    <dgm:cxn modelId="{6A56BCF1-4275-734C-A5A6-CCEF23CAECC1}" type="presOf" srcId="{64843FA5-E3EA-41DF-B65A-4BA77852888E}" destId="{1FC4C4DC-7074-40A2-8D25-88612D8B24D5}" srcOrd="0" destOrd="0" presId="urn:microsoft.com/office/officeart/2005/8/layout/radial1"/>
    <dgm:cxn modelId="{6C5BC5ED-9ADA-DC4A-8546-20FCE9368CBD}" type="presOf" srcId="{64843FA5-E3EA-41DF-B65A-4BA77852888E}" destId="{524A3F84-B996-41AD-A255-C47B615DA5F4}" srcOrd="1" destOrd="0" presId="urn:microsoft.com/office/officeart/2005/8/layout/radial1"/>
    <dgm:cxn modelId="{73A346DF-8B13-CB4B-8619-2EB6B529FAA9}" type="presOf" srcId="{C67CE018-9D60-401A-97A5-D9F48359D6D1}" destId="{687B16E2-6020-4E36-8514-5357FC754753}" srcOrd="0" destOrd="0" presId="urn:microsoft.com/office/officeart/2005/8/layout/radial1"/>
    <dgm:cxn modelId="{78727843-A87E-4DF6-82EF-3701640927EA}" srcId="{03026565-7857-4E2E-8558-7BADDE207EB0}" destId="{D9BF3886-003D-4504-B4E3-CD27D38BBF2A}" srcOrd="0" destOrd="0" parTransId="{48AC9D4D-65DE-48E0-83C3-3D0F96A7BC9E}" sibTransId="{3285EA2E-F4E0-477A-9E93-C22F4F4CB980}"/>
    <dgm:cxn modelId="{144585BB-D887-40D4-A124-FE6E739F2EED}" srcId="{03026565-7857-4E2E-8558-7BADDE207EB0}" destId="{DAC23E91-F1B7-479F-8411-670E5C84A3AE}" srcOrd="5" destOrd="0" parTransId="{3826D2CF-350C-4E09-BE37-8878837CE3F6}" sibTransId="{3B6B29B5-A100-42C6-991A-C683214719FA}"/>
    <dgm:cxn modelId="{AE041C44-7B8B-C343-B24E-F29918C54651}" type="presOf" srcId="{BDBF9B18-9C04-4A1F-BD34-B1A541D28A92}" destId="{F312F27D-6CBC-41F6-A353-108BB9188723}" srcOrd="0" destOrd="0" presId="urn:microsoft.com/office/officeart/2005/8/layout/radial1"/>
    <dgm:cxn modelId="{992F9504-28A5-1A43-8ADF-59C2FD10224C}" type="presOf" srcId="{D9BF3886-003D-4504-B4E3-CD27D38BBF2A}" destId="{A69D1DE1-4885-445F-A321-98575D95F310}" srcOrd="0" destOrd="0" presId="urn:microsoft.com/office/officeart/2005/8/layout/radial1"/>
    <dgm:cxn modelId="{0EB10489-ECF1-44B1-9496-B8244670FB2B}" srcId="{03026565-7857-4E2E-8558-7BADDE207EB0}" destId="{D2302819-6565-4C3E-955D-A93E677EDEC3}" srcOrd="2" destOrd="0" parTransId="{64843FA5-E3EA-41DF-B65A-4BA77852888E}" sibTransId="{6ABA6108-D165-443D-A282-816A2C4614B8}"/>
    <dgm:cxn modelId="{C701DDE5-270E-F74C-9A52-A35F2C2B37C0}" type="presParOf" srcId="{9B695DD2-D299-4CA1-9E8C-015003CF47FE}" destId="{6611A6EA-D995-4523-8FAA-772799F6EE31}" srcOrd="0" destOrd="0" presId="urn:microsoft.com/office/officeart/2005/8/layout/radial1"/>
    <dgm:cxn modelId="{4F928ABD-B8BC-A94E-99E1-2065DCA5509B}" type="presParOf" srcId="{9B695DD2-D299-4CA1-9E8C-015003CF47FE}" destId="{3F279D6D-C013-4BEF-BB24-152BBFDA69CA}" srcOrd="1" destOrd="0" presId="urn:microsoft.com/office/officeart/2005/8/layout/radial1"/>
    <dgm:cxn modelId="{1704A079-EA32-214B-973D-7E3AF4003B58}" type="presParOf" srcId="{3F279D6D-C013-4BEF-BB24-152BBFDA69CA}" destId="{DE1C0DF3-3EFA-45E8-A36F-62DDA5F88359}" srcOrd="0" destOrd="0" presId="urn:microsoft.com/office/officeart/2005/8/layout/radial1"/>
    <dgm:cxn modelId="{3161452F-E20C-8D43-8A55-CB5BE646EC6D}" type="presParOf" srcId="{9B695DD2-D299-4CA1-9E8C-015003CF47FE}" destId="{A69D1DE1-4885-445F-A321-98575D95F310}" srcOrd="2" destOrd="0" presId="urn:microsoft.com/office/officeart/2005/8/layout/radial1"/>
    <dgm:cxn modelId="{9FDF92B4-F58E-2C41-97BC-928825D2AD9C}" type="presParOf" srcId="{9B695DD2-D299-4CA1-9E8C-015003CF47FE}" destId="{E4A22918-55A9-4D0B-88A8-BAB7BF91E11F}" srcOrd="3" destOrd="0" presId="urn:microsoft.com/office/officeart/2005/8/layout/radial1"/>
    <dgm:cxn modelId="{7058D952-5938-AF40-9F4E-C9544DE26D5C}" type="presParOf" srcId="{E4A22918-55A9-4D0B-88A8-BAB7BF91E11F}" destId="{1C749F8C-1E67-4F4D-B1D6-58819DBC3C8E}" srcOrd="0" destOrd="0" presId="urn:microsoft.com/office/officeart/2005/8/layout/radial1"/>
    <dgm:cxn modelId="{3AEDDB1C-1A0B-A64E-B1EF-AA39FB7171B1}" type="presParOf" srcId="{9B695DD2-D299-4CA1-9E8C-015003CF47FE}" destId="{940EAC83-6999-44A1-B63F-81C7919BB245}" srcOrd="4" destOrd="0" presId="urn:microsoft.com/office/officeart/2005/8/layout/radial1"/>
    <dgm:cxn modelId="{2628FA7F-9E15-7941-A587-B8B60657AC2E}" type="presParOf" srcId="{9B695DD2-D299-4CA1-9E8C-015003CF47FE}" destId="{1FC4C4DC-7074-40A2-8D25-88612D8B24D5}" srcOrd="5" destOrd="0" presId="urn:microsoft.com/office/officeart/2005/8/layout/radial1"/>
    <dgm:cxn modelId="{E72BC445-FAEE-1242-8BBC-EB19BBFDF6B0}" type="presParOf" srcId="{1FC4C4DC-7074-40A2-8D25-88612D8B24D5}" destId="{524A3F84-B996-41AD-A255-C47B615DA5F4}" srcOrd="0" destOrd="0" presId="urn:microsoft.com/office/officeart/2005/8/layout/radial1"/>
    <dgm:cxn modelId="{8B4A88C7-A507-2348-BCC3-617E0D389156}" type="presParOf" srcId="{9B695DD2-D299-4CA1-9E8C-015003CF47FE}" destId="{24CA4542-A4B5-4558-8BDC-5F389E8BB8EC}" srcOrd="6" destOrd="0" presId="urn:microsoft.com/office/officeart/2005/8/layout/radial1"/>
    <dgm:cxn modelId="{DCF0E73F-D820-B348-9499-D02EA23517A1}" type="presParOf" srcId="{9B695DD2-D299-4CA1-9E8C-015003CF47FE}" destId="{F312F27D-6CBC-41F6-A353-108BB9188723}" srcOrd="7" destOrd="0" presId="urn:microsoft.com/office/officeart/2005/8/layout/radial1"/>
    <dgm:cxn modelId="{01BD0A01-73FD-2542-BCA7-AD3896C3D71D}" type="presParOf" srcId="{F312F27D-6CBC-41F6-A353-108BB9188723}" destId="{1E4AE1AC-F93C-4654-88F2-C3CA6D28FC87}" srcOrd="0" destOrd="0" presId="urn:microsoft.com/office/officeart/2005/8/layout/radial1"/>
    <dgm:cxn modelId="{A88F0E54-6DCE-7145-B730-7724060B8BCD}" type="presParOf" srcId="{9B695DD2-D299-4CA1-9E8C-015003CF47FE}" destId="{687B16E2-6020-4E36-8514-5357FC754753}" srcOrd="8" destOrd="0" presId="urn:microsoft.com/office/officeart/2005/8/layout/radial1"/>
    <dgm:cxn modelId="{A13D72AF-3E45-724A-AF0A-07B121E2A9BB}" type="presParOf" srcId="{9B695DD2-D299-4CA1-9E8C-015003CF47FE}" destId="{55F2E234-0C5E-40DF-8D12-819844D6E4E0}" srcOrd="9" destOrd="0" presId="urn:microsoft.com/office/officeart/2005/8/layout/radial1"/>
    <dgm:cxn modelId="{F14181E0-7FF3-B44B-B894-E9D349856717}" type="presParOf" srcId="{55F2E234-0C5E-40DF-8D12-819844D6E4E0}" destId="{84C02FBE-C5D0-4380-AC16-DC4D23DF6BAE}" srcOrd="0" destOrd="0" presId="urn:microsoft.com/office/officeart/2005/8/layout/radial1"/>
    <dgm:cxn modelId="{3CDE8641-9DE1-1246-BE98-33A6AB736101}" type="presParOf" srcId="{9B695DD2-D299-4CA1-9E8C-015003CF47FE}" destId="{F6683FDB-69E2-4DAB-9FBE-FF196A43B3EE}" srcOrd="10" destOrd="0" presId="urn:microsoft.com/office/officeart/2005/8/layout/radial1"/>
    <dgm:cxn modelId="{3F2FBFCF-FEEF-EF45-A7B4-C3B355430615}" type="presParOf" srcId="{9B695DD2-D299-4CA1-9E8C-015003CF47FE}" destId="{F19B47C8-A578-496E-A7CD-3E105C305E9B}" srcOrd="11" destOrd="0" presId="urn:microsoft.com/office/officeart/2005/8/layout/radial1"/>
    <dgm:cxn modelId="{1922C5EC-8B26-C443-BC56-16DD7F6BD6DB}" type="presParOf" srcId="{F19B47C8-A578-496E-A7CD-3E105C305E9B}" destId="{CC3A9B8D-6824-411A-8A8C-51941EF8CD2B}" srcOrd="0" destOrd="0" presId="urn:microsoft.com/office/officeart/2005/8/layout/radial1"/>
    <dgm:cxn modelId="{BA457B74-5CA1-8C4F-B39B-08DDC3B503DE}" type="presParOf" srcId="{9B695DD2-D299-4CA1-9E8C-015003CF47FE}" destId="{6404F3E8-9142-423A-B2B0-BCCCA1D15390}"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11A6EA-D995-4523-8FAA-772799F6EE31}">
      <dsp:nvSpPr>
        <dsp:cNvPr id="0" name=""/>
        <dsp:cNvSpPr/>
      </dsp:nvSpPr>
      <dsp:spPr>
        <a:xfrm>
          <a:off x="3478476" y="1954476"/>
          <a:ext cx="1501247" cy="1501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i="1" kern="1200" dirty="0" smtClean="0">
              <a:latin typeface="+mj-lt"/>
            </a:rPr>
            <a:t>MicroSave</a:t>
          </a:r>
          <a:endParaRPr lang="en-IN" sz="1600" i="1" kern="1200" dirty="0">
            <a:latin typeface="+mj-lt"/>
          </a:endParaRPr>
        </a:p>
      </dsp:txBody>
      <dsp:txXfrm>
        <a:off x="3478476" y="1954476"/>
        <a:ext cx="1501247" cy="1501247"/>
      </dsp:txXfrm>
    </dsp:sp>
    <dsp:sp modelId="{3F279D6D-C013-4BEF-BB24-152BBFDA69CA}">
      <dsp:nvSpPr>
        <dsp:cNvPr id="0" name=""/>
        <dsp:cNvSpPr/>
      </dsp:nvSpPr>
      <dsp:spPr>
        <a:xfrm rot="16200000">
          <a:off x="4003894" y="1713296"/>
          <a:ext cx="450410" cy="31948"/>
        </a:xfrm>
        <a:custGeom>
          <a:avLst/>
          <a:gdLst/>
          <a:ahLst/>
          <a:cxnLst/>
          <a:rect l="0" t="0" r="0" b="0"/>
          <a:pathLst>
            <a:path>
              <a:moveTo>
                <a:pt x="0" y="15974"/>
              </a:moveTo>
              <a:lnTo>
                <a:pt x="450410" y="159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latin typeface="+mn-lt"/>
          </a:endParaRPr>
        </a:p>
      </dsp:txBody>
      <dsp:txXfrm rot="16200000">
        <a:off x="4217839" y="1718010"/>
        <a:ext cx="22520" cy="22520"/>
      </dsp:txXfrm>
    </dsp:sp>
    <dsp:sp modelId="{A69D1DE1-4885-445F-A321-98575D95F310}">
      <dsp:nvSpPr>
        <dsp:cNvPr id="0" name=""/>
        <dsp:cNvSpPr/>
      </dsp:nvSpPr>
      <dsp:spPr>
        <a:xfrm>
          <a:off x="3478476" y="2817"/>
          <a:ext cx="1501247" cy="1501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mj-lt"/>
            </a:rPr>
            <a:t>Commercial Banks</a:t>
          </a:r>
          <a:endParaRPr lang="en-IN" sz="1200" kern="1200" dirty="0" smtClean="0">
            <a:latin typeface="+mj-lt"/>
          </a:endParaRPr>
        </a:p>
      </dsp:txBody>
      <dsp:txXfrm>
        <a:off x="3478476" y="2817"/>
        <a:ext cx="1501247" cy="1501247"/>
      </dsp:txXfrm>
    </dsp:sp>
    <dsp:sp modelId="{E4A22918-55A9-4D0B-88A8-BAB7BF91E11F}">
      <dsp:nvSpPr>
        <dsp:cNvPr id="0" name=""/>
        <dsp:cNvSpPr/>
      </dsp:nvSpPr>
      <dsp:spPr>
        <a:xfrm rot="19800000">
          <a:off x="4848987" y="2201211"/>
          <a:ext cx="450410" cy="31948"/>
        </a:xfrm>
        <a:custGeom>
          <a:avLst/>
          <a:gdLst/>
          <a:ahLst/>
          <a:cxnLst/>
          <a:rect l="0" t="0" r="0" b="0"/>
          <a:pathLst>
            <a:path>
              <a:moveTo>
                <a:pt x="0" y="15974"/>
              </a:moveTo>
              <a:lnTo>
                <a:pt x="450410" y="159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latin typeface="+mn-lt"/>
          </a:endParaRPr>
        </a:p>
      </dsp:txBody>
      <dsp:txXfrm rot="19800000">
        <a:off x="5062932" y="2205925"/>
        <a:ext cx="22520" cy="22520"/>
      </dsp:txXfrm>
    </dsp:sp>
    <dsp:sp modelId="{940EAC83-6999-44A1-B63F-81C7919BB245}">
      <dsp:nvSpPr>
        <dsp:cNvPr id="0" name=""/>
        <dsp:cNvSpPr/>
      </dsp:nvSpPr>
      <dsp:spPr>
        <a:xfrm>
          <a:off x="5168661" y="978647"/>
          <a:ext cx="1501247" cy="1501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mn-lt"/>
            </a:rPr>
            <a:t>NGOs</a:t>
          </a:r>
          <a:endParaRPr lang="en-IN" sz="1200" kern="1200" dirty="0">
            <a:latin typeface="+mn-lt"/>
          </a:endParaRPr>
        </a:p>
      </dsp:txBody>
      <dsp:txXfrm>
        <a:off x="5168661" y="978647"/>
        <a:ext cx="1501247" cy="1501247"/>
      </dsp:txXfrm>
    </dsp:sp>
    <dsp:sp modelId="{1FC4C4DC-7074-40A2-8D25-88612D8B24D5}">
      <dsp:nvSpPr>
        <dsp:cNvPr id="0" name=""/>
        <dsp:cNvSpPr/>
      </dsp:nvSpPr>
      <dsp:spPr>
        <a:xfrm rot="1800000">
          <a:off x="4848987" y="3177040"/>
          <a:ext cx="450410" cy="31948"/>
        </a:xfrm>
        <a:custGeom>
          <a:avLst/>
          <a:gdLst/>
          <a:ahLst/>
          <a:cxnLst/>
          <a:rect l="0" t="0" r="0" b="0"/>
          <a:pathLst>
            <a:path>
              <a:moveTo>
                <a:pt x="0" y="15974"/>
              </a:moveTo>
              <a:lnTo>
                <a:pt x="450410" y="159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latin typeface="+mn-lt"/>
          </a:endParaRPr>
        </a:p>
      </dsp:txBody>
      <dsp:txXfrm rot="1800000">
        <a:off x="5062932" y="3181754"/>
        <a:ext cx="22520" cy="22520"/>
      </dsp:txXfrm>
    </dsp:sp>
    <dsp:sp modelId="{24CA4542-A4B5-4558-8BDC-5F389E8BB8EC}">
      <dsp:nvSpPr>
        <dsp:cNvPr id="0" name=""/>
        <dsp:cNvSpPr/>
      </dsp:nvSpPr>
      <dsp:spPr>
        <a:xfrm>
          <a:off x="5168661" y="2930305"/>
          <a:ext cx="1501247" cy="1501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mn-lt"/>
            </a:rPr>
            <a:t>MFIs</a:t>
          </a:r>
          <a:endParaRPr lang="en-IN" sz="1200" kern="1200" dirty="0">
            <a:latin typeface="+mn-lt"/>
          </a:endParaRPr>
        </a:p>
      </dsp:txBody>
      <dsp:txXfrm>
        <a:off x="5168661" y="2930305"/>
        <a:ext cx="1501247" cy="1501247"/>
      </dsp:txXfrm>
    </dsp:sp>
    <dsp:sp modelId="{F312F27D-6CBC-41F6-A353-108BB9188723}">
      <dsp:nvSpPr>
        <dsp:cNvPr id="0" name=""/>
        <dsp:cNvSpPr/>
      </dsp:nvSpPr>
      <dsp:spPr>
        <a:xfrm rot="5400000">
          <a:off x="4003894" y="3664954"/>
          <a:ext cx="450410" cy="31948"/>
        </a:xfrm>
        <a:custGeom>
          <a:avLst/>
          <a:gdLst/>
          <a:ahLst/>
          <a:cxnLst/>
          <a:rect l="0" t="0" r="0" b="0"/>
          <a:pathLst>
            <a:path>
              <a:moveTo>
                <a:pt x="0" y="15974"/>
              </a:moveTo>
              <a:lnTo>
                <a:pt x="450410" y="159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latin typeface="+mn-lt"/>
          </a:endParaRPr>
        </a:p>
      </dsp:txBody>
      <dsp:txXfrm rot="5400000">
        <a:off x="4217839" y="3669668"/>
        <a:ext cx="22520" cy="22520"/>
      </dsp:txXfrm>
    </dsp:sp>
    <dsp:sp modelId="{687B16E2-6020-4E36-8514-5357FC754753}">
      <dsp:nvSpPr>
        <dsp:cNvPr id="0" name=""/>
        <dsp:cNvSpPr/>
      </dsp:nvSpPr>
      <dsp:spPr>
        <a:xfrm>
          <a:off x="3478476" y="3906134"/>
          <a:ext cx="1501247" cy="1501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mj-lt"/>
            </a:rPr>
            <a:t>Community organisation</a:t>
          </a:r>
          <a:r>
            <a:rPr lang="en-US" sz="1200" kern="1200" dirty="0" smtClean="0">
              <a:latin typeface="+mn-lt"/>
            </a:rPr>
            <a:t>s </a:t>
          </a:r>
          <a:endParaRPr lang="en-IN" sz="1200" kern="1200" dirty="0">
            <a:latin typeface="+mn-lt"/>
          </a:endParaRPr>
        </a:p>
      </dsp:txBody>
      <dsp:txXfrm>
        <a:off x="3478476" y="3906134"/>
        <a:ext cx="1501247" cy="1501247"/>
      </dsp:txXfrm>
    </dsp:sp>
    <dsp:sp modelId="{55F2E234-0C5E-40DF-8D12-819844D6E4E0}">
      <dsp:nvSpPr>
        <dsp:cNvPr id="0" name=""/>
        <dsp:cNvSpPr/>
      </dsp:nvSpPr>
      <dsp:spPr>
        <a:xfrm rot="9000000">
          <a:off x="3158802" y="3177040"/>
          <a:ext cx="450410" cy="31948"/>
        </a:xfrm>
        <a:custGeom>
          <a:avLst/>
          <a:gdLst/>
          <a:ahLst/>
          <a:cxnLst/>
          <a:rect l="0" t="0" r="0" b="0"/>
          <a:pathLst>
            <a:path>
              <a:moveTo>
                <a:pt x="0" y="15974"/>
              </a:moveTo>
              <a:lnTo>
                <a:pt x="450410" y="159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latin typeface="+mn-lt"/>
          </a:endParaRPr>
        </a:p>
      </dsp:txBody>
      <dsp:txXfrm rot="9000000">
        <a:off x="3372746" y="3181754"/>
        <a:ext cx="22520" cy="22520"/>
      </dsp:txXfrm>
    </dsp:sp>
    <dsp:sp modelId="{F6683FDB-69E2-4DAB-9FBE-FF196A43B3EE}">
      <dsp:nvSpPr>
        <dsp:cNvPr id="0" name=""/>
        <dsp:cNvSpPr/>
      </dsp:nvSpPr>
      <dsp:spPr>
        <a:xfrm>
          <a:off x="1788290" y="2930305"/>
          <a:ext cx="1501247" cy="1501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mn-lt"/>
            </a:rPr>
            <a:t>Co-operatives </a:t>
          </a:r>
          <a:endParaRPr lang="en-IN" sz="1200" kern="1200" dirty="0">
            <a:latin typeface="+mn-lt"/>
          </a:endParaRPr>
        </a:p>
      </dsp:txBody>
      <dsp:txXfrm>
        <a:off x="1788290" y="2930305"/>
        <a:ext cx="1501247" cy="1501247"/>
      </dsp:txXfrm>
    </dsp:sp>
    <dsp:sp modelId="{F19B47C8-A578-496E-A7CD-3E105C305E9B}">
      <dsp:nvSpPr>
        <dsp:cNvPr id="0" name=""/>
        <dsp:cNvSpPr/>
      </dsp:nvSpPr>
      <dsp:spPr>
        <a:xfrm rot="12600000">
          <a:off x="3158802" y="2201211"/>
          <a:ext cx="450410" cy="31948"/>
        </a:xfrm>
        <a:custGeom>
          <a:avLst/>
          <a:gdLst/>
          <a:ahLst/>
          <a:cxnLst/>
          <a:rect l="0" t="0" r="0" b="0"/>
          <a:pathLst>
            <a:path>
              <a:moveTo>
                <a:pt x="0" y="15974"/>
              </a:moveTo>
              <a:lnTo>
                <a:pt x="450410" y="159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latin typeface="+mn-lt"/>
          </a:endParaRPr>
        </a:p>
      </dsp:txBody>
      <dsp:txXfrm rot="12600000">
        <a:off x="3372746" y="2205925"/>
        <a:ext cx="22520" cy="22520"/>
      </dsp:txXfrm>
    </dsp:sp>
    <dsp:sp modelId="{6404F3E8-9142-423A-B2B0-BCCCA1D15390}">
      <dsp:nvSpPr>
        <dsp:cNvPr id="0" name=""/>
        <dsp:cNvSpPr/>
      </dsp:nvSpPr>
      <dsp:spPr>
        <a:xfrm>
          <a:off x="1788290" y="978647"/>
          <a:ext cx="1501247" cy="1501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mj-lt"/>
            </a:rPr>
            <a:t>Government</a:t>
          </a:r>
          <a:endParaRPr lang="en-IN" sz="1200" kern="1200" dirty="0">
            <a:latin typeface="+mj-lt"/>
          </a:endParaRPr>
        </a:p>
      </dsp:txBody>
      <dsp:txXfrm>
        <a:off x="1788290" y="978647"/>
        <a:ext cx="1501247" cy="150124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5A15D-A6E5-9043-B9D5-2C85AD144619}" type="datetimeFigureOut">
              <a:rPr lang="en-US" smtClean="0"/>
              <a:pPr/>
              <a:t>1/28/13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F65310-A661-DB43-8673-74A08901BC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F65310-A661-DB43-8673-74A08901BC1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C6DE60B-C014-4F66-A01E-2927379F044D}" type="slidenum">
              <a:rPr lang="en-US" smtClean="0">
                <a:solidFill>
                  <a:prstClr val="black"/>
                </a:solidFill>
                <a:latin typeface="Arial" charset="0"/>
                <a:cs typeface="Arial" charset="0"/>
              </a:rPr>
              <a:pPr/>
              <a:t>31</a:t>
            </a:fld>
            <a:endParaRPr lang="en-US" smtClean="0">
              <a:solidFill>
                <a:prstClr val="black"/>
              </a:solidFill>
              <a:latin typeface="Arial" charset="0"/>
              <a:cs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dirty="0" smtClean="0"/>
              <a:t>CMF: (Uganda)  process mapping, e-banking, pilot</a:t>
            </a:r>
            <a:r>
              <a:rPr lang="en-US" baseline="0" dirty="0" smtClean="0"/>
              <a:t> planning, customer service, strategic marketing</a:t>
            </a:r>
            <a:endParaRPr lang="en-US" dirty="0" smtClean="0"/>
          </a:p>
          <a:p>
            <a:r>
              <a:rPr lang="en-US" dirty="0" err="1" smtClean="0"/>
              <a:t>Postbank</a:t>
            </a:r>
            <a:r>
              <a:rPr lang="en-US" dirty="0" smtClean="0"/>
              <a:t>: (Kenya)   staff incentives,</a:t>
            </a:r>
            <a:r>
              <a:rPr lang="en-US" baseline="0" dirty="0" smtClean="0"/>
              <a:t> e-banking, process mapping, customer service, SBP, product refinement</a:t>
            </a:r>
            <a:endParaRPr lang="en-US" dirty="0" smtClean="0"/>
          </a:p>
          <a:p>
            <a:r>
              <a:rPr lang="en-US" dirty="0" err="1" smtClean="0"/>
              <a:t>Teba</a:t>
            </a:r>
            <a:r>
              <a:rPr lang="en-US" dirty="0" smtClean="0"/>
              <a:t> Bank: (South Africa): Pilot review, customer service</a:t>
            </a:r>
          </a:p>
          <a:p>
            <a:r>
              <a:rPr lang="en-US" dirty="0" smtClean="0"/>
              <a:t>Tanzania postal bank: Product costing, SBP, risk management, staff incentives </a:t>
            </a:r>
          </a:p>
          <a:p>
            <a:r>
              <a:rPr lang="en-US" baseline="0" dirty="0" smtClean="0"/>
              <a:t>FINCA: (Tanzania):   process mapping, SBP</a:t>
            </a:r>
          </a:p>
          <a:p>
            <a:r>
              <a:rPr lang="en-US" baseline="0" dirty="0" smtClean="0"/>
              <a:t>Equity bank:  (Kenya) : process mapping, staff incentives, product costing, branding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UMU: (Uganda):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Credit</a:t>
            </a:r>
            <a:r>
              <a:rPr lang="en-US" baseline="0" dirty="0" smtClean="0"/>
              <a:t> indemnity:</a:t>
            </a:r>
          </a:p>
          <a:p>
            <a:endParaRPr lang="en-IN" dirty="0" smtClean="0"/>
          </a:p>
          <a:p>
            <a:pPr eaLnBrk="1" hangingPunct="1"/>
            <a:endParaRPr lang="en-GB" dirty="0" smtClean="0">
              <a:latin typeface="Arial" charset="0"/>
              <a:cs typeface="Arial" charset="0"/>
            </a:endParaRPr>
          </a:p>
          <a:p>
            <a:pPr eaLnBrk="1" hangingPunct="1"/>
            <a:endParaRPr lang="en-GB" dirty="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580F2-D23C-447D-AACD-96ABD9C5CCA1}" type="slidenum">
              <a:rPr lang="en-US">
                <a:solidFill>
                  <a:prstClr val="black"/>
                </a:solidFill>
              </a:rPr>
              <a:pPr/>
              <a:t>34</a:t>
            </a:fld>
            <a:endParaRPr lang="en-US">
              <a:solidFill>
                <a:prstClr val="black"/>
              </a:solidFill>
            </a:endParaRPr>
          </a:p>
        </p:txBody>
      </p:sp>
      <p:sp>
        <p:nvSpPr>
          <p:cNvPr id="157698" name="Rectangle 2"/>
          <p:cNvSpPr>
            <a:spLocks noGrp="1" noRot="1" noChangeAspect="1" noChangeArrowheads="1" noTextEdit="1"/>
          </p:cNvSpPr>
          <p:nvPr>
            <p:ph type="sldImg"/>
          </p:nvPr>
        </p:nvSpPr>
        <p:spPr bwMode="auto">
          <a:xfrm>
            <a:off x="1146175" y="685800"/>
            <a:ext cx="4572000" cy="3429000"/>
          </a:xfrm>
          <a:prstGeom prst="rect">
            <a:avLst/>
          </a:prstGeom>
          <a:solidFill>
            <a:srgbClr val="FFFFFF"/>
          </a:solidFill>
          <a:ln>
            <a:solidFill>
              <a:srgbClr val="000000"/>
            </a:solidFill>
            <a:miter lim="800000"/>
            <a:headEnd/>
            <a:tailEnd/>
          </a:ln>
        </p:spPr>
      </p:sp>
      <p:sp>
        <p:nvSpPr>
          <p:cNvPr id="157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C = Credit</a:t>
            </a:r>
          </a:p>
          <a:p>
            <a:r>
              <a:rPr lang="en-US" dirty="0"/>
              <a:t>S = Savings</a:t>
            </a:r>
          </a:p>
          <a:p>
            <a:r>
              <a:rPr lang="en-US" dirty="0"/>
              <a:t>I = Insurance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solidFill>
                  <a:prstClr val="black"/>
                </a:solidFill>
              </a:rPr>
              <a:t> </a:t>
            </a:r>
            <a:r>
              <a:rPr lang="en-US" sz="1000">
                <a:solidFill>
                  <a:prstClr val="black"/>
                </a:solidFill>
              </a:rPr>
              <a:t>“Market Research for MicroFinance” - A course developed by </a:t>
            </a:r>
            <a:r>
              <a:rPr lang="en-US" sz="1000" i="1">
                <a:solidFill>
                  <a:prstClr val="black"/>
                </a:solidFill>
              </a:rPr>
              <a:t>MicroSave-Africa</a:t>
            </a:r>
            <a:r>
              <a:rPr lang="en-US" sz="1000">
                <a:solidFill>
                  <a:prstClr val="black"/>
                </a:solidFill>
              </a:rPr>
              <a:t> and Research International</a:t>
            </a:r>
            <a:r>
              <a:rPr lang="en-US">
                <a:solidFill>
                  <a:prstClr val="black"/>
                </a:solidFill>
              </a:rPr>
              <a:t>          </a:t>
            </a:r>
            <a:fld id="{E449D5AB-ED0F-42ED-8E76-1310FA0F6320}" type="slidenum">
              <a:rPr lang="en-US">
                <a:solidFill>
                  <a:prstClr val="black"/>
                </a:solidFill>
                <a:latin typeface="Arial" charset="0"/>
              </a:rPr>
              <a:pPr/>
              <a:t>35</a:t>
            </a:fld>
            <a:r>
              <a:rPr lang="en-US">
                <a:solidFill>
                  <a:prstClr val="black"/>
                </a:solidFill>
                <a:latin typeface="Arial" charset="0"/>
              </a:rPr>
              <a:t>   </a:t>
            </a:r>
          </a:p>
        </p:txBody>
      </p:sp>
      <p:sp>
        <p:nvSpPr>
          <p:cNvPr id="661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1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GB" dirty="0">
                <a:latin typeface="Arial" charset="0"/>
              </a:rPr>
              <a:t>This slide provides an overview of the product development process.</a:t>
            </a:r>
          </a:p>
          <a:p>
            <a:endParaRPr lang="en-GB" dirty="0">
              <a:latin typeface="Arial" charset="0"/>
            </a:endParaRPr>
          </a:p>
          <a:p>
            <a:r>
              <a:rPr lang="en-GB" dirty="0">
                <a:latin typeface="Arial" charset="0"/>
              </a:rPr>
              <a:t>Define the problem </a:t>
            </a:r>
          </a:p>
          <a:p>
            <a:r>
              <a:rPr lang="en-GB" dirty="0">
                <a:latin typeface="Arial" charset="0"/>
              </a:rPr>
              <a:t>	-&gt; </a:t>
            </a:r>
          </a:p>
          <a:p>
            <a:r>
              <a:rPr lang="en-GB" dirty="0">
                <a:latin typeface="Arial" charset="0"/>
              </a:rPr>
              <a:t>Understand the clients’ needs (through qualitative research techniques)</a:t>
            </a:r>
          </a:p>
          <a:p>
            <a:r>
              <a:rPr lang="en-GB" dirty="0">
                <a:latin typeface="Arial" charset="0"/>
              </a:rPr>
              <a:t>	-&gt; </a:t>
            </a:r>
          </a:p>
          <a:p>
            <a:r>
              <a:rPr lang="en-GB" dirty="0">
                <a:latin typeface="Arial" charset="0"/>
              </a:rPr>
              <a:t>Develop the product concept/ prototype</a:t>
            </a:r>
          </a:p>
          <a:p>
            <a:r>
              <a:rPr lang="en-GB" dirty="0">
                <a:latin typeface="Arial" charset="0"/>
              </a:rPr>
              <a:t>	-&gt; </a:t>
            </a:r>
          </a:p>
          <a:p>
            <a:r>
              <a:rPr lang="en-GB" dirty="0">
                <a:latin typeface="Arial" charset="0"/>
              </a:rPr>
              <a:t>Test the product prototype (through quantitative research techniques)</a:t>
            </a:r>
          </a:p>
          <a:p>
            <a:r>
              <a:rPr lang="en-GB" dirty="0">
                <a:latin typeface="Arial" charset="0"/>
              </a:rPr>
              <a:t>	-&gt; </a:t>
            </a:r>
          </a:p>
          <a:p>
            <a:r>
              <a:rPr lang="en-GB" dirty="0">
                <a:latin typeface="Arial" charset="0"/>
              </a:rPr>
              <a:t>Get ready to pilot test the product.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Georgia" pitchFamily="18" charset="0"/>
              </a:rPr>
              <a:t>Other assignments: </a:t>
            </a:r>
          </a:p>
          <a:p>
            <a:r>
              <a:rPr lang="en-US" dirty="0" smtClean="0">
                <a:latin typeface="Georgia" pitchFamily="18" charset="0"/>
              </a:rPr>
              <a:t>MFI based out of North India: worked on the development of a SME based loan product</a:t>
            </a:r>
          </a:p>
          <a:p>
            <a:r>
              <a:rPr lang="en-US" dirty="0" smtClean="0">
                <a:latin typeface="Georgia" pitchFamily="18" charset="0"/>
              </a:rPr>
              <a:t>Filipino MFI: worked on the development of 2 individual lending products</a:t>
            </a:r>
          </a:p>
          <a:p>
            <a:r>
              <a:rPr lang="en-US" dirty="0" smtClean="0">
                <a:latin typeface="Georgia" pitchFamily="18" charset="0"/>
              </a:rPr>
              <a:t>Financial inclusion for a large foreign bank: to check the acceptability of BC services</a:t>
            </a:r>
          </a:p>
          <a:p>
            <a:r>
              <a:rPr lang="en-US" dirty="0" smtClean="0">
                <a:latin typeface="Georgia" pitchFamily="18" charset="0"/>
              </a:rPr>
              <a:t>Large Indian NBFC: Business loan product for working capital need </a:t>
            </a:r>
          </a:p>
          <a:p>
            <a:endParaRPr lang="en-IN" dirty="0"/>
          </a:p>
        </p:txBody>
      </p:sp>
      <p:sp>
        <p:nvSpPr>
          <p:cNvPr id="4" name="Slide Number Placeholder 3"/>
          <p:cNvSpPr>
            <a:spLocks noGrp="1"/>
          </p:cNvSpPr>
          <p:nvPr>
            <p:ph type="sldNum" sz="quarter" idx="10"/>
          </p:nvPr>
        </p:nvSpPr>
        <p:spPr/>
        <p:txBody>
          <a:bodyPr/>
          <a:lstStyle/>
          <a:p>
            <a:fld id="{C4CDA65B-1B2A-40E2-9330-5C1DAD2AB727}" type="slidenum">
              <a:rPr lang="en-IN" smtClean="0">
                <a:solidFill>
                  <a:prstClr val="black"/>
                </a:solidFill>
              </a:rPr>
              <a:pPr/>
              <a:t>36</a:t>
            </a:fld>
            <a:endParaRPr lang="en-IN">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87903" indent="-187903"/>
            <a:r>
              <a:rPr lang="en-US" sz="2000" dirty="0" smtClean="0">
                <a:latin typeface="Georgia" pitchFamily="18" charset="0"/>
              </a:rPr>
              <a:t>SPM IP* was erstwhile launched and managed by </a:t>
            </a:r>
            <a:r>
              <a:rPr lang="en-US" sz="2000" dirty="0" err="1" smtClean="0">
                <a:latin typeface="Georgia" pitchFamily="18" charset="0"/>
              </a:rPr>
              <a:t>Unitus</a:t>
            </a:r>
            <a:r>
              <a:rPr lang="en-US" sz="2000" dirty="0" smtClean="0">
                <a:latin typeface="Georgia" pitchFamily="18" charset="0"/>
              </a:rPr>
              <a:t> with support from Michael &amp; Susan Dell Foundation, the Boeing and the Deutsche Bank Foundation. The project mandate has been transferred to </a:t>
            </a:r>
            <a:r>
              <a:rPr lang="en-US" sz="2000" i="1" dirty="0" smtClean="0">
                <a:latin typeface="Georgia" pitchFamily="18" charset="0"/>
              </a:rPr>
              <a:t>MicroSave</a:t>
            </a:r>
            <a:r>
              <a:rPr lang="en-US" sz="2000" dirty="0" smtClean="0">
                <a:latin typeface="Georgia" pitchFamily="18" charset="0"/>
              </a:rPr>
              <a:t> in September 2010. </a:t>
            </a:r>
          </a:p>
          <a:p>
            <a:pPr marL="187903" indent="-187903"/>
            <a:r>
              <a:rPr lang="en-US" sz="2000" dirty="0" smtClean="0">
                <a:latin typeface="Georgia" pitchFamily="18" charset="0"/>
              </a:rPr>
              <a:t>We work in India, Bangladesh and Sri Lanka (with 5 organisations in phase I and 6 in phase II). </a:t>
            </a:r>
          </a:p>
          <a:p>
            <a:pPr marL="187903" indent="-187903"/>
            <a:r>
              <a:rPr lang="en-US" sz="2000" dirty="0" smtClean="0">
                <a:latin typeface="Georgia" pitchFamily="18" charset="0"/>
              </a:rPr>
              <a:t>Overall project objective is to drive the adoption of social performance reporting standards in the microfinance sector &amp; integrating these reporting metrics in the decision making and management of microfinance institutions (MFIs)</a:t>
            </a:r>
          </a:p>
          <a:p>
            <a:pPr marL="187903" indent="-187903"/>
            <a:r>
              <a:rPr lang="en-US" sz="2000" dirty="0" smtClean="0">
                <a:latin typeface="Georgia" pitchFamily="18" charset="0"/>
              </a:rPr>
              <a:t>We have helped MFIs to develop the following:</a:t>
            </a:r>
          </a:p>
          <a:p>
            <a:pPr marL="587953" lvl="1" indent="-187903"/>
            <a:r>
              <a:rPr lang="en-US" sz="1600" i="1" dirty="0" smtClean="0">
                <a:latin typeface="Georgia" pitchFamily="18" charset="0"/>
              </a:rPr>
              <a:t>Client grievance redressal mechanisms</a:t>
            </a:r>
            <a:r>
              <a:rPr lang="en-US" sz="1600" dirty="0" smtClean="0">
                <a:latin typeface="Georgia" pitchFamily="18" charset="0"/>
              </a:rPr>
              <a:t>- mechanism of  collecting client feedback systematically and to use the feedback in development of products</a:t>
            </a:r>
          </a:p>
          <a:p>
            <a:pPr marL="587953" lvl="1" indent="-187903"/>
            <a:r>
              <a:rPr lang="en-US" sz="1600" i="1" dirty="0" smtClean="0">
                <a:latin typeface="Georgia" pitchFamily="18" charset="0"/>
              </a:rPr>
              <a:t>Client exit feedback mechanism- </a:t>
            </a:r>
            <a:r>
              <a:rPr lang="en-US" sz="1600" dirty="0" smtClean="0">
                <a:latin typeface="Georgia" pitchFamily="18" charset="0"/>
              </a:rPr>
              <a:t>to collect reasons and to act on it </a:t>
            </a:r>
          </a:p>
          <a:p>
            <a:pPr marL="587953" lvl="1" indent="-187903"/>
            <a:r>
              <a:rPr lang="en-US" sz="1600" i="1" dirty="0" smtClean="0">
                <a:latin typeface="Georgia" pitchFamily="18" charset="0"/>
              </a:rPr>
              <a:t>Client satisfaction survey-  </a:t>
            </a:r>
            <a:r>
              <a:rPr lang="en-US" sz="1600" dirty="0" smtClean="0">
                <a:latin typeface="Georgia" pitchFamily="18" charset="0"/>
              </a:rPr>
              <a:t>to understand the clients requirements, their experience of the service delivered, their feedback on staff etc.</a:t>
            </a:r>
          </a:p>
          <a:p>
            <a:pPr marL="587953" lvl="1" indent="-187903"/>
            <a:r>
              <a:rPr lang="en-US" sz="1600" i="1" dirty="0" smtClean="0">
                <a:latin typeface="Georgia" pitchFamily="18" charset="0"/>
              </a:rPr>
              <a:t>Client data privacy policy </a:t>
            </a:r>
            <a:r>
              <a:rPr lang="en-US" sz="1600" dirty="0" smtClean="0">
                <a:latin typeface="Georgia" pitchFamily="18" charset="0"/>
              </a:rPr>
              <a:t>– to ensure the safety and security of client data </a:t>
            </a:r>
          </a:p>
          <a:p>
            <a:pPr marL="587953" lvl="1" indent="-187903"/>
            <a:endParaRPr lang="en-US" sz="1600" dirty="0" smtClean="0">
              <a:latin typeface="Georgia" pitchFamily="18" charset="0"/>
            </a:endParaRPr>
          </a:p>
          <a:p>
            <a:r>
              <a:rPr lang="en-US" sz="2000" dirty="0" smtClean="0">
                <a:latin typeface="Georgia" pitchFamily="18" charset="0"/>
              </a:rPr>
              <a:t> Developed indicators for MFIs to help them track their social performance</a:t>
            </a:r>
          </a:p>
          <a:p>
            <a:r>
              <a:rPr lang="en-US" sz="2000" dirty="0" smtClean="0">
                <a:latin typeface="Georgia" pitchFamily="18" charset="0"/>
              </a:rPr>
              <a:t>Incorporated PPI into the operational systems of the MFI. The analysis of the PPI data will help the MFIs to understand their client profile in a better way</a:t>
            </a:r>
          </a:p>
          <a:p>
            <a:r>
              <a:rPr lang="en-US" sz="2000" dirty="0" smtClean="0">
                <a:latin typeface="Georgia" pitchFamily="18" charset="0"/>
              </a:rPr>
              <a:t>Hence the overall focus of the SPM IP project was to help MFIs to become more responsible to clients and aim at double bottom line</a:t>
            </a:r>
          </a:p>
          <a:p>
            <a:endParaRPr lang="en-US" sz="2000" dirty="0" smtClean="0">
              <a:latin typeface="Georgia" pitchFamily="18" charset="0"/>
            </a:endParaRPr>
          </a:p>
          <a:p>
            <a:r>
              <a:rPr lang="en-US" sz="2000" i="1" dirty="0" smtClean="0">
                <a:latin typeface="Georgia" pitchFamily="18" charset="0"/>
              </a:rPr>
              <a:t>MicroSave</a:t>
            </a:r>
            <a:r>
              <a:rPr lang="en-US" sz="2000" dirty="0" smtClean="0">
                <a:latin typeface="Georgia" pitchFamily="18" charset="0"/>
              </a:rPr>
              <a:t> also worked with a few urban MFIs in the Social Microfinance Facility (SMF) project where it implemented things like client data privacy policy, client grievance redressal mechanisms, client satisfaction survey, client exit survey etc. The idea of this project was also to institutionalize SPM into the operations of the MFI </a:t>
            </a:r>
          </a:p>
          <a:p>
            <a:pPr marL="587953" lvl="1" indent="-187903"/>
            <a:endParaRPr lang="en-US" sz="1600" dirty="0" smtClean="0">
              <a:latin typeface="Georgia" pitchFamily="18" charset="0"/>
            </a:endParaRPr>
          </a:p>
          <a:p>
            <a:endParaRPr lang="en-IN" dirty="0"/>
          </a:p>
        </p:txBody>
      </p:sp>
      <p:sp>
        <p:nvSpPr>
          <p:cNvPr id="4" name="Slide Number Placeholder 3"/>
          <p:cNvSpPr>
            <a:spLocks noGrp="1"/>
          </p:cNvSpPr>
          <p:nvPr>
            <p:ph type="sldNum" sz="quarter" idx="10"/>
          </p:nvPr>
        </p:nvSpPr>
        <p:spPr/>
        <p:txBody>
          <a:bodyPr/>
          <a:lstStyle/>
          <a:p>
            <a:fld id="{C4CDA65B-1B2A-40E2-9330-5C1DAD2AB727}" type="slidenum">
              <a:rPr lang="en-IN" smtClean="0">
                <a:solidFill>
                  <a:prstClr val="black"/>
                </a:solidFill>
              </a:rPr>
              <a:pPr/>
              <a:t>37</a:t>
            </a:fld>
            <a:endParaRPr lang="en-IN">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14318D2-237E-4001-B393-42254350B09B}" type="slidenum">
              <a:rPr lang="en-IN" smtClean="0">
                <a:solidFill>
                  <a:prstClr val="black"/>
                </a:solidFill>
              </a:rPr>
              <a:pPr/>
              <a:t>38</a:t>
            </a:fld>
            <a:endParaRPr lang="en-IN"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F65310-A661-DB43-8673-74A08901BC12}"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F65310-A661-DB43-8673-74A08901BC12}"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GK was wary of such instances where the health issues were very high and identified the root cause of the problem mainly was in lack of hygiene practices and poor sanitation conditions among its client households. </a:t>
            </a:r>
          </a:p>
          <a:p>
            <a:endParaRPr lang="en-US" dirty="0"/>
          </a:p>
        </p:txBody>
      </p:sp>
      <p:sp>
        <p:nvSpPr>
          <p:cNvPr id="4" name="Slide Number Placeholder 3"/>
          <p:cNvSpPr>
            <a:spLocks noGrp="1"/>
          </p:cNvSpPr>
          <p:nvPr>
            <p:ph type="sldNum" sz="quarter" idx="10"/>
          </p:nvPr>
        </p:nvSpPr>
        <p:spPr/>
        <p:txBody>
          <a:bodyPr/>
          <a:lstStyle/>
          <a:p>
            <a:fld id="{3FF65310-A661-DB43-8673-74A08901BC12}"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bg2">
                    <a:lumMod val="50000"/>
                  </a:schemeClr>
                </a:solidFill>
              </a:rPr>
              <a:t>GK was aware that merely providing credit would not solve the clients’ problems, but creating awareness was also critical. </a:t>
            </a:r>
          </a:p>
          <a:p>
            <a:endParaRPr lang="en-US" dirty="0"/>
          </a:p>
        </p:txBody>
      </p:sp>
      <p:sp>
        <p:nvSpPr>
          <p:cNvPr id="4" name="Slide Number Placeholder 3"/>
          <p:cNvSpPr>
            <a:spLocks noGrp="1"/>
          </p:cNvSpPr>
          <p:nvPr>
            <p:ph type="sldNum" sz="quarter" idx="10"/>
          </p:nvPr>
        </p:nvSpPr>
        <p:spPr/>
        <p:txBody>
          <a:bodyPr/>
          <a:lstStyle/>
          <a:p>
            <a:fld id="{3FF65310-A661-DB43-8673-74A08901BC12}"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F65310-A661-DB43-8673-74A08901BC12}"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r>
              <a:rPr lang="es-ES" smtClean="0"/>
              <a:t>Change title</a:t>
            </a:r>
            <a:endParaRPr lang="en-US" smtClean="0"/>
          </a:p>
        </p:txBody>
      </p:sp>
      <p:sp>
        <p:nvSpPr>
          <p:cNvPr id="26627" name="Slide Number Placeholder 3"/>
          <p:cNvSpPr txBox="1">
            <a:spLocks noGrp="1"/>
          </p:cNvSpPr>
          <p:nvPr/>
        </p:nvSpPr>
        <p:spPr bwMode="auto">
          <a:xfrm>
            <a:off x="3876261" y="8694295"/>
            <a:ext cx="2981739" cy="449705"/>
          </a:xfrm>
          <a:prstGeom prst="rect">
            <a:avLst/>
          </a:prstGeom>
          <a:noFill/>
          <a:ln w="9525">
            <a:noFill/>
            <a:miter lim="800000"/>
            <a:headEnd/>
            <a:tailEnd/>
          </a:ln>
        </p:spPr>
        <p:txBody>
          <a:bodyPr lIns="89730" tIns="44865" rIns="89730" bIns="44865" anchor="b"/>
          <a:lstStyle/>
          <a:p>
            <a:pPr algn="r" defTabSz="914400"/>
            <a:fld id="{919E95E1-F536-4E7B-AA4D-F6F5D9EDBAF5}" type="slidenum">
              <a:rPr lang="en-US" sz="1200">
                <a:solidFill>
                  <a:prstClr val="black"/>
                </a:solidFill>
              </a:rPr>
              <a:pPr algn="r" defTabSz="914400"/>
              <a:t>23</a:t>
            </a:fld>
            <a:endParaRPr lang="en-US" sz="1200"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GB" smtClean="0">
              <a:latin typeface="Arial" charset="0"/>
              <a:cs typeface="Arial" charset="0"/>
            </a:endParaRPr>
          </a:p>
        </p:txBody>
      </p:sp>
      <p:sp>
        <p:nvSpPr>
          <p:cNvPr id="21508" name="Slide Number Placeholder 3"/>
          <p:cNvSpPr>
            <a:spLocks noGrp="1"/>
          </p:cNvSpPr>
          <p:nvPr>
            <p:ph type="sldNum" sz="quarter" idx="5"/>
          </p:nvPr>
        </p:nvSpPr>
        <p:spPr>
          <a:noFill/>
        </p:spPr>
        <p:txBody>
          <a:bodyPr/>
          <a:lstStyle/>
          <a:p>
            <a:fld id="{09E0B1E5-20B1-44E7-A04A-E85573258F60}" type="slidenum">
              <a:rPr lang="en-US" smtClean="0">
                <a:solidFill>
                  <a:prstClr val="black"/>
                </a:solidFill>
                <a:latin typeface="Arial" charset="0"/>
                <a:cs typeface="Arial" charset="0"/>
              </a:rPr>
              <a:pPr/>
              <a:t>26</a:t>
            </a:fld>
            <a:endParaRPr lang="en-US" smtClean="0">
              <a:solidFill>
                <a:prstClr val="black"/>
              </a:solidFill>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F7B9790-2AB9-4A4A-BAD0-0FA03BC73220}" type="slidenum">
              <a:rPr lang="en-US" smtClean="0">
                <a:solidFill>
                  <a:prstClr val="black"/>
                </a:solidFill>
                <a:latin typeface="Arial" charset="0"/>
                <a:cs typeface="Arial" charset="0"/>
              </a:rPr>
              <a:pPr/>
              <a:t>29</a:t>
            </a:fld>
            <a:endParaRPr lang="en-US" smtClean="0">
              <a:solidFill>
                <a:prstClr val="black"/>
              </a:solidFill>
              <a:latin typeface="Arial" charset="0"/>
              <a:cs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1" y="4343400"/>
            <a:ext cx="5029200" cy="4114800"/>
          </a:xfrm>
          <a:noFill/>
          <a:ln/>
        </p:spPr>
        <p:txBody>
          <a:bodyPr/>
          <a:lstStyle/>
          <a:p>
            <a:pPr eaLnBrk="1" hangingPunct="1"/>
            <a:endParaRPr lang="en-IN"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2F496CA-4354-41CA-917A-7F409607691C}" type="slidenum">
              <a:rPr lang="en-US" smtClean="0">
                <a:solidFill>
                  <a:prstClr val="black"/>
                </a:solidFill>
                <a:latin typeface="Arial" charset="0"/>
                <a:cs typeface="Arial" charset="0"/>
              </a:rPr>
              <a:pPr/>
              <a:t>30</a:t>
            </a:fld>
            <a:endParaRPr lang="en-US" smtClean="0">
              <a:solidFill>
                <a:prstClr val="black"/>
              </a:solidFill>
              <a:latin typeface="Arial" charset="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401" y="4343400"/>
            <a:ext cx="5029200" cy="4114800"/>
          </a:xfrm>
          <a:noFill/>
          <a:ln/>
        </p:spPr>
        <p:txBody>
          <a:bodyPr/>
          <a:lstStyle/>
          <a:p>
            <a:pPr eaLnBrk="1" hangingPunct="1"/>
            <a:endParaRPr lang="en-IN"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42FF44A-B3AF-0C4A-85BE-5D8653657ACC}" type="datetimeFigureOut">
              <a:rPr lang="en-US" smtClean="0">
                <a:solidFill>
                  <a:srgbClr val="EFE1A2"/>
                </a:solidFill>
                <a:latin typeface="Georgia"/>
              </a:rPr>
              <a:pPr/>
              <a:t>1/28/13</a:t>
            </a:fld>
            <a:endParaRPr lang="en-US">
              <a:solidFill>
                <a:srgbClr val="EFE1A2"/>
              </a:solidFill>
              <a:latin typeface="Georgia"/>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EFE1A2"/>
              </a:solidFill>
              <a:latin typeface="Georgia"/>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CE69465-B709-AF4E-804A-CD64098C1D4B}" type="slidenum">
              <a:rPr lang="en-US" smtClean="0">
                <a:solidFill>
                  <a:prstClr val="white"/>
                </a:solidFill>
                <a:latin typeface="Georgia"/>
              </a:rPr>
              <a:pPr/>
              <a:t>‹#›</a:t>
            </a:fld>
            <a:endParaRPr lang="en-US">
              <a:solidFill>
                <a:prstClr val="white"/>
              </a:solidFill>
              <a:latin typeface="Georgi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1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1/28/13</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452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1/28/13</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8708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Slide">
    <p:spTree>
      <p:nvGrpSpPr>
        <p:cNvPr id="1" name=""/>
        <p:cNvGrpSpPr/>
        <p:nvPr/>
      </p:nvGrpSpPr>
      <p:grpSpPr>
        <a:xfrm>
          <a:off x="0" y="0"/>
          <a:ext cx="0" cy="0"/>
          <a:chOff x="0" y="0"/>
          <a:chExt cx="0" cy="0"/>
        </a:xfrm>
      </p:grpSpPr>
      <p:grpSp>
        <p:nvGrpSpPr>
          <p:cNvPr id="4" name="Group 9"/>
          <p:cNvGrpSpPr/>
          <p:nvPr/>
        </p:nvGrpSpPr>
        <p:grpSpPr>
          <a:xfrm>
            <a:off x="0" y="0"/>
            <a:ext cx="2514600" cy="6871855"/>
            <a:chOff x="0" y="0"/>
            <a:chExt cx="2514600" cy="6871855"/>
          </a:xfrm>
        </p:grpSpPr>
        <p:sp>
          <p:nvSpPr>
            <p:cNvPr id="8" name="Rectangle 7"/>
            <p:cNvSpPr/>
            <p:nvPr userDrawn="1"/>
          </p:nvSpPr>
          <p:spPr>
            <a:xfrm>
              <a:off x="0" y="0"/>
              <a:ext cx="2514600" cy="2819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9" name="Rectangle 8"/>
            <p:cNvSpPr/>
            <p:nvPr userDrawn="1"/>
          </p:nvSpPr>
          <p:spPr>
            <a:xfrm>
              <a:off x="0" y="2757055"/>
              <a:ext cx="2514600" cy="41148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grpSp>
      <p:sp>
        <p:nvSpPr>
          <p:cNvPr id="2" name="Title 1"/>
          <p:cNvSpPr>
            <a:spLocks noGrp="1"/>
          </p:cNvSpPr>
          <p:nvPr>
            <p:ph type="ctrTitle"/>
          </p:nvPr>
        </p:nvSpPr>
        <p:spPr>
          <a:xfrm>
            <a:off x="2743200" y="2130425"/>
            <a:ext cx="5715000" cy="688975"/>
          </a:xfrm>
        </p:spPr>
        <p:txBody>
          <a:bodyPr>
            <a:noAutofit/>
          </a:bodyPr>
          <a:lstStyle>
            <a:lvl1pPr algn="l">
              <a:defRPr sz="2800" b="1">
                <a:solidFill>
                  <a:srgbClr val="333399"/>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743200" y="4343400"/>
            <a:ext cx="5029200" cy="685800"/>
          </a:xfrm>
        </p:spPr>
        <p:txBody>
          <a:bodyPr lIns="0" tIns="0" rIns="0" bIns="0">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Rectangle 6"/>
          <p:cNvSpPr/>
          <p:nvPr/>
        </p:nvSpPr>
        <p:spPr>
          <a:xfrm>
            <a:off x="2514600" y="6324600"/>
            <a:ext cx="6629400" cy="533400"/>
          </a:xfrm>
          <a:prstGeom prst="rect">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1" name="Rectangle 10"/>
          <p:cNvSpPr>
            <a:spLocks noChangeArrowheads="1"/>
          </p:cNvSpPr>
          <p:nvPr/>
        </p:nvSpPr>
        <p:spPr bwMode="auto">
          <a:xfrm>
            <a:off x="7239000" y="6308725"/>
            <a:ext cx="1905000" cy="553998"/>
          </a:xfrm>
          <a:prstGeom prst="rect">
            <a:avLst/>
          </a:prstGeom>
          <a:noFill/>
          <a:ln w="9525">
            <a:noFill/>
            <a:miter lim="800000"/>
            <a:headEnd/>
            <a:tailEnd/>
          </a:ln>
          <a:effectLst/>
        </p:spPr>
        <p:txBody>
          <a:bodyPr wrap="square">
            <a:spAutoFit/>
          </a:bodyPr>
          <a:lstStyle/>
          <a:p>
            <a:pPr algn="ctr" defTabSz="914400" eaLnBrk="0" hangingPunct="0">
              <a:spcBef>
                <a:spcPct val="20000"/>
              </a:spcBef>
              <a:buClr>
                <a:srgbClr val="FFFFFF"/>
              </a:buClr>
              <a:defRPr/>
            </a:pPr>
            <a:r>
              <a:rPr lang="en-GB" sz="2400" b="1" i="1" dirty="0">
                <a:solidFill>
                  <a:prstClr val="white"/>
                </a:solidFill>
                <a:cs typeface="Times New Roman" pitchFamily="18" charset="0"/>
              </a:rPr>
              <a:t>MicroSave</a:t>
            </a:r>
            <a:r>
              <a:rPr lang="en-GB" sz="2800" b="1" i="1" dirty="0">
                <a:solidFill>
                  <a:prstClr val="white"/>
                </a:solidFill>
                <a:cs typeface="Times New Roman" pitchFamily="18" charset="0"/>
              </a:rPr>
              <a:t/>
            </a:r>
            <a:br>
              <a:rPr lang="en-GB" sz="2800" b="1" i="1" dirty="0">
                <a:solidFill>
                  <a:prstClr val="white"/>
                </a:solidFill>
                <a:cs typeface="Times New Roman" pitchFamily="18" charset="0"/>
              </a:rPr>
            </a:br>
            <a:r>
              <a:rPr lang="en-GB" sz="600" b="1" i="1" dirty="0">
                <a:solidFill>
                  <a:prstClr val="white"/>
                </a:solidFill>
                <a:cs typeface="Times New Roman" pitchFamily="18" charset="0"/>
              </a:rPr>
              <a:t>Market-led solutions for financial services </a:t>
            </a:r>
          </a:p>
        </p:txBody>
      </p:sp>
      <p:sp>
        <p:nvSpPr>
          <p:cNvPr id="24" name="McK Disclaimer"/>
          <p:cNvSpPr>
            <a:spLocks noChangeArrowheads="1"/>
          </p:cNvSpPr>
          <p:nvPr>
            <p:custDataLst>
              <p:tags r:id="rId1"/>
            </p:custDataLst>
          </p:nvPr>
        </p:nvSpPr>
        <p:spPr bwMode="gray">
          <a:xfrm>
            <a:off x="2640013" y="5842000"/>
            <a:ext cx="4408487" cy="244475"/>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lgn="ctr">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lIns="0" tIns="0" rIns="0" bIns="0" anchor="b">
            <a:spAutoFit/>
          </a:bodyPr>
          <a:lstStyle/>
          <a:p>
            <a:pPr defTabSz="804863" eaLnBrk="0" hangingPunct="0"/>
            <a:r>
              <a:rPr lang="en-US" sz="800" dirty="0">
                <a:solidFill>
                  <a:prstClr val="black"/>
                </a:solidFill>
              </a:rPr>
              <a:t>CONFIDENTIAL AND PROPRIETARY</a:t>
            </a:r>
          </a:p>
          <a:p>
            <a:pPr defTabSz="804863" eaLnBrk="0" hangingPunct="0"/>
            <a:r>
              <a:rPr lang="en-US" sz="800" dirty="0">
                <a:solidFill>
                  <a:prstClr val="black"/>
                </a:solidFill>
              </a:rPr>
              <a:t>Any use of this material without specific permission of </a:t>
            </a:r>
            <a:r>
              <a:rPr lang="en-US" sz="800" i="1" dirty="0" smtClean="0">
                <a:solidFill>
                  <a:prstClr val="black"/>
                </a:solidFill>
              </a:rPr>
              <a:t>MicroSave </a:t>
            </a:r>
            <a:r>
              <a:rPr lang="en-US" sz="800" dirty="0" smtClean="0">
                <a:solidFill>
                  <a:prstClr val="black"/>
                </a:solidFill>
              </a:rPr>
              <a:t>is </a:t>
            </a:r>
            <a:r>
              <a:rPr lang="en-US" sz="800" dirty="0">
                <a:solidFill>
                  <a:prstClr val="black"/>
                </a:solidFill>
              </a:rPr>
              <a:t>strictly prohibited</a:t>
            </a:r>
          </a:p>
        </p:txBody>
      </p:sp>
      <p:sp>
        <p:nvSpPr>
          <p:cNvPr id="13" name="Text Placeholder 12"/>
          <p:cNvSpPr>
            <a:spLocks noGrp="1"/>
          </p:cNvSpPr>
          <p:nvPr>
            <p:ph type="body" sz="quarter" idx="10" hasCustomPrompt="1"/>
          </p:nvPr>
        </p:nvSpPr>
        <p:spPr>
          <a:xfrm>
            <a:off x="2640013" y="381000"/>
            <a:ext cx="1779587" cy="228600"/>
          </a:xfrm>
        </p:spPr>
        <p:txBody>
          <a:bodyPr>
            <a:noAutofit/>
          </a:bodyPr>
          <a:lstStyle>
            <a:lvl1pPr>
              <a:defRPr sz="900" baseline="0"/>
            </a:lvl1pPr>
            <a:lvl2pPr marL="396875" indent="0">
              <a:buNone/>
              <a:defRPr sz="900"/>
            </a:lvl2pPr>
            <a:lvl3pPr>
              <a:defRPr sz="900"/>
            </a:lvl3pPr>
            <a:lvl4pPr>
              <a:defRPr sz="900"/>
            </a:lvl4pPr>
            <a:lvl5pPr>
              <a:defRPr sz="900"/>
            </a:lvl5pPr>
          </a:lstStyle>
          <a:p>
            <a:pPr lvl="0"/>
            <a:r>
              <a:rPr lang="en-US" dirty="0" smtClean="0"/>
              <a:t>&lt;Draft Type&gt;</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157171031"/>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305800" y="6400800"/>
            <a:ext cx="685800" cy="445790"/>
          </a:xfrm>
          <a:prstGeom prst="rect">
            <a:avLst/>
          </a:prstGeom>
        </p:spPr>
        <p:txBody>
          <a:bodyPr lIns="0" tIns="0" rIns="0" bIns="0"/>
          <a:lstStyle>
            <a:lvl1pPr algn="r">
              <a:defRPr sz="2400" b="1">
                <a:solidFill>
                  <a:srgbClr val="333399"/>
                </a:solidFill>
                <a:latin typeface="Georgia"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67168622"/>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2400"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defRPr sz="2400"/>
            </a:lvl1pPr>
            <a:lvl2pPr marL="854075" indent="-396875">
              <a:defRPr sz="2400"/>
            </a:lvl2pPr>
            <a:lvl3pPr marL="1143000" indent="-2286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4"/>
          </p:nvPr>
        </p:nvSpPr>
        <p:spPr>
          <a:xfrm>
            <a:off x="8305800" y="6400800"/>
            <a:ext cx="685800" cy="445790"/>
          </a:xfrm>
          <a:prstGeom prst="rect">
            <a:avLst/>
          </a:prstGeom>
        </p:spPr>
        <p:txBody>
          <a:bodyPr lIns="0" tIns="0" rIns="0" bIns="0"/>
          <a:lstStyle>
            <a:lvl1pPr algn="r">
              <a:defRPr sz="2400" b="1">
                <a:solidFill>
                  <a:srgbClr val="333399"/>
                </a:solidFill>
                <a:latin typeface="Georgia"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284262717"/>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dirty="0"/>
          </a:p>
        </p:txBody>
      </p:sp>
      <p:sp>
        <p:nvSpPr>
          <p:cNvPr id="8" name="Rectangle 8"/>
          <p:cNvSpPr>
            <a:spLocks noGrp="1"/>
          </p:cNvSpPr>
          <p:nvPr>
            <p:ph type="body" sz="quarter" idx="13"/>
          </p:nvPr>
        </p:nvSpPr>
        <p:spPr>
          <a:xfrm>
            <a:off x="304800" y="381000"/>
            <a:ext cx="8077200" cy="404794"/>
          </a:xfrm>
          <a:solidFill>
            <a:srgbClr val="000066"/>
          </a:solidFill>
        </p:spPr>
        <p:txBody>
          <a:bodyPr/>
          <a:lstStyle>
            <a:lvl1pPr>
              <a:buNone/>
              <a:defRPr sz="2200" b="1">
                <a:solidFill>
                  <a:schemeClr val="bg1"/>
                </a:solidFill>
              </a:defRPr>
            </a:lvl1pPr>
          </a:lstStyle>
          <a:p>
            <a:pPr lvl="0"/>
            <a:r>
              <a:rPr lang="en-US" smtClean="0"/>
              <a:t>Click to edit Master text styles</a:t>
            </a:r>
          </a:p>
        </p:txBody>
      </p:sp>
      <p:sp>
        <p:nvSpPr>
          <p:cNvPr id="11" name="Rectangle 11"/>
          <p:cNvSpPr>
            <a:spLocks noGrp="1"/>
          </p:cNvSpPr>
          <p:nvPr>
            <p:ph sz="quarter" idx="15"/>
          </p:nvPr>
        </p:nvSpPr>
        <p:spPr>
          <a:xfrm>
            <a:off x="304800" y="823914"/>
            <a:ext cx="8077200" cy="539116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2"/>
          <p:cNvSpPr>
            <a:spLocks noGrp="1"/>
          </p:cNvSpPr>
          <p:nvPr>
            <p:ph type="ftr" sz="quarter" idx="16"/>
          </p:nvPr>
        </p:nvSpPr>
        <p:spPr>
          <a:xfrm>
            <a:off x="2705100" y="6477000"/>
            <a:ext cx="3733800" cy="304800"/>
          </a:xfrm>
          <a:prstGeom prst="rect">
            <a:avLst/>
          </a:prstGeom>
        </p:spPr>
        <p:txBody>
          <a:bodyPr/>
          <a:lstStyle>
            <a:lvl1pPr>
              <a:defRPr>
                <a:latin typeface="Arial" pitchFamily="34" charset="0"/>
                <a:cs typeface="Arial" pitchFamily="34" charset="0"/>
              </a:defRPr>
            </a:lvl1pPr>
          </a:lstStyle>
          <a:p>
            <a:pPr defTabSz="914400">
              <a:defRPr/>
            </a:pPr>
            <a:endParaRPr lang="en-GB">
              <a:solidFill>
                <a:prstClr val="black"/>
              </a:solidFill>
            </a:endParaRPr>
          </a:p>
        </p:txBody>
      </p:sp>
      <p:sp>
        <p:nvSpPr>
          <p:cNvPr id="6" name="Rectangle 15"/>
          <p:cNvSpPr>
            <a:spLocks noGrp="1"/>
          </p:cNvSpPr>
          <p:nvPr>
            <p:ph type="sldNum" sz="quarter" idx="17"/>
          </p:nvPr>
        </p:nvSpPr>
        <p:spPr>
          <a:xfrm>
            <a:off x="6477000" y="6477000"/>
            <a:ext cx="1020763" cy="304800"/>
          </a:xfrm>
          <a:prstGeom prst="rect">
            <a:avLst/>
          </a:prstGeom>
        </p:spPr>
        <p:txBody>
          <a:bodyPr/>
          <a:lstStyle>
            <a:lvl1pPr>
              <a:defRPr>
                <a:latin typeface="Arial" pitchFamily="34" charset="0"/>
                <a:cs typeface="Arial" pitchFamily="34" charset="0"/>
              </a:defRPr>
            </a:lvl1pPr>
          </a:lstStyle>
          <a:p>
            <a:pPr>
              <a:defRPr/>
            </a:pPr>
            <a:fld id="{7CE0AD18-79E0-4118-B25C-B52D34409042}"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1D8BD707-D9CF-40AE-B4C6-C98DA3205C09}" type="datetimeFigureOut">
              <a:rPr lang="en-US" smtClean="0">
                <a:solidFill>
                  <a:prstClr val="black"/>
                </a:solidFill>
              </a:rPr>
              <a:pPr defTabSz="914400"/>
              <a:t>1/28/13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135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250825" y="1066800"/>
            <a:ext cx="4294188" cy="5181600"/>
          </a:xfrm>
        </p:spPr>
        <p:txBody>
          <a:bodyPr/>
          <a:lstStyle/>
          <a:p>
            <a:pPr lvl="0"/>
            <a:endParaRPr lang="en-GB" noProof="0" smtClean="0"/>
          </a:p>
        </p:txBody>
      </p:sp>
      <p:sp>
        <p:nvSpPr>
          <p:cNvPr id="4" name="Text Placeholder 3"/>
          <p:cNvSpPr>
            <a:spLocks noGrp="1"/>
          </p:cNvSpPr>
          <p:nvPr>
            <p:ph type="body" sz="half" idx="2"/>
          </p:nvPr>
        </p:nvSpPr>
        <p:spPr>
          <a:xfrm>
            <a:off x="4697413" y="1066800"/>
            <a:ext cx="4294187"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1/28/13</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64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1/28/13</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188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FF44A-B3AF-0C4A-85BE-5D8653657ACC}" type="datetimeFigureOut">
              <a:rPr lang="en-US" smtClean="0">
                <a:solidFill>
                  <a:srgbClr val="EFE1A2"/>
                </a:solidFill>
                <a:latin typeface="Georgia"/>
              </a:rPr>
              <a:pPr/>
              <a:t>1/28/13</a:t>
            </a:fld>
            <a:endParaRPr lang="en-US">
              <a:solidFill>
                <a:srgbClr val="EFE1A2"/>
              </a:solidFill>
              <a:latin typeface="Georgia"/>
            </a:endParaRPr>
          </a:p>
        </p:txBody>
      </p:sp>
      <p:sp>
        <p:nvSpPr>
          <p:cNvPr id="6" name="Footer Placeholder 5"/>
          <p:cNvSpPr>
            <a:spLocks noGrp="1"/>
          </p:cNvSpPr>
          <p:nvPr>
            <p:ph type="ftr" sz="quarter" idx="11"/>
          </p:nvPr>
        </p:nvSpPr>
        <p:spPr/>
        <p:txBody>
          <a:bodyPr/>
          <a:lstStyle/>
          <a:p>
            <a:endParaRPr lang="en-US">
              <a:solidFill>
                <a:srgbClr val="EFE1A2"/>
              </a:solidFill>
              <a:latin typeface="Georgia"/>
            </a:endParaRPr>
          </a:p>
        </p:txBody>
      </p:sp>
      <p:sp>
        <p:nvSpPr>
          <p:cNvPr id="7" name="Slide Number Placeholder 6"/>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286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42FF44A-B3AF-0C4A-85BE-5D8653657ACC}" type="datetimeFigureOut">
              <a:rPr lang="en-US" smtClean="0">
                <a:solidFill>
                  <a:srgbClr val="EFE1A2"/>
                </a:solidFill>
                <a:latin typeface="Georgia"/>
              </a:rPr>
              <a:pPr/>
              <a:t>1/28/13</a:t>
            </a:fld>
            <a:endParaRPr lang="en-US">
              <a:solidFill>
                <a:srgbClr val="EFE1A2"/>
              </a:solidFill>
              <a:latin typeface="Georgia"/>
            </a:endParaRPr>
          </a:p>
        </p:txBody>
      </p:sp>
      <p:sp>
        <p:nvSpPr>
          <p:cNvPr id="27" name="Slide Number Placeholder 26"/>
          <p:cNvSpPr>
            <a:spLocks noGrp="1"/>
          </p:cNvSpPr>
          <p:nvPr>
            <p:ph type="sldNum" sz="quarter" idx="11"/>
          </p:nvPr>
        </p:nvSpPr>
        <p:spPr/>
        <p:txBody>
          <a:bodyPr rtlCol="0"/>
          <a:lstStyle/>
          <a:p>
            <a:fld id="{6CE69465-B709-AF4E-804A-CD64098C1D4B}" type="slidenum">
              <a:rPr lang="en-US" smtClean="0">
                <a:latin typeface="Georgia"/>
              </a:rPr>
              <a:pPr/>
              <a:t>‹#›</a:t>
            </a:fld>
            <a:endParaRPr lang="en-US">
              <a:latin typeface="Georgia"/>
            </a:endParaRPr>
          </a:p>
        </p:txBody>
      </p:sp>
      <p:sp>
        <p:nvSpPr>
          <p:cNvPr id="28" name="Footer Placeholder 27"/>
          <p:cNvSpPr>
            <a:spLocks noGrp="1"/>
          </p:cNvSpPr>
          <p:nvPr>
            <p:ph type="ftr" sz="quarter" idx="12"/>
          </p:nvPr>
        </p:nvSpPr>
        <p:spPr/>
        <p:txBody>
          <a:bodyPr rtlCol="0"/>
          <a:lstStyle/>
          <a:p>
            <a:endParaRPr lang="en-US">
              <a:solidFill>
                <a:srgbClr val="EFE1A2"/>
              </a:solidFill>
              <a:latin typeface="Georgi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608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42FF44A-B3AF-0C4A-85BE-5D8653657ACC}" type="datetimeFigureOut">
              <a:rPr lang="en-US" smtClean="0">
                <a:solidFill>
                  <a:srgbClr val="EFE1A2"/>
                </a:solidFill>
                <a:latin typeface="Georgia"/>
              </a:rPr>
              <a:pPr/>
              <a:t>1/28/13</a:t>
            </a:fld>
            <a:endParaRPr lang="en-US">
              <a:solidFill>
                <a:srgbClr val="EFE1A2"/>
              </a:solidFill>
              <a:latin typeface="Georgia"/>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EFE1A2"/>
              </a:solidFill>
              <a:latin typeface="Georgia"/>
            </a:endParaRPr>
          </a:p>
        </p:txBody>
      </p:sp>
      <p:sp>
        <p:nvSpPr>
          <p:cNvPr id="5" name="Slide Number Placeholder 4"/>
          <p:cNvSpPr>
            <a:spLocks noGrp="1"/>
          </p:cNvSpPr>
          <p:nvPr>
            <p:ph type="sldNum" sz="quarter" idx="12"/>
          </p:nvPr>
        </p:nvSpPr>
        <p:spPr>
          <a:xfrm>
            <a:off x="8174736" y="2272"/>
            <a:ext cx="762000" cy="365760"/>
          </a:xfrm>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303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FF44A-B3AF-0C4A-85BE-5D8653657ACC}" type="datetimeFigureOut">
              <a:rPr lang="en-US" smtClean="0">
                <a:solidFill>
                  <a:srgbClr val="EFE1A2"/>
                </a:solidFill>
                <a:latin typeface="Georgia"/>
              </a:rPr>
              <a:pPr/>
              <a:t>1/28/13</a:t>
            </a:fld>
            <a:endParaRPr lang="en-US">
              <a:solidFill>
                <a:srgbClr val="EFE1A2"/>
              </a:solidFill>
              <a:latin typeface="Georgia"/>
            </a:endParaRPr>
          </a:p>
        </p:txBody>
      </p:sp>
      <p:sp>
        <p:nvSpPr>
          <p:cNvPr id="3" name="Footer Placeholder 2"/>
          <p:cNvSpPr>
            <a:spLocks noGrp="1"/>
          </p:cNvSpPr>
          <p:nvPr>
            <p:ph type="ftr" sz="quarter" idx="11"/>
          </p:nvPr>
        </p:nvSpPr>
        <p:spPr/>
        <p:txBody>
          <a:bodyPr/>
          <a:lstStyle/>
          <a:p>
            <a:endParaRPr lang="en-US">
              <a:solidFill>
                <a:srgbClr val="EFE1A2"/>
              </a:solidFill>
              <a:latin typeface="Georgia"/>
            </a:endParaRPr>
          </a:p>
        </p:txBody>
      </p:sp>
      <p:sp>
        <p:nvSpPr>
          <p:cNvPr id="4" name="Slide Number Placeholder 3"/>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8796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FF44A-B3AF-0C4A-85BE-5D8653657ACC}" type="datetimeFigureOut">
              <a:rPr lang="en-US" smtClean="0">
                <a:solidFill>
                  <a:srgbClr val="EFE1A2"/>
                </a:solidFill>
                <a:latin typeface="Georgia"/>
              </a:rPr>
              <a:pPr/>
              <a:t>1/28/13</a:t>
            </a:fld>
            <a:endParaRPr lang="en-US">
              <a:solidFill>
                <a:srgbClr val="EFE1A2"/>
              </a:solidFill>
              <a:latin typeface="Georgia"/>
            </a:endParaRPr>
          </a:p>
        </p:txBody>
      </p:sp>
      <p:sp>
        <p:nvSpPr>
          <p:cNvPr id="6" name="Footer Placeholder 5"/>
          <p:cNvSpPr>
            <a:spLocks noGrp="1"/>
          </p:cNvSpPr>
          <p:nvPr>
            <p:ph type="ftr" sz="quarter" idx="11"/>
          </p:nvPr>
        </p:nvSpPr>
        <p:spPr/>
        <p:txBody>
          <a:bodyPr/>
          <a:lstStyle/>
          <a:p>
            <a:endParaRPr lang="en-US">
              <a:solidFill>
                <a:srgbClr val="EFE1A2"/>
              </a:solidFill>
              <a:latin typeface="Georgia"/>
            </a:endParaRPr>
          </a:p>
        </p:txBody>
      </p:sp>
      <p:sp>
        <p:nvSpPr>
          <p:cNvPr id="7" name="Slide Number Placeholder 6"/>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1312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FF44A-B3AF-0C4A-85BE-5D8653657ACC}" type="datetimeFigureOut">
              <a:rPr lang="en-US" smtClean="0">
                <a:solidFill>
                  <a:srgbClr val="EFE1A2"/>
                </a:solidFill>
                <a:latin typeface="Georgia"/>
              </a:rPr>
              <a:pPr/>
              <a:t>1/28/13</a:t>
            </a:fld>
            <a:endParaRPr lang="en-US">
              <a:solidFill>
                <a:srgbClr val="EFE1A2"/>
              </a:solidFill>
              <a:latin typeface="Georgia"/>
            </a:endParaRPr>
          </a:p>
        </p:txBody>
      </p:sp>
      <p:sp>
        <p:nvSpPr>
          <p:cNvPr id="6" name="Footer Placeholder 5"/>
          <p:cNvSpPr>
            <a:spLocks noGrp="1"/>
          </p:cNvSpPr>
          <p:nvPr>
            <p:ph type="ftr" sz="quarter" idx="11"/>
          </p:nvPr>
        </p:nvSpPr>
        <p:spPr/>
        <p:txBody>
          <a:bodyPr/>
          <a:lstStyle/>
          <a:p>
            <a:endParaRPr lang="en-US">
              <a:solidFill>
                <a:srgbClr val="EFE1A2"/>
              </a:solidFill>
              <a:latin typeface="Georgia"/>
            </a:endParaRPr>
          </a:p>
        </p:txBody>
      </p:sp>
      <p:sp>
        <p:nvSpPr>
          <p:cNvPr id="7" name="Slide Number Placeholder 6"/>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39787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42FF44A-B3AF-0C4A-85BE-5D8653657ACC}" type="datetimeFigureOut">
              <a:rPr lang="en-US" smtClean="0">
                <a:solidFill>
                  <a:srgbClr val="EFE1A2"/>
                </a:solidFill>
                <a:latin typeface="Georgia"/>
              </a:rPr>
              <a:pPr/>
              <a:t>1/28/13</a:t>
            </a:fld>
            <a:endParaRPr lang="en-US">
              <a:solidFill>
                <a:srgbClr val="EFE1A2"/>
              </a:solidFill>
              <a:latin typeface="Georgia"/>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EFE1A2"/>
              </a:solidFill>
              <a:latin typeface="Georgia"/>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78595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385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27" name="Rectangle 10"/>
          <p:cNvSpPr>
            <a:spLocks noGrp="1" noChangeArrowheads="1"/>
          </p:cNvSpPr>
          <p:nvPr>
            <p:ph type="title"/>
          </p:nvPr>
        </p:nvSpPr>
        <p:spPr bwMode="auto">
          <a:xfrm>
            <a:off x="338138" y="588963"/>
            <a:ext cx="8337550" cy="752475"/>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en-US" smtClean="0"/>
              <a:t>Click to edit Master title style</a:t>
            </a:r>
          </a:p>
        </p:txBody>
      </p:sp>
      <p:sp>
        <p:nvSpPr>
          <p:cNvPr id="1028"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p:spPr>
        <p:txBody>
          <a:bodyPr lIns="0" tIns="0" rIns="0" bIns="0"/>
          <a:lstStyle/>
          <a:p>
            <a:pPr defTabSz="914400" fontAlgn="base">
              <a:lnSpc>
                <a:spcPct val="150000"/>
              </a:lnSpc>
              <a:spcBef>
                <a:spcPct val="0"/>
              </a:spcBef>
              <a:spcAft>
                <a:spcPct val="0"/>
              </a:spcAft>
              <a:defRPr/>
            </a:pPr>
            <a:endParaRPr lang="es-ES_tradnl" sz="2000" b="1" dirty="0">
              <a:solidFill>
                <a:srgbClr val="243F81"/>
              </a:solidFill>
            </a:endParaRPr>
          </a:p>
        </p:txBody>
      </p:sp>
      <p:sp>
        <p:nvSpPr>
          <p:cNvPr id="1029"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p:spPr>
        <p:txBody>
          <a:bodyPr lIns="0" tIns="0" rIns="0" bIns="0"/>
          <a:lstStyle/>
          <a:p>
            <a:pPr defTabSz="914400" fontAlgn="base">
              <a:lnSpc>
                <a:spcPct val="150000"/>
              </a:lnSpc>
              <a:spcBef>
                <a:spcPct val="0"/>
              </a:spcBef>
              <a:spcAft>
                <a:spcPct val="0"/>
              </a:spcAft>
              <a:defRPr/>
            </a:pPr>
            <a:endParaRPr lang="es-ES_tradnl" sz="2000" b="1" dirty="0">
              <a:solidFill>
                <a:srgbClr val="243F81"/>
              </a:solidFill>
            </a:endParaRPr>
          </a:p>
        </p:txBody>
      </p:sp>
      <p:pic>
        <p:nvPicPr>
          <p:cNvPr id="1030" name="Picture 19" descr="Oikocredit_ENG_PMS"/>
          <p:cNvPicPr>
            <a:picLocks noChangeAspect="1" noChangeArrowheads="1"/>
          </p:cNvPicPr>
          <p:nvPr userDrawn="1"/>
        </p:nvPicPr>
        <p:blipFill>
          <a:blip r:embed="rId2" cstate="print"/>
          <a:srcRect/>
          <a:stretch>
            <a:fillRect/>
          </a:stretch>
        </p:blipFill>
        <p:spPr bwMode="auto">
          <a:xfrm>
            <a:off x="7740650" y="5949950"/>
            <a:ext cx="1173163" cy="717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gradFill flip="none" rotWithShape="1">
            <a:gsLst>
              <a:gs pos="0">
                <a:srgbClr val="333399">
                  <a:tint val="66000"/>
                  <a:satMod val="160000"/>
                </a:srgbClr>
              </a:gs>
              <a:gs pos="50000">
                <a:srgbClr val="333399">
                  <a:tint val="44500"/>
                  <a:satMod val="160000"/>
                </a:srgbClr>
              </a:gs>
              <a:gs pos="100000">
                <a:srgbClr val="333399">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Placeholder 1"/>
          <p:cNvSpPr>
            <a:spLocks noGrp="1"/>
          </p:cNvSpPr>
          <p:nvPr>
            <p:ph type="title"/>
          </p:nvPr>
        </p:nvSpPr>
        <p:spPr>
          <a:xfrm>
            <a:off x="228600" y="152400"/>
            <a:ext cx="8458200" cy="411162"/>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228600" y="762000"/>
            <a:ext cx="84582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Rectangle 15"/>
          <p:cNvSpPr>
            <a:spLocks noChangeArrowheads="1"/>
          </p:cNvSpPr>
          <p:nvPr/>
        </p:nvSpPr>
        <p:spPr bwMode="auto">
          <a:xfrm>
            <a:off x="6705600" y="6372803"/>
            <a:ext cx="1828800" cy="461665"/>
          </a:xfrm>
          <a:prstGeom prst="rect">
            <a:avLst/>
          </a:prstGeom>
          <a:noFill/>
          <a:ln w="9525">
            <a:noFill/>
            <a:miter lim="800000"/>
            <a:headEnd/>
            <a:tailEnd/>
          </a:ln>
          <a:effectLst/>
        </p:spPr>
        <p:txBody>
          <a:bodyPr wrap="square" lIns="0" tIns="0" rIns="0" bIns="0">
            <a:spAutoFit/>
          </a:bodyPr>
          <a:lstStyle/>
          <a:p>
            <a:pPr algn="ctr" defTabSz="914400" eaLnBrk="0" hangingPunct="0">
              <a:spcBef>
                <a:spcPct val="20000"/>
              </a:spcBef>
              <a:buClr>
                <a:srgbClr val="FFFFFF"/>
              </a:buClr>
              <a:defRPr/>
            </a:pPr>
            <a:r>
              <a:rPr lang="en-GB" sz="2400" b="1" i="1" dirty="0">
                <a:solidFill>
                  <a:srgbClr val="333399"/>
                </a:solidFill>
                <a:cs typeface="Times New Roman" pitchFamily="18" charset="0"/>
              </a:rPr>
              <a:t>MicroSave</a:t>
            </a:r>
            <a:r>
              <a:rPr lang="en-GB" sz="2800" b="1" i="1" dirty="0">
                <a:solidFill>
                  <a:srgbClr val="333399"/>
                </a:solidFill>
                <a:cs typeface="Times New Roman" pitchFamily="18" charset="0"/>
              </a:rPr>
              <a:t/>
            </a:r>
            <a:br>
              <a:rPr lang="en-GB" sz="2800" b="1" i="1" dirty="0">
                <a:solidFill>
                  <a:srgbClr val="333399"/>
                </a:solidFill>
                <a:cs typeface="Times New Roman" pitchFamily="18" charset="0"/>
              </a:rPr>
            </a:br>
            <a:r>
              <a:rPr lang="en-GB" sz="600" b="1" i="1" dirty="0">
                <a:solidFill>
                  <a:prstClr val="black"/>
                </a:solidFill>
                <a:cs typeface="Times New Roman" pitchFamily="18" charset="0"/>
              </a:rPr>
              <a:t>Market-led solutions for financial services </a:t>
            </a:r>
          </a:p>
        </p:txBody>
      </p:sp>
      <p:cxnSp>
        <p:nvCxnSpPr>
          <p:cNvPr id="17" name="Straight Connector 16"/>
          <p:cNvCxnSpPr/>
          <p:nvPr/>
        </p:nvCxnSpPr>
        <p:spPr>
          <a:xfrm>
            <a:off x="8458200" y="6400800"/>
            <a:ext cx="0" cy="405245"/>
          </a:xfrm>
          <a:prstGeom prst="line">
            <a:avLst/>
          </a:prstGeom>
          <a:ln>
            <a:solidFill>
              <a:srgbClr val="333399"/>
            </a:solidFill>
          </a:ln>
        </p:spPr>
        <p:style>
          <a:lnRef idx="1">
            <a:schemeClr val="dk1"/>
          </a:lnRef>
          <a:fillRef idx="0">
            <a:schemeClr val="dk1"/>
          </a:fillRef>
          <a:effectRef idx="0">
            <a:schemeClr val="dk1"/>
          </a:effectRef>
          <a:fontRef idx="minor">
            <a:schemeClr val="tx1"/>
          </a:fontRef>
        </p:style>
      </p:cxnSp>
      <p:sp>
        <p:nvSpPr>
          <p:cNvPr id="9" name="Slide Number Placeholder 5"/>
          <p:cNvSpPr>
            <a:spLocks noGrp="1"/>
          </p:cNvSpPr>
          <p:nvPr>
            <p:ph type="sldNum" sz="quarter" idx="4"/>
          </p:nvPr>
        </p:nvSpPr>
        <p:spPr>
          <a:xfrm>
            <a:off x="8305800" y="6400800"/>
            <a:ext cx="685800" cy="445790"/>
          </a:xfrm>
          <a:prstGeom prst="rect">
            <a:avLst/>
          </a:prstGeom>
        </p:spPr>
        <p:txBody>
          <a:bodyPr lIns="0" tIns="0" rIns="0" bIns="0"/>
          <a:lstStyle>
            <a:lvl1pPr algn="r">
              <a:defRPr sz="2400" b="1">
                <a:solidFill>
                  <a:srgbClr val="333399"/>
                </a:solidFill>
                <a:latin typeface="Georgia" pitchFamily="18" charset="0"/>
              </a:defRPr>
            </a:lvl1pPr>
          </a:lstStyle>
          <a:p>
            <a:pPr defTabSz="914400"/>
            <a:fld id="{B6F15528-21DE-4FAA-801E-634DDDAF4B2B}" type="slidenum">
              <a:rPr lang="en-US" smtClean="0"/>
              <a:pPr defTabSz="914400"/>
              <a:t>‹#›</a:t>
            </a:fld>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765426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mc:Choice>
    <mc:Fallback>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2400" b="1" kern="1200">
          <a:solidFill>
            <a:srgbClr val="333399"/>
          </a:solidFill>
          <a:latin typeface="Georgia" pitchFamily="18" charset="0"/>
          <a:ea typeface="+mj-ea"/>
          <a:cs typeface="+mj-cs"/>
        </a:defRPr>
      </a:lvl1pPr>
    </p:titleStyle>
    <p:bodyStyle>
      <a:lvl1pPr marL="0" indent="0" algn="l" defTabSz="914400" rtl="0" eaLnBrk="1" latinLnBrk="0" hangingPunct="1">
        <a:spcBef>
          <a:spcPct val="20000"/>
        </a:spcBef>
        <a:buFont typeface="Wingdings" pitchFamily="2" charset="2"/>
        <a:buNone/>
        <a:defRPr sz="2400" kern="1200">
          <a:solidFill>
            <a:schemeClr val="tx2">
              <a:lumMod val="50000"/>
            </a:schemeClr>
          </a:solidFill>
          <a:latin typeface="Georgia" pitchFamily="18" charset="0"/>
          <a:ea typeface="+mn-ea"/>
          <a:cs typeface="+mn-cs"/>
        </a:defRPr>
      </a:lvl1pPr>
      <a:lvl2pPr marL="808038" indent="-411163" algn="l" defTabSz="914400" rtl="0" eaLnBrk="1" latinLnBrk="0" hangingPunct="1">
        <a:spcBef>
          <a:spcPct val="20000"/>
        </a:spcBef>
        <a:buClr>
          <a:srgbClr val="333399"/>
        </a:buClr>
        <a:buFont typeface="Arial" pitchFamily="34" charset="0"/>
        <a:buChar char="►"/>
        <a:defRPr sz="2200" kern="1200">
          <a:solidFill>
            <a:srgbClr val="333399"/>
          </a:solidFill>
          <a:latin typeface="Georgia" pitchFamily="18" charset="0"/>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lumMod val="95000"/>
              <a:lumOff val="5000"/>
            </a:schemeClr>
          </a:solidFill>
          <a:latin typeface="Georgia" pitchFamily="18" charset="0"/>
          <a:ea typeface="+mn-ea"/>
          <a:cs typeface="+mn-cs"/>
        </a:defRPr>
      </a:lvl3pPr>
      <a:lvl4pPr marL="1722438" indent="-350838" algn="l" defTabSz="914400" rtl="0" eaLnBrk="1" latinLnBrk="0" hangingPunct="1">
        <a:spcBef>
          <a:spcPct val="20000"/>
        </a:spcBef>
        <a:buFont typeface="Times New Roman" pitchFamily="18" charset="0"/>
        <a:buChar char="▬"/>
        <a:defRPr sz="1800" kern="1200">
          <a:solidFill>
            <a:srgbClr val="333399"/>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 Id="rId3"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31.xml.rels><?xml version="1.0" encoding="UTF-8" standalone="yes"?>
<Relationships xmlns="http://schemas.openxmlformats.org/package/2006/relationships"><Relationship Id="rId9" Type="http://schemas.openxmlformats.org/officeDocument/2006/relationships/image" Target="../media/image18.png"/><Relationship Id="rId20" Type="http://schemas.openxmlformats.org/officeDocument/2006/relationships/image" Target="../media/image29.jpeg"/><Relationship Id="rId21" Type="http://schemas.openxmlformats.org/officeDocument/2006/relationships/image" Target="../media/image30.png"/><Relationship Id="rId22" Type="http://schemas.openxmlformats.org/officeDocument/2006/relationships/image" Target="../media/image31.png"/><Relationship Id="rId23" Type="http://schemas.openxmlformats.org/officeDocument/2006/relationships/image" Target="../media/image32.png"/><Relationship Id="rId24" Type="http://schemas.openxmlformats.org/officeDocument/2006/relationships/image" Target="../media/image33.jpeg"/><Relationship Id="rId10" Type="http://schemas.openxmlformats.org/officeDocument/2006/relationships/image" Target="../media/image19.png"/><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jpeg"/><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image" Target="../media/image25.jpeg"/><Relationship Id="rId17" Type="http://schemas.openxmlformats.org/officeDocument/2006/relationships/image" Target="../media/image26.png"/><Relationship Id="rId18" Type="http://schemas.openxmlformats.org/officeDocument/2006/relationships/image" Target="../media/image27.png"/><Relationship Id="rId19" Type="http://schemas.openxmlformats.org/officeDocument/2006/relationships/image" Target="../media/image28.png"/><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3" Type="http://schemas.openxmlformats.org/officeDocument/2006/relationships/hyperlink" Target="http://www.sptf.info/online-trainings/universal-standards-implementation" TargetMode="External"/><Relationship Id="rId4" Type="http://schemas.openxmlformats.org/officeDocument/2006/relationships/hyperlink" Target="http://www.sptf.info/spmstandards/standards-resource-library" TargetMode="External"/><Relationship Id="rId1" Type="http://schemas.openxmlformats.org/officeDocument/2006/relationships/slideLayout" Target="../slideLayouts/slideLayout2.xml"/><Relationship Id="rId2" Type="http://schemas.openxmlformats.org/officeDocument/2006/relationships/hyperlink" Target="http://www.sptf.info/images/designed%20usspm%20manual%2010%2015%2012.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sptf.info/images/learning%20from%20clients-assessment%20tools%20for%20microfinance%20practitioners.pdf" TargetMode="External"/><Relationship Id="rId4" Type="http://schemas.openxmlformats.org/officeDocument/2006/relationships/hyperlink" Target="http://www.sptf.info/images/spm_practice_guide_english.pdf" TargetMode="External"/><Relationship Id="rId1" Type="http://schemas.openxmlformats.org/officeDocument/2006/relationships/slideLayout" Target="../slideLayouts/slideLayout2.xml"/><Relationship Id="rId2" Type="http://schemas.openxmlformats.org/officeDocument/2006/relationships/hyperlink" Target="http://www.sptf.info/images/churchill%20guide_building-customer-loyalty.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19441"/>
            <a:ext cx="8458200" cy="2226556"/>
          </a:xfrm>
        </p:spPr>
        <p:txBody>
          <a:bodyPr>
            <a:noAutofit/>
          </a:bodyPr>
          <a:lstStyle/>
          <a:p>
            <a:pPr lvl="0" algn="ctr"/>
            <a:r>
              <a:rPr lang="en-US" dirty="0" smtClean="0">
                <a:solidFill>
                  <a:srgbClr val="FF6600"/>
                </a:solidFill>
              </a:rPr>
              <a:t/>
            </a:r>
            <a:br>
              <a:rPr lang="en-US" dirty="0" smtClean="0">
                <a:solidFill>
                  <a:srgbClr val="FF6600"/>
                </a:solidFill>
              </a:rPr>
            </a:br>
            <a:r>
              <a:rPr lang="en-US" dirty="0">
                <a:solidFill>
                  <a:srgbClr val="FF6600"/>
                </a:solidFill>
              </a:rPr>
              <a:t/>
            </a:r>
            <a:br>
              <a:rPr lang="en-US" dirty="0">
                <a:solidFill>
                  <a:srgbClr val="FF6600"/>
                </a:solidFill>
              </a:rPr>
            </a:br>
            <a:r>
              <a:rPr lang="en-US" dirty="0" smtClean="0">
                <a:solidFill>
                  <a:srgbClr val="FF6600"/>
                </a:solidFill>
              </a:rPr>
              <a:t/>
            </a:r>
            <a:br>
              <a:rPr lang="en-US" dirty="0" smtClean="0">
                <a:solidFill>
                  <a:srgbClr val="FF6600"/>
                </a:solidFill>
              </a:rPr>
            </a:br>
            <a:r>
              <a:rPr lang="en-US" dirty="0" smtClean="0">
                <a:solidFill>
                  <a:srgbClr val="FF6600"/>
                </a:solidFill>
              </a:rPr>
              <a:t>Section 4: </a:t>
            </a:r>
            <a:br>
              <a:rPr lang="en-US" dirty="0" smtClean="0">
                <a:solidFill>
                  <a:srgbClr val="FF6600"/>
                </a:solidFill>
              </a:rPr>
            </a:br>
            <a:r>
              <a:rPr lang="en-US" dirty="0" smtClean="0">
                <a:solidFill>
                  <a:srgbClr val="FF6600"/>
                </a:solidFill>
              </a:rPr>
              <a:t>Design Products, Services, Delivery Models and Channels That Meet Clients’ Needs and Preferences</a:t>
            </a:r>
            <a:endParaRPr lang="en-US" dirty="0">
              <a:solidFill>
                <a:srgbClr val="FF6600"/>
              </a:solidFill>
            </a:endParaRPr>
          </a:p>
        </p:txBody>
      </p:sp>
      <p:pic>
        <p:nvPicPr>
          <p:cNvPr id="4" name="Picture 5" descr="SocialPerformance400x129"/>
          <p:cNvPicPr>
            <a:picLocks noChangeAspect="1" noChangeArrowheads="1"/>
          </p:cNvPicPr>
          <p:nvPr/>
        </p:nvPicPr>
        <p:blipFill>
          <a:blip r:embed="rId2"/>
          <a:srcRect/>
          <a:stretch>
            <a:fillRect/>
          </a:stretch>
        </p:blipFill>
        <p:spPr bwMode="auto">
          <a:xfrm>
            <a:off x="2209800" y="3871912"/>
            <a:ext cx="4800600" cy="1676400"/>
          </a:xfrm>
          <a:prstGeom prst="rect">
            <a:avLst/>
          </a:prstGeom>
          <a:noFill/>
          <a:ln w="9525">
            <a:noFill/>
            <a:miter lim="800000"/>
            <a:headEnd/>
            <a:tailEnd/>
          </a:ln>
        </p:spPr>
      </p:pic>
      <p:sp>
        <p:nvSpPr>
          <p:cNvPr id="3" name="TextBox 2"/>
          <p:cNvSpPr txBox="1"/>
          <p:nvPr/>
        </p:nvSpPr>
        <p:spPr>
          <a:xfrm>
            <a:off x="457200" y="5548312"/>
            <a:ext cx="8262655" cy="769441"/>
          </a:xfrm>
          <a:prstGeom prst="rect">
            <a:avLst/>
          </a:prstGeom>
          <a:noFill/>
        </p:spPr>
        <p:txBody>
          <a:bodyPr wrap="square" rtlCol="0">
            <a:spAutoFit/>
          </a:bodyPr>
          <a:lstStyle/>
          <a:p>
            <a:pPr algn="ctr"/>
            <a:r>
              <a:rPr lang="en-US" sz="2200" dirty="0" smtClean="0"/>
              <a:t>Moderator: Cara Forster</a:t>
            </a:r>
          </a:p>
          <a:p>
            <a:pPr algn="ctr"/>
            <a:r>
              <a:rPr lang="en-US" sz="2200" dirty="0" smtClean="0"/>
              <a:t>With </a:t>
            </a:r>
            <a:r>
              <a:rPr lang="en-US" sz="2200" dirty="0" err="1" smtClean="0"/>
              <a:t>Grameen</a:t>
            </a:r>
            <a:r>
              <a:rPr lang="en-US" sz="2200" dirty="0" smtClean="0"/>
              <a:t> </a:t>
            </a:r>
            <a:r>
              <a:rPr lang="en-US" sz="2200" dirty="0" err="1" smtClean="0"/>
              <a:t>Koota</a:t>
            </a:r>
            <a:r>
              <a:rPr lang="en-US" sz="2200" dirty="0" smtClean="0"/>
              <a:t> (India) and </a:t>
            </a:r>
            <a:r>
              <a:rPr lang="en-US" sz="2200" dirty="0" err="1" smtClean="0"/>
              <a:t>MicroSave</a:t>
            </a:r>
            <a:r>
              <a:rPr lang="en-US" sz="2200" dirty="0" smtClean="0"/>
              <a:t> (India)</a:t>
            </a:r>
            <a:endParaRPr lang="en-US" sz="2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63772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err="1" smtClean="0"/>
              <a:t>Grameen</a:t>
            </a:r>
            <a:r>
              <a:rPr lang="en-US" dirty="0" smtClean="0"/>
              <a:t> </a:t>
            </a:r>
            <a:r>
              <a:rPr lang="en-US" dirty="0" err="1" smtClean="0"/>
              <a:t>Koota’s</a:t>
            </a:r>
            <a:r>
              <a:rPr lang="en-US" dirty="0" smtClean="0"/>
              <a:t> Product Diversity</a:t>
            </a:r>
            <a:endParaRPr lang="en-US" dirty="0"/>
          </a:p>
        </p:txBody>
      </p:sp>
      <p:sp>
        <p:nvSpPr>
          <p:cNvPr id="4" name="Content Placeholder 2"/>
          <p:cNvSpPr>
            <a:spLocks noGrp="1"/>
          </p:cNvSpPr>
          <p:nvPr>
            <p:ph idx="1"/>
          </p:nvPr>
        </p:nvSpPr>
        <p:spPr>
          <a:xfrm>
            <a:off x="457200" y="1676400"/>
            <a:ext cx="8229600" cy="4608440"/>
          </a:xfrm>
        </p:spPr>
        <p:txBody>
          <a:bodyPr>
            <a:normAutofit fontScale="70000" lnSpcReduction="20000"/>
          </a:bodyPr>
          <a:lstStyle/>
          <a:p>
            <a:pPr>
              <a:lnSpc>
                <a:spcPct val="200000"/>
              </a:lnSpc>
            </a:pPr>
            <a:r>
              <a:rPr lang="en-US" dirty="0"/>
              <a:t>GK offers wide range of products to its clients to reduce their risk and cope with </a:t>
            </a:r>
            <a:r>
              <a:rPr lang="en-US" dirty="0" smtClean="0"/>
              <a:t>emergencies. </a:t>
            </a:r>
          </a:p>
          <a:p>
            <a:pPr lvl="1">
              <a:lnSpc>
                <a:spcPct val="200000"/>
              </a:lnSpc>
            </a:pPr>
            <a:r>
              <a:rPr lang="en-US" dirty="0" smtClean="0">
                <a:solidFill>
                  <a:schemeClr val="tx1"/>
                </a:solidFill>
              </a:rPr>
              <a:t>Emergency loan</a:t>
            </a:r>
          </a:p>
          <a:p>
            <a:pPr lvl="1">
              <a:lnSpc>
                <a:spcPct val="200000"/>
              </a:lnSpc>
            </a:pPr>
            <a:r>
              <a:rPr lang="en-US" dirty="0" smtClean="0">
                <a:solidFill>
                  <a:schemeClr val="tx1"/>
                </a:solidFill>
              </a:rPr>
              <a:t>Savings/Pension</a:t>
            </a:r>
          </a:p>
          <a:p>
            <a:pPr lvl="1">
              <a:lnSpc>
                <a:spcPct val="200000"/>
              </a:lnSpc>
            </a:pPr>
            <a:r>
              <a:rPr lang="en-US" dirty="0" err="1" smtClean="0">
                <a:solidFill>
                  <a:schemeClr val="tx1"/>
                </a:solidFill>
              </a:rPr>
              <a:t>Arogya</a:t>
            </a:r>
            <a:r>
              <a:rPr lang="en-US" dirty="0" smtClean="0">
                <a:solidFill>
                  <a:schemeClr val="tx1"/>
                </a:solidFill>
              </a:rPr>
              <a:t> loan</a:t>
            </a:r>
          </a:p>
          <a:p>
            <a:pPr lvl="1">
              <a:lnSpc>
                <a:spcPct val="200000"/>
              </a:lnSpc>
            </a:pPr>
            <a:r>
              <a:rPr lang="en-US" dirty="0" smtClean="0">
                <a:solidFill>
                  <a:schemeClr val="tx1"/>
                </a:solidFill>
              </a:rPr>
              <a:t>Festival loan</a:t>
            </a:r>
          </a:p>
          <a:p>
            <a:pPr lvl="1">
              <a:lnSpc>
                <a:spcPct val="200000"/>
              </a:lnSpc>
            </a:pPr>
            <a:r>
              <a:rPr lang="en-US" dirty="0" smtClean="0">
                <a:solidFill>
                  <a:schemeClr val="tx1"/>
                </a:solidFill>
              </a:rPr>
              <a:t>Medical Loan</a:t>
            </a:r>
          </a:p>
          <a:p>
            <a:pPr lvl="1">
              <a:lnSpc>
                <a:spcPct val="200000"/>
              </a:lnSpc>
            </a:pPr>
            <a:r>
              <a:rPr lang="en-US" dirty="0" smtClean="0">
                <a:solidFill>
                  <a:schemeClr val="tx1"/>
                </a:solidFill>
              </a:rPr>
              <a:t>Life </a:t>
            </a:r>
            <a:r>
              <a:rPr lang="en-US" dirty="0">
                <a:solidFill>
                  <a:schemeClr val="tx1"/>
                </a:solidFill>
              </a:rPr>
              <a:t>insurance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5059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871"/>
            <a:ext cx="8229600" cy="1066800"/>
          </a:xfrm>
        </p:spPr>
        <p:txBody>
          <a:bodyPr>
            <a:normAutofit fontScale="90000"/>
          </a:bodyPr>
          <a:lstStyle/>
          <a:p>
            <a:r>
              <a:rPr lang="en-US" dirty="0" smtClean="0"/>
              <a:t>Understanding the Life </a:t>
            </a:r>
            <a:r>
              <a:rPr lang="en-US" dirty="0" smtClean="0"/>
              <a:t>C</a:t>
            </a:r>
            <a:r>
              <a:rPr lang="en-US" dirty="0" smtClean="0"/>
              <a:t>ycle of Client </a:t>
            </a:r>
            <a:r>
              <a:rPr lang="en-US" dirty="0" smtClean="0"/>
              <a:t>N</a:t>
            </a:r>
            <a:r>
              <a:rPr lang="en-US" dirty="0" smtClean="0"/>
              <a:t>eeds</a:t>
            </a:r>
            <a:endParaRPr lang="en-US" dirty="0"/>
          </a:p>
        </p:txBody>
      </p:sp>
      <p:sp>
        <p:nvSpPr>
          <p:cNvPr id="4" name="Content Placeholder 2"/>
          <p:cNvSpPr>
            <a:spLocks noGrp="1"/>
          </p:cNvSpPr>
          <p:nvPr>
            <p:ph idx="1"/>
          </p:nvPr>
        </p:nvSpPr>
        <p:spPr>
          <a:xfrm>
            <a:off x="457200" y="1676399"/>
            <a:ext cx="8229600" cy="4995023"/>
          </a:xfrm>
        </p:spPr>
        <p:txBody>
          <a:bodyPr>
            <a:normAutofit/>
          </a:bodyPr>
          <a:lstStyle/>
          <a:p>
            <a:pPr>
              <a:lnSpc>
                <a:spcPct val="200000"/>
              </a:lnSpc>
            </a:pPr>
            <a:r>
              <a:rPr lang="en-US" sz="1600" dirty="0"/>
              <a:t>GK has categorized its range of financial products into credit for productive purposes, livelihood support, and social welfare products, which </a:t>
            </a:r>
            <a:r>
              <a:rPr lang="en-US" sz="1600" dirty="0" smtClean="0"/>
              <a:t>are</a:t>
            </a:r>
            <a:r>
              <a:rPr lang="en-US" sz="1600" dirty="0" smtClean="0"/>
              <a:t> </a:t>
            </a:r>
            <a:r>
              <a:rPr lang="en-US" sz="1600" dirty="0" smtClean="0"/>
              <a:t>separate </a:t>
            </a:r>
            <a:r>
              <a:rPr lang="en-US" sz="1600" dirty="0" smtClean="0"/>
              <a:t>from </a:t>
            </a:r>
            <a:r>
              <a:rPr lang="en-US" sz="1600" dirty="0" smtClean="0"/>
              <a:t>the development services </a:t>
            </a:r>
            <a:r>
              <a:rPr lang="en-US" sz="1600" dirty="0" smtClean="0"/>
              <a:t>offered.</a:t>
            </a:r>
          </a:p>
          <a:p>
            <a:pPr>
              <a:lnSpc>
                <a:spcPct val="200000"/>
              </a:lnSpc>
            </a:pPr>
            <a:endParaRPr lang="en-US" sz="1600" dirty="0" smtClean="0"/>
          </a:p>
          <a:p>
            <a:pPr>
              <a:lnSpc>
                <a:spcPct val="200000"/>
              </a:lnSpc>
            </a:pPr>
            <a:endParaRPr lang="en-US" sz="1600" dirty="0" smtClean="0"/>
          </a:p>
        </p:txBody>
      </p:sp>
      <p:graphicFrame>
        <p:nvGraphicFramePr>
          <p:cNvPr id="11" name="Object 10"/>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71559428"/>
              </p:ext>
            </p:extLst>
          </p:nvPr>
        </p:nvGraphicFramePr>
        <p:xfrm>
          <a:off x="1056930" y="3428206"/>
          <a:ext cx="5413375" cy="3094037"/>
        </p:xfrm>
        <a:graphic>
          <a:graphicData uri="http://schemas.openxmlformats.org/presentationml/2006/ole">
            <p:oleObj spid="_x0000_s186370" name="Document" r:id="rId3" imgW="5422900" imgH="3098800" progId="Word.Document.12">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5059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672"/>
            <a:ext cx="8229600" cy="1066800"/>
          </a:xfrm>
        </p:spPr>
        <p:txBody>
          <a:bodyPr>
            <a:normAutofit fontScale="90000"/>
          </a:bodyPr>
          <a:lstStyle/>
          <a:p>
            <a:r>
              <a:rPr lang="en-US" dirty="0" err="1" smtClean="0"/>
              <a:t>Grameen</a:t>
            </a:r>
            <a:r>
              <a:rPr lang="en-US" dirty="0" smtClean="0"/>
              <a:t> </a:t>
            </a:r>
            <a:r>
              <a:rPr lang="en-US" dirty="0" err="1" smtClean="0"/>
              <a:t>Koota’s</a:t>
            </a:r>
            <a:r>
              <a:rPr lang="en-US" dirty="0" smtClean="0"/>
              <a:t> </a:t>
            </a:r>
            <a:br>
              <a:rPr lang="en-US" dirty="0" smtClean="0"/>
            </a:br>
            <a:r>
              <a:rPr lang="en-US" dirty="0" smtClean="0"/>
              <a:t>Customer Feedback Mechanism</a:t>
            </a:r>
            <a:endParaRPr lang="en-US" dirty="0"/>
          </a:p>
        </p:txBody>
      </p:sp>
      <p:sp>
        <p:nvSpPr>
          <p:cNvPr id="4" name="Content Placeholder 2"/>
          <p:cNvSpPr>
            <a:spLocks noGrp="1"/>
          </p:cNvSpPr>
          <p:nvPr>
            <p:ph idx="1"/>
          </p:nvPr>
        </p:nvSpPr>
        <p:spPr>
          <a:xfrm>
            <a:off x="457200" y="1781245"/>
            <a:ext cx="8229600" cy="4659276"/>
          </a:xfrm>
        </p:spPr>
        <p:txBody>
          <a:bodyPr>
            <a:normAutofit fontScale="92500" lnSpcReduction="20000"/>
          </a:bodyPr>
          <a:lstStyle/>
          <a:p>
            <a:pPr>
              <a:lnSpc>
                <a:spcPct val="200000"/>
              </a:lnSpc>
            </a:pPr>
            <a:r>
              <a:rPr lang="en-US" sz="1800" dirty="0" smtClean="0"/>
              <a:t>We introduced two</a:t>
            </a:r>
            <a:r>
              <a:rPr lang="en-US" sz="1800" dirty="0" smtClean="0"/>
              <a:t>-</a:t>
            </a:r>
            <a:r>
              <a:rPr lang="en-US" sz="1800" dirty="0" smtClean="0"/>
              <a:t>prong</a:t>
            </a:r>
            <a:r>
              <a:rPr lang="en-US" sz="1800" dirty="0" smtClean="0"/>
              <a:t> </a:t>
            </a:r>
            <a:r>
              <a:rPr lang="en-US" sz="1800" dirty="0"/>
              <a:t>feedback </a:t>
            </a:r>
            <a:r>
              <a:rPr lang="en-US" sz="1800" dirty="0" smtClean="0"/>
              <a:t>process</a:t>
            </a:r>
            <a:r>
              <a:rPr lang="en-US" sz="1800" dirty="0" smtClean="0"/>
              <a:t>:</a:t>
            </a:r>
          </a:p>
          <a:p>
            <a:pPr lvl="1">
              <a:lnSpc>
                <a:spcPct val="200000"/>
              </a:lnSpc>
            </a:pPr>
            <a:r>
              <a:rPr lang="en-US" sz="1800" dirty="0" smtClean="0">
                <a:solidFill>
                  <a:schemeClr val="bg2">
                    <a:lumMod val="50000"/>
                  </a:schemeClr>
                </a:solidFill>
              </a:rPr>
              <a:t>Clients </a:t>
            </a:r>
            <a:r>
              <a:rPr lang="en-US" sz="1800" dirty="0">
                <a:solidFill>
                  <a:schemeClr val="bg2">
                    <a:lumMod val="50000"/>
                  </a:schemeClr>
                </a:solidFill>
              </a:rPr>
              <a:t>are interviewed in person face-to-</a:t>
            </a:r>
            <a:r>
              <a:rPr lang="en-US" sz="1800" dirty="0" smtClean="0">
                <a:solidFill>
                  <a:schemeClr val="bg2">
                    <a:lumMod val="50000"/>
                  </a:schemeClr>
                </a:solidFill>
              </a:rPr>
              <a:t>face by our Area Managers on a monthly </a:t>
            </a:r>
            <a:r>
              <a:rPr lang="en-US" sz="1800" dirty="0" smtClean="0">
                <a:solidFill>
                  <a:schemeClr val="bg2">
                    <a:lumMod val="50000"/>
                  </a:schemeClr>
                </a:solidFill>
              </a:rPr>
              <a:t>basis, </a:t>
            </a:r>
            <a:r>
              <a:rPr lang="en-US" sz="1800" dirty="0">
                <a:solidFill>
                  <a:schemeClr val="bg2">
                    <a:lumMod val="50000"/>
                  </a:schemeClr>
                </a:solidFill>
              </a:rPr>
              <a:t>and</a:t>
            </a:r>
            <a:r>
              <a:rPr lang="en-US" sz="1800" dirty="0" smtClean="0">
                <a:solidFill>
                  <a:schemeClr val="bg2">
                    <a:lumMod val="50000"/>
                  </a:schemeClr>
                </a:solidFill>
              </a:rPr>
              <a:t> </a:t>
            </a:r>
          </a:p>
          <a:p>
            <a:pPr lvl="1">
              <a:lnSpc>
                <a:spcPct val="200000"/>
              </a:lnSpc>
            </a:pPr>
            <a:r>
              <a:rPr lang="en-US" sz="1800" dirty="0" smtClean="0">
                <a:solidFill>
                  <a:schemeClr val="bg2">
                    <a:lumMod val="50000"/>
                  </a:schemeClr>
                </a:solidFill>
              </a:rPr>
              <a:t>Clients are interviewed </a:t>
            </a:r>
            <a:r>
              <a:rPr lang="en-US" sz="1800" dirty="0" smtClean="0">
                <a:solidFill>
                  <a:schemeClr val="bg2">
                    <a:lumMod val="50000"/>
                  </a:schemeClr>
                </a:solidFill>
              </a:rPr>
              <a:t>over phone on </a:t>
            </a:r>
            <a:r>
              <a:rPr lang="en-US" sz="1800" dirty="0">
                <a:solidFill>
                  <a:schemeClr val="bg2">
                    <a:lumMod val="50000"/>
                  </a:schemeClr>
                </a:solidFill>
              </a:rPr>
              <a:t>daily basis with the help of a call </a:t>
            </a:r>
            <a:r>
              <a:rPr lang="en-US" sz="1800" dirty="0" smtClean="0">
                <a:solidFill>
                  <a:schemeClr val="bg2">
                    <a:lumMod val="50000"/>
                  </a:schemeClr>
                </a:solidFill>
              </a:rPr>
              <a:t>centre.</a:t>
            </a:r>
          </a:p>
          <a:p>
            <a:pPr>
              <a:lnSpc>
                <a:spcPct val="200000"/>
              </a:lnSpc>
            </a:pPr>
            <a:r>
              <a:rPr lang="en-US" sz="1800" dirty="0"/>
              <a:t>The</a:t>
            </a:r>
            <a:r>
              <a:rPr lang="en-US" sz="1800" dirty="0" smtClean="0"/>
              <a:t> interviews by area managers were </a:t>
            </a:r>
            <a:r>
              <a:rPr lang="en-US" sz="1800" dirty="0"/>
              <a:t>initially done </a:t>
            </a:r>
            <a:r>
              <a:rPr lang="en-US" sz="1800" dirty="0" smtClean="0"/>
              <a:t>once </a:t>
            </a:r>
            <a:r>
              <a:rPr lang="en-US" sz="1800" dirty="0"/>
              <a:t>a quarter as pilot and later</a:t>
            </a:r>
            <a:r>
              <a:rPr lang="en-US" sz="1800" dirty="0" smtClean="0"/>
              <a:t> </a:t>
            </a:r>
            <a:r>
              <a:rPr lang="en-US" sz="1800" dirty="0" smtClean="0"/>
              <a:t>were </a:t>
            </a:r>
            <a:r>
              <a:rPr lang="en-US" sz="1800" dirty="0" smtClean="0"/>
              <a:t>regularized </a:t>
            </a:r>
            <a:r>
              <a:rPr lang="en-US" sz="1800" dirty="0"/>
              <a:t>to</a:t>
            </a:r>
            <a:r>
              <a:rPr lang="en-US" sz="1800" dirty="0" smtClean="0"/>
              <a:t> happen on a </a:t>
            </a:r>
            <a:r>
              <a:rPr lang="en-US" sz="1800" u="sng" dirty="0" smtClean="0"/>
              <a:t>monthly </a:t>
            </a:r>
            <a:r>
              <a:rPr lang="en-US" sz="1800" u="sng" dirty="0" smtClean="0"/>
              <a:t>basis</a:t>
            </a:r>
            <a:r>
              <a:rPr lang="en-US" sz="1800" dirty="0" smtClean="0"/>
              <a:t>. </a:t>
            </a:r>
          </a:p>
          <a:p>
            <a:pPr>
              <a:lnSpc>
                <a:spcPct val="200000"/>
              </a:lnSpc>
            </a:pPr>
            <a:r>
              <a:rPr lang="en-US" sz="1800" dirty="0" smtClean="0"/>
              <a:t>The </a:t>
            </a:r>
            <a:r>
              <a:rPr lang="en-US" sz="1800" dirty="0"/>
              <a:t>call centre team </a:t>
            </a:r>
            <a:r>
              <a:rPr lang="en-US" sz="1800" u="sng" dirty="0"/>
              <a:t>segments clients into 6 different</a:t>
            </a:r>
            <a:r>
              <a:rPr lang="en-US" sz="1800" u="sng" dirty="0" smtClean="0"/>
              <a:t> sub-sets </a:t>
            </a:r>
            <a:r>
              <a:rPr lang="en-US" sz="1800" dirty="0"/>
              <a:t>and asks specific </a:t>
            </a:r>
            <a:r>
              <a:rPr lang="en-US" sz="1800" dirty="0" smtClean="0"/>
              <a:t>sets </a:t>
            </a:r>
            <a:r>
              <a:rPr lang="en-US" sz="1800" dirty="0"/>
              <a:t>of questions</a:t>
            </a:r>
            <a:r>
              <a:rPr lang="en-US" sz="1800" dirty="0" smtClean="0"/>
              <a:t> that are relevant </a:t>
            </a:r>
            <a:r>
              <a:rPr lang="en-US" sz="1800" dirty="0"/>
              <a:t>to each segment.</a:t>
            </a:r>
          </a:p>
          <a:p>
            <a:pPr>
              <a:lnSpc>
                <a:spcPct val="200000"/>
              </a:lnSpc>
            </a:pPr>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0025265"/>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142"/>
            <a:ext cx="8229600" cy="1066800"/>
          </a:xfrm>
        </p:spPr>
        <p:txBody>
          <a:bodyPr>
            <a:normAutofit/>
          </a:bodyPr>
          <a:lstStyle/>
          <a:p>
            <a:r>
              <a:rPr lang="en-US" dirty="0" err="1" smtClean="0"/>
              <a:t>GK’s</a:t>
            </a:r>
            <a:r>
              <a:rPr lang="en-US" dirty="0" smtClean="0"/>
              <a:t> Grievance </a:t>
            </a:r>
            <a:r>
              <a:rPr lang="en-US" dirty="0" err="1" smtClean="0"/>
              <a:t>R</a:t>
            </a:r>
            <a:r>
              <a:rPr lang="en-US" dirty="0" err="1" smtClean="0"/>
              <a:t>edressal</a:t>
            </a:r>
            <a:r>
              <a:rPr lang="en-US" dirty="0" smtClean="0"/>
              <a:t> system</a:t>
            </a:r>
            <a:endParaRPr lang="en-US" dirty="0"/>
          </a:p>
        </p:txBody>
      </p:sp>
      <p:sp>
        <p:nvSpPr>
          <p:cNvPr id="4" name="Content Placeholder 2"/>
          <p:cNvSpPr>
            <a:spLocks noGrp="1"/>
          </p:cNvSpPr>
          <p:nvPr>
            <p:ph idx="1"/>
          </p:nvPr>
        </p:nvSpPr>
        <p:spPr>
          <a:xfrm>
            <a:off x="457200" y="1451385"/>
            <a:ext cx="8229600" cy="5286010"/>
          </a:xfrm>
        </p:spPr>
        <p:txBody>
          <a:bodyPr>
            <a:normAutofit fontScale="70000" lnSpcReduction="20000"/>
          </a:bodyPr>
          <a:lstStyle/>
          <a:p>
            <a:pPr>
              <a:lnSpc>
                <a:spcPct val="200000"/>
              </a:lnSpc>
            </a:pPr>
            <a:r>
              <a:rPr lang="en-US" dirty="0" smtClean="0"/>
              <a:t>Client feedback </a:t>
            </a:r>
            <a:r>
              <a:rPr lang="en-US" dirty="0" smtClean="0"/>
              <a:t>is collected to gage clients’ understanding of products and procedures as well as clients’ perspectives on </a:t>
            </a:r>
            <a:r>
              <a:rPr lang="en-US" dirty="0" err="1" smtClean="0"/>
              <a:t>GK’s</a:t>
            </a:r>
            <a:r>
              <a:rPr lang="en-US" dirty="0" smtClean="0"/>
              <a:t> processes and products</a:t>
            </a:r>
            <a:r>
              <a:rPr lang="en-US" dirty="0" smtClean="0"/>
              <a:t>.</a:t>
            </a:r>
          </a:p>
          <a:p>
            <a:pPr>
              <a:lnSpc>
                <a:spcPct val="200000"/>
              </a:lnSpc>
            </a:pPr>
            <a:endParaRPr lang="en-US" dirty="0" smtClean="0"/>
          </a:p>
          <a:p>
            <a:pPr>
              <a:lnSpc>
                <a:spcPct val="200000"/>
              </a:lnSpc>
            </a:pPr>
            <a:r>
              <a:rPr lang="en-US" dirty="0" smtClean="0"/>
              <a:t>GK </a:t>
            </a:r>
            <a:r>
              <a:rPr lang="en-US" dirty="0"/>
              <a:t>conducts customer surveys and market research </a:t>
            </a:r>
            <a:r>
              <a:rPr lang="en-US" dirty="0" smtClean="0"/>
              <a:t>as </a:t>
            </a:r>
            <a:r>
              <a:rPr lang="en-US" dirty="0"/>
              <a:t>frequently as</a:t>
            </a:r>
            <a:r>
              <a:rPr lang="en-US" dirty="0" smtClean="0"/>
              <a:t> </a:t>
            </a:r>
            <a:r>
              <a:rPr lang="en-US" dirty="0" smtClean="0"/>
              <a:t>once a </a:t>
            </a:r>
            <a:r>
              <a:rPr lang="en-US" dirty="0" smtClean="0"/>
              <a:t>month.</a:t>
            </a:r>
          </a:p>
          <a:p>
            <a:pPr>
              <a:lnSpc>
                <a:spcPct val="200000"/>
              </a:lnSpc>
            </a:pPr>
            <a:endParaRPr lang="en-US" dirty="0" smtClean="0"/>
          </a:p>
          <a:p>
            <a:pPr>
              <a:lnSpc>
                <a:spcPct val="200000"/>
              </a:lnSpc>
            </a:pPr>
            <a:r>
              <a:rPr lang="en-US" dirty="0" smtClean="0"/>
              <a:t>As </a:t>
            </a:r>
            <a:r>
              <a:rPr lang="en-US" dirty="0"/>
              <a:t>a part of the</a:t>
            </a:r>
            <a:r>
              <a:rPr lang="en-US" dirty="0" smtClean="0"/>
              <a:t> </a:t>
            </a:r>
            <a:r>
              <a:rPr lang="en-US" dirty="0" smtClean="0"/>
              <a:t>g</a:t>
            </a:r>
            <a:r>
              <a:rPr lang="en-US" dirty="0" smtClean="0"/>
              <a:t>rievance </a:t>
            </a:r>
            <a:r>
              <a:rPr lang="en-US" dirty="0"/>
              <a:t>process, the grievance team</a:t>
            </a:r>
            <a:r>
              <a:rPr lang="en-US" dirty="0" smtClean="0"/>
              <a:t> proactively </a:t>
            </a:r>
            <a:r>
              <a:rPr lang="en-US" dirty="0"/>
              <a:t>collects feedback from different sets of </a:t>
            </a:r>
            <a:r>
              <a:rPr lang="en-US" dirty="0" smtClean="0"/>
              <a:t>clients on a continuous </a:t>
            </a:r>
            <a:r>
              <a:rPr lang="en-US" dirty="0" smtClean="0"/>
              <a:t>basis.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5059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624"/>
            <a:ext cx="8229600" cy="1066800"/>
          </a:xfrm>
        </p:spPr>
        <p:txBody>
          <a:bodyPr>
            <a:normAutofit fontScale="90000"/>
          </a:bodyPr>
          <a:lstStyle/>
          <a:p>
            <a:r>
              <a:rPr lang="en-US" dirty="0" smtClean="0"/>
              <a:t>Using Customer Feedback to Improve </a:t>
            </a:r>
            <a:r>
              <a:rPr lang="en-US" dirty="0" smtClean="0"/>
              <a:t>P</a:t>
            </a:r>
            <a:r>
              <a:rPr lang="en-US" dirty="0" smtClean="0"/>
              <a:t>roducts </a:t>
            </a:r>
            <a:r>
              <a:rPr lang="en-US" dirty="0" smtClean="0"/>
              <a:t>and</a:t>
            </a:r>
            <a:r>
              <a:rPr lang="en-US" dirty="0" smtClean="0"/>
              <a:t> </a:t>
            </a:r>
            <a:r>
              <a:rPr lang="en-US" dirty="0" smtClean="0"/>
              <a:t>S</a:t>
            </a:r>
            <a:r>
              <a:rPr lang="en-US" dirty="0" smtClean="0"/>
              <a:t>ervices </a:t>
            </a:r>
            <a:endParaRPr lang="en-US" dirty="0"/>
          </a:p>
        </p:txBody>
      </p:sp>
      <p:sp>
        <p:nvSpPr>
          <p:cNvPr id="4" name="Content Placeholder 2"/>
          <p:cNvSpPr>
            <a:spLocks noGrp="1"/>
          </p:cNvSpPr>
          <p:nvPr>
            <p:ph idx="1"/>
          </p:nvPr>
        </p:nvSpPr>
        <p:spPr>
          <a:xfrm>
            <a:off x="0" y="1641044"/>
            <a:ext cx="9143999" cy="4848945"/>
          </a:xfrm>
        </p:spPr>
        <p:txBody>
          <a:bodyPr>
            <a:noAutofit/>
          </a:bodyPr>
          <a:lstStyle/>
          <a:p>
            <a:pPr>
              <a:lnSpc>
                <a:spcPct val="200000"/>
              </a:lnSpc>
            </a:pPr>
            <a:r>
              <a:rPr lang="en-US" sz="1800" dirty="0" smtClean="0"/>
              <a:t>A number of important policy and product decisions have been taken based on the results of</a:t>
            </a:r>
            <a:r>
              <a:rPr lang="en-US" sz="1800" dirty="0" smtClean="0"/>
              <a:t> client surveys. </a:t>
            </a:r>
            <a:r>
              <a:rPr lang="en-US" sz="1800" dirty="0" smtClean="0"/>
              <a:t> E</a:t>
            </a:r>
            <a:r>
              <a:rPr lang="en-US" sz="1800" dirty="0" smtClean="0"/>
              <a:t>xamples include:</a:t>
            </a:r>
          </a:p>
          <a:p>
            <a:pPr marL="925830" lvl="1" indent="-514350">
              <a:lnSpc>
                <a:spcPct val="200000"/>
              </a:lnSpc>
              <a:buClrTx/>
              <a:buFont typeface="+mj-lt"/>
              <a:buAutoNum type="arabicPeriod"/>
            </a:pPr>
            <a:r>
              <a:rPr lang="en-US" sz="1800" dirty="0" smtClean="0">
                <a:solidFill>
                  <a:schemeClr val="bg2">
                    <a:lumMod val="50000"/>
                  </a:schemeClr>
                </a:solidFill>
              </a:rPr>
              <a:t>Surveys repeatedly showed that half of clients demanded </a:t>
            </a:r>
            <a:r>
              <a:rPr lang="en-US" sz="1800" dirty="0">
                <a:solidFill>
                  <a:schemeClr val="bg2">
                    <a:lumMod val="50000"/>
                  </a:schemeClr>
                </a:solidFill>
              </a:rPr>
              <a:t>home </a:t>
            </a:r>
            <a:r>
              <a:rPr lang="en-US" sz="1800" dirty="0" smtClean="0">
                <a:solidFill>
                  <a:schemeClr val="bg2">
                    <a:lumMod val="50000"/>
                  </a:schemeClr>
                </a:solidFill>
              </a:rPr>
              <a:t>loans. GK now has </a:t>
            </a:r>
            <a:r>
              <a:rPr lang="en-US" sz="1800" b="1" dirty="0">
                <a:solidFill>
                  <a:schemeClr val="bg2">
                    <a:lumMod val="50000"/>
                  </a:schemeClr>
                </a:solidFill>
              </a:rPr>
              <a:t>home </a:t>
            </a:r>
            <a:r>
              <a:rPr lang="en-US" sz="1800" b="1" dirty="0" smtClean="0">
                <a:solidFill>
                  <a:schemeClr val="bg2">
                    <a:lumMod val="50000"/>
                  </a:schemeClr>
                </a:solidFill>
              </a:rPr>
              <a:t>loans on a pilot </a:t>
            </a:r>
            <a:r>
              <a:rPr lang="en-US" sz="1800" b="1" dirty="0">
                <a:solidFill>
                  <a:schemeClr val="bg2">
                    <a:lumMod val="50000"/>
                  </a:schemeClr>
                </a:solidFill>
              </a:rPr>
              <a:t>basis </a:t>
            </a:r>
            <a:r>
              <a:rPr lang="en-US" sz="1800" dirty="0">
                <a:solidFill>
                  <a:schemeClr val="bg2">
                    <a:lumMod val="50000"/>
                  </a:schemeClr>
                </a:solidFill>
              </a:rPr>
              <a:t>in</a:t>
            </a:r>
            <a:r>
              <a:rPr lang="en-US" sz="1800" dirty="0" smtClean="0">
                <a:solidFill>
                  <a:schemeClr val="bg2">
                    <a:lumMod val="50000"/>
                  </a:schemeClr>
                </a:solidFill>
              </a:rPr>
              <a:t> a limited </a:t>
            </a:r>
            <a:r>
              <a:rPr lang="en-US" sz="1800" dirty="0">
                <a:solidFill>
                  <a:schemeClr val="bg2">
                    <a:lumMod val="50000"/>
                  </a:schemeClr>
                </a:solidFill>
              </a:rPr>
              <a:t>number of </a:t>
            </a:r>
            <a:r>
              <a:rPr lang="en-US" sz="1800" dirty="0" smtClean="0">
                <a:solidFill>
                  <a:schemeClr val="bg2">
                    <a:lumMod val="50000"/>
                  </a:schemeClr>
                </a:solidFill>
              </a:rPr>
              <a:t>branches.</a:t>
            </a:r>
          </a:p>
          <a:p>
            <a:pPr marL="925830" lvl="1" indent="-514350">
              <a:lnSpc>
                <a:spcPct val="200000"/>
              </a:lnSpc>
              <a:buClrTx/>
              <a:buFont typeface="+mj-lt"/>
              <a:buAutoNum type="arabicPeriod"/>
            </a:pPr>
            <a:r>
              <a:rPr lang="en-US" sz="1800" dirty="0" smtClean="0">
                <a:solidFill>
                  <a:schemeClr val="bg2">
                    <a:lumMod val="50000"/>
                  </a:schemeClr>
                </a:solidFill>
              </a:rPr>
              <a:t>E</a:t>
            </a:r>
            <a:r>
              <a:rPr lang="en-US" sz="1800" dirty="0" smtClean="0">
                <a:solidFill>
                  <a:schemeClr val="bg2">
                    <a:lumMod val="50000"/>
                  </a:schemeClr>
                </a:solidFill>
              </a:rPr>
              <a:t>mergency </a:t>
            </a:r>
            <a:r>
              <a:rPr lang="en-US" sz="1800" dirty="0">
                <a:solidFill>
                  <a:schemeClr val="bg2">
                    <a:lumMod val="50000"/>
                  </a:schemeClr>
                </a:solidFill>
              </a:rPr>
              <a:t>loans were capped at 2 per </a:t>
            </a:r>
            <a:r>
              <a:rPr lang="en-US" sz="1800" dirty="0" smtClean="0">
                <a:solidFill>
                  <a:schemeClr val="bg2">
                    <a:lumMod val="50000"/>
                  </a:schemeClr>
                </a:solidFill>
              </a:rPr>
              <a:t>group.  Due to strong feedback </a:t>
            </a:r>
            <a:r>
              <a:rPr lang="en-US" sz="1800" dirty="0">
                <a:solidFill>
                  <a:schemeClr val="bg2">
                    <a:lumMod val="50000"/>
                  </a:schemeClr>
                </a:solidFill>
              </a:rPr>
              <a:t>from </a:t>
            </a:r>
            <a:r>
              <a:rPr lang="en-US" sz="1800" dirty="0" smtClean="0">
                <a:solidFill>
                  <a:schemeClr val="bg2">
                    <a:lumMod val="50000"/>
                  </a:schemeClr>
                </a:solidFill>
              </a:rPr>
              <a:t>clients</a:t>
            </a:r>
            <a:r>
              <a:rPr lang="en-US" sz="1800" dirty="0" smtClean="0">
                <a:solidFill>
                  <a:schemeClr val="bg2">
                    <a:lumMod val="50000"/>
                  </a:schemeClr>
                </a:solidFill>
              </a:rPr>
              <a:t>, </a:t>
            </a:r>
            <a:r>
              <a:rPr lang="en-US" sz="1800" b="1" dirty="0" smtClean="0">
                <a:solidFill>
                  <a:schemeClr val="bg2">
                    <a:lumMod val="50000"/>
                  </a:schemeClr>
                </a:solidFill>
              </a:rPr>
              <a:t>the number was </a:t>
            </a:r>
            <a:r>
              <a:rPr lang="en-US" sz="1800" b="1" dirty="0" smtClean="0">
                <a:solidFill>
                  <a:schemeClr val="bg2">
                    <a:lumMod val="50000"/>
                  </a:schemeClr>
                </a:solidFill>
              </a:rPr>
              <a:t>increased </a:t>
            </a:r>
            <a:r>
              <a:rPr lang="en-US" sz="1800" b="1" dirty="0">
                <a:solidFill>
                  <a:schemeClr val="bg2">
                    <a:lumMod val="50000"/>
                  </a:schemeClr>
                </a:solidFill>
              </a:rPr>
              <a:t>to 50% of the </a:t>
            </a:r>
            <a:r>
              <a:rPr lang="en-US" sz="1800" b="1" dirty="0" smtClean="0">
                <a:solidFill>
                  <a:schemeClr val="bg2">
                    <a:lumMod val="50000"/>
                  </a:schemeClr>
                </a:solidFill>
              </a:rPr>
              <a:t>group’s size</a:t>
            </a:r>
            <a:r>
              <a:rPr lang="en-US" sz="1800" dirty="0" smtClean="0">
                <a:solidFill>
                  <a:schemeClr val="bg2">
                    <a:lumMod val="50000"/>
                  </a:schemeClr>
                </a:solidFill>
              </a:rPr>
              <a:t>.</a:t>
            </a:r>
          </a:p>
          <a:p>
            <a:pPr marL="925830" lvl="1" indent="-514350">
              <a:lnSpc>
                <a:spcPct val="200000"/>
              </a:lnSpc>
              <a:buClrTx/>
              <a:buFont typeface="+mj-lt"/>
              <a:buAutoNum type="arabicPeriod"/>
            </a:pPr>
            <a:r>
              <a:rPr lang="en-US" sz="1800" dirty="0">
                <a:solidFill>
                  <a:schemeClr val="bg2">
                    <a:lumMod val="50000"/>
                  </a:schemeClr>
                </a:solidFill>
              </a:rPr>
              <a:t>Similarly, festival loans though not of big </a:t>
            </a:r>
            <a:r>
              <a:rPr lang="en-US" sz="1800" dirty="0" smtClean="0">
                <a:solidFill>
                  <a:schemeClr val="bg2">
                    <a:lumMod val="50000"/>
                  </a:schemeClr>
                </a:solidFill>
              </a:rPr>
              <a:t>size</a:t>
            </a:r>
            <a:r>
              <a:rPr lang="en-US" sz="1800" dirty="0" smtClean="0">
                <a:solidFill>
                  <a:schemeClr val="bg2">
                    <a:lumMod val="50000"/>
                  </a:schemeClr>
                </a:solidFill>
              </a:rPr>
              <a:t>, </a:t>
            </a:r>
            <a:r>
              <a:rPr lang="en-US" sz="1800" dirty="0" smtClean="0">
                <a:solidFill>
                  <a:schemeClr val="bg2">
                    <a:lumMod val="50000"/>
                  </a:schemeClr>
                </a:solidFill>
              </a:rPr>
              <a:t>were </a:t>
            </a:r>
            <a:r>
              <a:rPr lang="en-US" sz="1800" dirty="0">
                <a:solidFill>
                  <a:schemeClr val="bg2">
                    <a:lumMod val="50000"/>
                  </a:schemeClr>
                </a:solidFill>
              </a:rPr>
              <a:t>given only at the branch. Based on </a:t>
            </a:r>
            <a:r>
              <a:rPr lang="en-US" sz="1800" dirty="0" smtClean="0">
                <a:solidFill>
                  <a:schemeClr val="bg2">
                    <a:lumMod val="50000"/>
                  </a:schemeClr>
                </a:solidFill>
              </a:rPr>
              <a:t>the client </a:t>
            </a:r>
            <a:r>
              <a:rPr lang="en-US" sz="1800" dirty="0">
                <a:solidFill>
                  <a:schemeClr val="bg2">
                    <a:lumMod val="50000"/>
                  </a:schemeClr>
                </a:solidFill>
              </a:rPr>
              <a:t>feedback</a:t>
            </a:r>
            <a:r>
              <a:rPr lang="en-US" sz="1800" dirty="0" smtClean="0">
                <a:solidFill>
                  <a:schemeClr val="bg2">
                    <a:lumMod val="50000"/>
                  </a:schemeClr>
                </a:solidFill>
              </a:rPr>
              <a:t> and exploration of client constraints with commuting </a:t>
            </a:r>
            <a:r>
              <a:rPr lang="en-US" sz="1800" dirty="0">
                <a:solidFill>
                  <a:schemeClr val="bg2">
                    <a:lumMod val="50000"/>
                  </a:schemeClr>
                </a:solidFill>
              </a:rPr>
              <a:t>to </a:t>
            </a:r>
            <a:r>
              <a:rPr lang="en-US" sz="1800" dirty="0" smtClean="0">
                <a:solidFill>
                  <a:schemeClr val="bg2">
                    <a:lumMod val="50000"/>
                  </a:schemeClr>
                </a:solidFill>
              </a:rPr>
              <a:t>branches,</a:t>
            </a:r>
            <a:r>
              <a:rPr lang="en-US" sz="1800" dirty="0" smtClean="0">
                <a:solidFill>
                  <a:schemeClr val="bg2">
                    <a:lumMod val="50000"/>
                  </a:schemeClr>
                </a:solidFill>
              </a:rPr>
              <a:t> </a:t>
            </a:r>
            <a:r>
              <a:rPr lang="en-US" sz="1800" b="1" dirty="0" smtClean="0">
                <a:solidFill>
                  <a:schemeClr val="bg2">
                    <a:lumMod val="50000"/>
                  </a:schemeClr>
                </a:solidFill>
              </a:rPr>
              <a:t>festival </a:t>
            </a:r>
            <a:r>
              <a:rPr lang="en-US" sz="1800" b="1" dirty="0">
                <a:solidFill>
                  <a:schemeClr val="bg2">
                    <a:lumMod val="50000"/>
                  </a:schemeClr>
                </a:solidFill>
              </a:rPr>
              <a:t>loans</a:t>
            </a:r>
            <a:r>
              <a:rPr lang="en-US" sz="1800" b="1" dirty="0" smtClean="0">
                <a:solidFill>
                  <a:schemeClr val="bg2">
                    <a:lumMod val="50000"/>
                  </a:schemeClr>
                </a:solidFill>
              </a:rPr>
              <a:t> are now disbursed in the groups</a:t>
            </a:r>
            <a:r>
              <a:rPr lang="en-US" sz="1800" dirty="0" smtClean="0">
                <a:solidFill>
                  <a:schemeClr val="bg2">
                    <a:lumMod val="50000"/>
                  </a:schemeClr>
                </a:solidFill>
              </a:rPr>
              <a:t>.</a:t>
            </a:r>
            <a:endParaRPr lang="en-US" sz="18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6480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449"/>
            <a:ext cx="8229600" cy="1066800"/>
          </a:xfrm>
        </p:spPr>
        <p:txBody>
          <a:bodyPr>
            <a:normAutofit/>
          </a:bodyPr>
          <a:lstStyle/>
          <a:p>
            <a:r>
              <a:rPr lang="en-US" dirty="0" smtClean="0"/>
              <a:t>Client driven product innovation</a:t>
            </a:r>
            <a:endParaRPr lang="en-US" dirty="0"/>
          </a:p>
        </p:txBody>
      </p:sp>
      <p:sp>
        <p:nvSpPr>
          <p:cNvPr id="4" name="Content Placeholder 2"/>
          <p:cNvSpPr>
            <a:spLocks noGrp="1"/>
          </p:cNvSpPr>
          <p:nvPr>
            <p:ph idx="1"/>
          </p:nvPr>
        </p:nvSpPr>
        <p:spPr>
          <a:xfrm>
            <a:off x="457200" y="1434902"/>
            <a:ext cx="8229600" cy="5023125"/>
          </a:xfrm>
        </p:spPr>
        <p:txBody>
          <a:bodyPr>
            <a:noAutofit/>
          </a:bodyPr>
          <a:lstStyle/>
          <a:p>
            <a:pPr>
              <a:lnSpc>
                <a:spcPct val="200000"/>
              </a:lnSpc>
            </a:pPr>
            <a:r>
              <a:rPr lang="en-US" sz="2000" dirty="0"/>
              <a:t>All</a:t>
            </a:r>
            <a:r>
              <a:rPr lang="en-US" sz="2000" dirty="0" smtClean="0"/>
              <a:t> </a:t>
            </a:r>
            <a:r>
              <a:rPr lang="en-US" sz="2000" dirty="0" err="1" smtClean="0"/>
              <a:t>GK’s</a:t>
            </a:r>
            <a:r>
              <a:rPr lang="en-US" sz="2000" dirty="0" smtClean="0"/>
              <a:t> </a:t>
            </a:r>
            <a:r>
              <a:rPr lang="en-US" sz="2000" dirty="0"/>
              <a:t>products and services have emerged out of feedback and analysis of</a:t>
            </a:r>
            <a:r>
              <a:rPr lang="en-US" sz="2000" dirty="0" smtClean="0"/>
              <a:t> the requirements </a:t>
            </a:r>
            <a:r>
              <a:rPr lang="en-US" sz="2000" dirty="0"/>
              <a:t>of </a:t>
            </a:r>
            <a:r>
              <a:rPr lang="en-US" sz="2000" dirty="0" smtClean="0"/>
              <a:t>clients.</a:t>
            </a:r>
          </a:p>
          <a:p>
            <a:pPr>
              <a:lnSpc>
                <a:spcPct val="200000"/>
              </a:lnSpc>
            </a:pPr>
            <a:endParaRPr lang="en-US" sz="1200" dirty="0" smtClean="0"/>
          </a:p>
          <a:p>
            <a:pPr>
              <a:lnSpc>
                <a:spcPct val="200000"/>
              </a:lnSpc>
            </a:pPr>
            <a:r>
              <a:rPr lang="en-US" sz="2000" dirty="0" smtClean="0"/>
              <a:t>With over </a:t>
            </a:r>
            <a:r>
              <a:rPr lang="en-US" sz="2000" dirty="0"/>
              <a:t>a decade</a:t>
            </a:r>
            <a:r>
              <a:rPr lang="en-US" sz="2000" dirty="0" smtClean="0"/>
              <a:t> of experience, GK </a:t>
            </a:r>
            <a:r>
              <a:rPr lang="en-US" sz="2000" dirty="0"/>
              <a:t>understands </a:t>
            </a:r>
            <a:r>
              <a:rPr lang="en-US" sz="2000" dirty="0" smtClean="0"/>
              <a:t>the clients’ requirements, </a:t>
            </a:r>
            <a:r>
              <a:rPr lang="en-US" sz="2000" dirty="0"/>
              <a:t>which helps the clients lead a sustainable life and raise their social and economic status </a:t>
            </a:r>
            <a:r>
              <a:rPr lang="en-US" sz="2000" dirty="0" smtClean="0"/>
              <a:t>significantly.</a:t>
            </a:r>
          </a:p>
          <a:p>
            <a:pPr>
              <a:lnSpc>
                <a:spcPct val="200000"/>
              </a:lnSpc>
            </a:pPr>
            <a:endParaRPr lang="en-US" sz="1200" dirty="0" smtClean="0"/>
          </a:p>
          <a:p>
            <a:pPr>
              <a:lnSpc>
                <a:spcPct val="200000"/>
              </a:lnSpc>
            </a:pPr>
            <a:r>
              <a:rPr lang="en-US" sz="2000" dirty="0" smtClean="0"/>
              <a:t>The water and sanitation </a:t>
            </a:r>
            <a:r>
              <a:rPr lang="en-US" sz="2000" dirty="0" smtClean="0"/>
              <a:t>loans </a:t>
            </a:r>
            <a:r>
              <a:rPr lang="en-US" sz="2000" dirty="0" smtClean="0"/>
              <a:t>introduced by GK</a:t>
            </a:r>
            <a:r>
              <a:rPr lang="en-US" sz="2000" dirty="0" smtClean="0"/>
              <a:t> serve as </a:t>
            </a:r>
            <a:r>
              <a:rPr lang="en-US" sz="2000" dirty="0" smtClean="0"/>
              <a:t>an </a:t>
            </a:r>
            <a:r>
              <a:rPr lang="en-US" sz="2000" dirty="0" smtClean="0"/>
              <a:t>example of this approach.</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5059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696"/>
            <a:ext cx="8229600" cy="1066800"/>
          </a:xfrm>
        </p:spPr>
        <p:txBody>
          <a:bodyPr>
            <a:normAutofit/>
          </a:bodyPr>
          <a:lstStyle/>
          <a:p>
            <a:r>
              <a:rPr lang="en-US" dirty="0" smtClean="0"/>
              <a:t>Client</a:t>
            </a:r>
            <a:r>
              <a:rPr lang="en-US" dirty="0" smtClean="0"/>
              <a:t> Driven Product Innovation</a:t>
            </a:r>
            <a:endParaRPr lang="en-US" dirty="0"/>
          </a:p>
        </p:txBody>
      </p:sp>
      <p:sp>
        <p:nvSpPr>
          <p:cNvPr id="4" name="Content Placeholder 2"/>
          <p:cNvSpPr>
            <a:spLocks noGrp="1"/>
          </p:cNvSpPr>
          <p:nvPr>
            <p:ph idx="1"/>
          </p:nvPr>
        </p:nvSpPr>
        <p:spPr>
          <a:xfrm>
            <a:off x="457200" y="1412496"/>
            <a:ext cx="8229600" cy="4872343"/>
          </a:xfrm>
        </p:spPr>
        <p:txBody>
          <a:bodyPr>
            <a:noAutofit/>
          </a:bodyPr>
          <a:lstStyle/>
          <a:p>
            <a:pPr>
              <a:lnSpc>
                <a:spcPct val="200000"/>
              </a:lnSpc>
            </a:pPr>
            <a:r>
              <a:rPr lang="en-US" sz="1800" dirty="0"/>
              <a:t>GK</a:t>
            </a:r>
            <a:r>
              <a:rPr lang="en-US" sz="1800" dirty="0" smtClean="0"/>
              <a:t> is committed to </a:t>
            </a:r>
            <a:r>
              <a:rPr lang="en-US" sz="1800" dirty="0"/>
              <a:t>better health</a:t>
            </a:r>
            <a:r>
              <a:rPr lang="en-US" sz="1800" dirty="0" smtClean="0"/>
              <a:t> </a:t>
            </a:r>
            <a:r>
              <a:rPr lang="en-US" sz="1800" dirty="0" smtClean="0"/>
              <a:t>for</a:t>
            </a:r>
            <a:r>
              <a:rPr lang="en-US" sz="1800" dirty="0" smtClean="0"/>
              <a:t> </a:t>
            </a:r>
            <a:r>
              <a:rPr lang="en-US" sz="1800" dirty="0"/>
              <a:t>its clients</a:t>
            </a:r>
            <a:r>
              <a:rPr lang="en-US" sz="1800" dirty="0" smtClean="0"/>
              <a:t> </a:t>
            </a:r>
            <a:r>
              <a:rPr lang="en-US" sz="1800" dirty="0" smtClean="0"/>
              <a:t>and </a:t>
            </a:r>
            <a:r>
              <a:rPr lang="en-US" sz="1800" dirty="0" smtClean="0"/>
              <a:t>has </a:t>
            </a:r>
            <a:r>
              <a:rPr lang="en-US" sz="1800" dirty="0" smtClean="0"/>
              <a:t>introduced various </a:t>
            </a:r>
            <a:r>
              <a:rPr lang="en-US" sz="1800" dirty="0"/>
              <a:t>health related programs. The Emergency loan offered by GK </a:t>
            </a:r>
            <a:r>
              <a:rPr lang="en-US" sz="1800" dirty="0" smtClean="0"/>
              <a:t>aims to support </a:t>
            </a:r>
            <a:r>
              <a:rPr lang="en-US" sz="1800" dirty="0"/>
              <a:t>clients</a:t>
            </a:r>
            <a:r>
              <a:rPr lang="en-US" sz="1800" dirty="0" smtClean="0"/>
              <a:t> in meeting </a:t>
            </a:r>
            <a:r>
              <a:rPr lang="en-US" sz="1800" dirty="0"/>
              <a:t>unexpected health related expenditures</a:t>
            </a:r>
            <a:r>
              <a:rPr lang="en-US" sz="1800" dirty="0" smtClean="0"/>
              <a:t>.</a:t>
            </a:r>
            <a:r>
              <a:rPr lang="en-US" sz="1800" dirty="0" smtClean="0"/>
              <a:t> </a:t>
            </a:r>
          </a:p>
          <a:p>
            <a:pPr>
              <a:lnSpc>
                <a:spcPct val="200000"/>
              </a:lnSpc>
              <a:buNone/>
            </a:pPr>
            <a:endParaRPr lang="en-US" sz="1800" dirty="0" smtClean="0"/>
          </a:p>
          <a:p>
            <a:pPr>
              <a:lnSpc>
                <a:spcPct val="200000"/>
              </a:lnSpc>
            </a:pPr>
            <a:r>
              <a:rPr lang="en-US" sz="1800" dirty="0" smtClean="0"/>
              <a:t>Survey </a:t>
            </a:r>
            <a:r>
              <a:rPr lang="en-US" sz="1800" dirty="0" smtClean="0"/>
              <a:t>results </a:t>
            </a:r>
            <a:r>
              <a:rPr lang="en-US" sz="1800" dirty="0" smtClean="0"/>
              <a:t>showed lack of awareness about good hygiene and poor sanitation conditions.  Dearth </a:t>
            </a:r>
            <a:r>
              <a:rPr lang="en-US" sz="1800" dirty="0"/>
              <a:t>of money to construct </a:t>
            </a:r>
            <a:r>
              <a:rPr lang="en-US" sz="1800" dirty="0" smtClean="0"/>
              <a:t>toilets </a:t>
            </a:r>
            <a:r>
              <a:rPr lang="en-US" sz="1800" dirty="0"/>
              <a:t>was</a:t>
            </a:r>
            <a:r>
              <a:rPr lang="en-US" sz="1800" dirty="0" smtClean="0"/>
              <a:t> a significant part of the problem. More </a:t>
            </a:r>
            <a:r>
              <a:rPr lang="en-US" sz="1800" dirty="0"/>
              <a:t>than 90% of</a:t>
            </a:r>
            <a:r>
              <a:rPr lang="en-US" sz="1800" dirty="0" smtClean="0"/>
              <a:t> clients were </a:t>
            </a:r>
            <a:r>
              <a:rPr lang="en-US" sz="1800" dirty="0"/>
              <a:t>interested in toilet construction if GK were to offer credit to support that </a:t>
            </a:r>
            <a:r>
              <a:rPr lang="en-US" sz="1800" dirty="0" smtClean="0"/>
              <a:t>purpose.</a:t>
            </a:r>
            <a:endParaRPr lang="en-U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3975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871"/>
            <a:ext cx="8229600" cy="1066800"/>
          </a:xfrm>
        </p:spPr>
        <p:txBody>
          <a:bodyPr>
            <a:normAutofit fontScale="90000"/>
          </a:bodyPr>
          <a:lstStyle/>
          <a:p>
            <a:r>
              <a:rPr lang="en-US" dirty="0" smtClean="0"/>
              <a:t>Product Innovation and Reaching the </a:t>
            </a:r>
            <a:r>
              <a:rPr lang="en-US" dirty="0" smtClean="0"/>
              <a:t>T</a:t>
            </a:r>
            <a:r>
              <a:rPr lang="en-US" dirty="0" smtClean="0"/>
              <a:t>arget Market</a:t>
            </a:r>
            <a:endParaRPr lang="en-US" dirty="0"/>
          </a:p>
        </p:txBody>
      </p:sp>
      <p:sp>
        <p:nvSpPr>
          <p:cNvPr id="4" name="Content Placeholder 2"/>
          <p:cNvSpPr>
            <a:spLocks noGrp="1"/>
          </p:cNvSpPr>
          <p:nvPr>
            <p:ph idx="1"/>
          </p:nvPr>
        </p:nvSpPr>
        <p:spPr>
          <a:xfrm>
            <a:off x="457200" y="1618671"/>
            <a:ext cx="8229600" cy="5020669"/>
          </a:xfrm>
        </p:spPr>
        <p:txBody>
          <a:bodyPr>
            <a:noAutofit/>
          </a:bodyPr>
          <a:lstStyle/>
          <a:p>
            <a:pPr>
              <a:lnSpc>
                <a:spcPct val="200000"/>
              </a:lnSpc>
            </a:pPr>
            <a:r>
              <a:rPr lang="en-US" sz="1800" dirty="0" smtClean="0"/>
              <a:t>Water </a:t>
            </a:r>
            <a:r>
              <a:rPr lang="en-US" sz="1800" dirty="0"/>
              <a:t>and sanitation improvements are</a:t>
            </a:r>
            <a:r>
              <a:rPr lang="en-US" sz="1800" dirty="0" smtClean="0"/>
              <a:t> different </a:t>
            </a:r>
            <a:r>
              <a:rPr lang="en-US" sz="1800" dirty="0" smtClean="0"/>
              <a:t>from income </a:t>
            </a:r>
            <a:r>
              <a:rPr lang="en-US" sz="1800" dirty="0"/>
              <a:t>generating </a:t>
            </a:r>
            <a:r>
              <a:rPr lang="en-US" sz="1800" dirty="0" smtClean="0"/>
              <a:t>loans</a:t>
            </a:r>
            <a:r>
              <a:rPr lang="en-US" sz="1800" dirty="0"/>
              <a:t>.</a:t>
            </a:r>
            <a:r>
              <a:rPr lang="en-US" sz="1800" dirty="0" smtClean="0"/>
              <a:t> </a:t>
            </a:r>
            <a:r>
              <a:rPr lang="en-US" sz="1800" dirty="0" smtClean="0"/>
              <a:t>R</a:t>
            </a:r>
            <a:r>
              <a:rPr lang="en-US" sz="1800" dirty="0" smtClean="0"/>
              <a:t>esidents needed </a:t>
            </a:r>
            <a:r>
              <a:rPr lang="en-US" sz="1800" dirty="0"/>
              <a:t>to be convinced to</a:t>
            </a:r>
            <a:r>
              <a:rPr lang="en-US" sz="1800" dirty="0" smtClean="0"/>
              <a:t> improve </a:t>
            </a:r>
            <a:r>
              <a:rPr lang="en-US" sz="1800" dirty="0"/>
              <a:t>health and </a:t>
            </a:r>
            <a:r>
              <a:rPr lang="en-US" sz="1800" dirty="0" smtClean="0"/>
              <a:t>hygiene.</a:t>
            </a:r>
          </a:p>
          <a:p>
            <a:pPr>
              <a:lnSpc>
                <a:spcPct val="200000"/>
              </a:lnSpc>
            </a:pPr>
            <a:r>
              <a:rPr lang="en-US" sz="1800" dirty="0" smtClean="0"/>
              <a:t>For training </a:t>
            </a:r>
            <a:r>
              <a:rPr lang="en-US" sz="1800" dirty="0" smtClean="0"/>
              <a:t>and </a:t>
            </a:r>
            <a:r>
              <a:rPr lang="en-US" sz="1800" dirty="0" smtClean="0"/>
              <a:t>education, </a:t>
            </a:r>
            <a:r>
              <a:rPr lang="en-US" sz="1800" dirty="0" smtClean="0"/>
              <a:t>GK developed an NGO subsidiary, </a:t>
            </a:r>
            <a:r>
              <a:rPr lang="en-US" sz="1800" dirty="0" err="1" smtClean="0"/>
              <a:t>Navya</a:t>
            </a:r>
            <a:r>
              <a:rPr lang="en-US" sz="1800" dirty="0" smtClean="0"/>
              <a:t> </a:t>
            </a:r>
            <a:r>
              <a:rPr lang="en-US" sz="1800" dirty="0" err="1" smtClean="0"/>
              <a:t>Disha</a:t>
            </a:r>
            <a:r>
              <a:rPr lang="en-US" sz="1800" dirty="0" smtClean="0"/>
              <a:t>, to work with communities throughout the loan development </a:t>
            </a:r>
            <a:r>
              <a:rPr lang="en-US" sz="1800" dirty="0" smtClean="0"/>
              <a:t>process so they would understand:</a:t>
            </a:r>
          </a:p>
          <a:p>
            <a:pPr lvl="1">
              <a:lnSpc>
                <a:spcPct val="200000"/>
              </a:lnSpc>
            </a:pPr>
            <a:r>
              <a:rPr lang="en-US" sz="1600" dirty="0" smtClean="0">
                <a:solidFill>
                  <a:schemeClr val="bg2">
                    <a:lumMod val="50000"/>
                  </a:schemeClr>
                </a:solidFill>
              </a:rPr>
              <a:t>The </a:t>
            </a:r>
            <a:r>
              <a:rPr lang="en-US" sz="1600" dirty="0" smtClean="0">
                <a:solidFill>
                  <a:schemeClr val="bg2">
                    <a:lumMod val="50000"/>
                  </a:schemeClr>
                </a:solidFill>
              </a:rPr>
              <a:t>technology</a:t>
            </a:r>
            <a:r>
              <a:rPr lang="en-US" sz="1600" dirty="0">
                <a:solidFill>
                  <a:schemeClr val="bg2">
                    <a:lumMod val="50000"/>
                  </a:schemeClr>
                </a:solidFill>
              </a:rPr>
              <a:t>/</a:t>
            </a:r>
            <a:r>
              <a:rPr lang="en-US" sz="1600" dirty="0" smtClean="0">
                <a:solidFill>
                  <a:schemeClr val="bg2">
                    <a:lumMod val="50000"/>
                  </a:schemeClr>
                </a:solidFill>
              </a:rPr>
              <a:t>infrastructure, </a:t>
            </a:r>
          </a:p>
          <a:p>
            <a:pPr lvl="1">
              <a:lnSpc>
                <a:spcPct val="200000"/>
              </a:lnSpc>
            </a:pPr>
            <a:r>
              <a:rPr lang="en-US" sz="1600" dirty="0" smtClean="0">
                <a:solidFill>
                  <a:schemeClr val="bg2">
                    <a:lumMod val="50000"/>
                  </a:schemeClr>
                </a:solidFill>
              </a:rPr>
              <a:t>What </a:t>
            </a:r>
            <a:r>
              <a:rPr lang="en-US" sz="1600" dirty="0" smtClean="0">
                <a:solidFill>
                  <a:schemeClr val="bg2">
                    <a:lumMod val="50000"/>
                  </a:schemeClr>
                </a:solidFill>
              </a:rPr>
              <a:t>they </a:t>
            </a:r>
            <a:r>
              <a:rPr lang="en-US" sz="1600" dirty="0">
                <a:solidFill>
                  <a:schemeClr val="bg2">
                    <a:lumMod val="50000"/>
                  </a:schemeClr>
                </a:solidFill>
              </a:rPr>
              <a:t>can build with the loan </a:t>
            </a:r>
            <a:r>
              <a:rPr lang="en-US" sz="1600" dirty="0" smtClean="0">
                <a:solidFill>
                  <a:schemeClr val="bg2">
                    <a:lumMod val="50000"/>
                  </a:schemeClr>
                </a:solidFill>
              </a:rPr>
              <a:t>amount, and</a:t>
            </a:r>
          </a:p>
          <a:p>
            <a:pPr lvl="1">
              <a:lnSpc>
                <a:spcPct val="200000"/>
              </a:lnSpc>
            </a:pPr>
            <a:r>
              <a:rPr lang="en-US" sz="1600" dirty="0" smtClean="0">
                <a:solidFill>
                  <a:schemeClr val="bg2">
                    <a:lumMod val="50000"/>
                  </a:schemeClr>
                </a:solidFill>
              </a:rPr>
              <a:t>H</a:t>
            </a:r>
            <a:r>
              <a:rPr lang="en-US" sz="1600" dirty="0" smtClean="0">
                <a:solidFill>
                  <a:schemeClr val="bg2">
                    <a:lumMod val="50000"/>
                  </a:schemeClr>
                </a:solidFill>
              </a:rPr>
              <a:t>ow </a:t>
            </a:r>
            <a:r>
              <a:rPr lang="en-US" sz="1600" dirty="0">
                <a:solidFill>
                  <a:schemeClr val="bg2">
                    <a:lumMod val="50000"/>
                  </a:schemeClr>
                </a:solidFill>
              </a:rPr>
              <a:t>to procure parts, labor, and government approval as needed</a:t>
            </a:r>
            <a:r>
              <a:rPr lang="en-US" sz="1600" dirty="0" smtClean="0">
                <a:solidFill>
                  <a:schemeClr val="bg2">
                    <a:lumMod val="50000"/>
                  </a:schemeClr>
                </a:solidFill>
              </a:rPr>
              <a:t> </a:t>
            </a:r>
            <a:r>
              <a:rPr lang="en-US" sz="1600" dirty="0" smtClean="0">
                <a:solidFill>
                  <a:schemeClr val="bg2">
                    <a:lumMod val="50000"/>
                  </a:schemeClr>
                </a:solidFill>
              </a:rPr>
              <a:t>for the </a:t>
            </a:r>
            <a:r>
              <a:rPr lang="en-US" sz="1600" dirty="0" smtClean="0">
                <a:solidFill>
                  <a:schemeClr val="bg2">
                    <a:lumMod val="50000"/>
                  </a:schemeClr>
                </a:solidFill>
              </a:rPr>
              <a:t>construction of </a:t>
            </a:r>
            <a:r>
              <a:rPr lang="en-US" sz="1600" dirty="0">
                <a:solidFill>
                  <a:schemeClr val="bg2">
                    <a:lumMod val="50000"/>
                  </a:schemeClr>
                </a:solidFill>
              </a:rPr>
              <a:t>the </a:t>
            </a:r>
            <a:r>
              <a:rPr lang="en-US" sz="1600" dirty="0" smtClean="0">
                <a:solidFill>
                  <a:schemeClr val="bg2">
                    <a:lumMod val="50000"/>
                  </a:schemeClr>
                </a:solidFill>
              </a:rPr>
              <a:t>improvements. </a:t>
            </a:r>
            <a:endParaRPr lang="en-US" sz="1600" dirty="0" smtClean="0">
              <a:solidFill>
                <a:schemeClr val="bg2">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2119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3106"/>
            <a:ext cx="8229600" cy="1066800"/>
          </a:xfrm>
        </p:spPr>
        <p:txBody>
          <a:bodyPr>
            <a:normAutofit fontScale="90000"/>
          </a:bodyPr>
          <a:lstStyle/>
          <a:p>
            <a:r>
              <a:rPr lang="en-US" dirty="0" smtClean="0"/>
              <a:t>Product Innovation and Reaching the Target Market</a:t>
            </a:r>
            <a:endParaRPr lang="en-US" dirty="0"/>
          </a:p>
        </p:txBody>
      </p:sp>
      <p:sp>
        <p:nvSpPr>
          <p:cNvPr id="4" name="Content Placeholder 2"/>
          <p:cNvSpPr>
            <a:spLocks noGrp="1"/>
          </p:cNvSpPr>
          <p:nvPr>
            <p:ph idx="1"/>
          </p:nvPr>
        </p:nvSpPr>
        <p:spPr>
          <a:xfrm>
            <a:off x="457200" y="1781245"/>
            <a:ext cx="8229600" cy="4931409"/>
          </a:xfrm>
        </p:spPr>
        <p:txBody>
          <a:bodyPr>
            <a:normAutofit fontScale="77500" lnSpcReduction="20000"/>
          </a:bodyPr>
          <a:lstStyle/>
          <a:p>
            <a:pPr>
              <a:lnSpc>
                <a:spcPct val="200000"/>
              </a:lnSpc>
            </a:pPr>
            <a:r>
              <a:rPr lang="en-US" dirty="0" smtClean="0"/>
              <a:t>H</a:t>
            </a:r>
            <a:r>
              <a:rPr lang="en-US" dirty="0" smtClean="0"/>
              <a:t>ome </a:t>
            </a:r>
            <a:r>
              <a:rPr lang="en-US" dirty="0"/>
              <a:t>loans are being piloted based</a:t>
            </a:r>
            <a:r>
              <a:rPr lang="en-US" dirty="0" smtClean="0"/>
              <a:t> </a:t>
            </a:r>
            <a:r>
              <a:rPr lang="en-US" dirty="0" smtClean="0"/>
              <a:t>for</a:t>
            </a:r>
            <a:r>
              <a:rPr lang="en-US" dirty="0" smtClean="0"/>
              <a:t> </a:t>
            </a:r>
            <a:r>
              <a:rPr lang="en-US" dirty="0"/>
              <a:t>demand </a:t>
            </a:r>
            <a:r>
              <a:rPr lang="en-US" dirty="0" smtClean="0"/>
              <a:t>assessment.</a:t>
            </a:r>
          </a:p>
          <a:p>
            <a:pPr>
              <a:lnSpc>
                <a:spcPct val="200000"/>
              </a:lnSpc>
            </a:pPr>
            <a:endParaRPr lang="en-US" dirty="0" smtClean="0"/>
          </a:p>
          <a:p>
            <a:pPr>
              <a:lnSpc>
                <a:spcPct val="200000"/>
              </a:lnSpc>
            </a:pPr>
            <a:r>
              <a:rPr lang="en-US" dirty="0" smtClean="0"/>
              <a:t>Many </a:t>
            </a:r>
            <a:r>
              <a:rPr lang="en-US" dirty="0"/>
              <a:t>of the products serving emergency or risk reducing </a:t>
            </a:r>
            <a:r>
              <a:rPr lang="en-US" dirty="0" smtClean="0"/>
              <a:t>purposes (e.g. </a:t>
            </a:r>
            <a:r>
              <a:rPr lang="en-US" dirty="0"/>
              <a:t>emergency loan, festival loan, education loan, health </a:t>
            </a:r>
            <a:r>
              <a:rPr lang="en-US" dirty="0" smtClean="0"/>
              <a:t>cover) were all developed </a:t>
            </a:r>
            <a:r>
              <a:rPr lang="en-US" dirty="0"/>
              <a:t>after deep analysis  of customer demand and</a:t>
            </a:r>
            <a:r>
              <a:rPr lang="en-US" dirty="0" smtClean="0"/>
              <a:t> </a:t>
            </a:r>
            <a:r>
              <a:rPr lang="en-US" dirty="0" smtClean="0"/>
              <a:t>clients’ </a:t>
            </a:r>
            <a:r>
              <a:rPr lang="en-US" dirty="0" smtClean="0"/>
              <a:t>utilization patterns </a:t>
            </a:r>
            <a:r>
              <a:rPr lang="en-US" dirty="0"/>
              <a:t>of </a:t>
            </a:r>
            <a:r>
              <a:rPr lang="en-US" dirty="0" smtClean="0"/>
              <a:t>monies.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4983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990"/>
            <a:ext cx="8229600" cy="1872599"/>
          </a:xfrm>
        </p:spPr>
        <p:txBody>
          <a:bodyPr>
            <a:normAutofit/>
          </a:bodyPr>
          <a:lstStyle/>
          <a:p>
            <a:r>
              <a:rPr lang="en-US" dirty="0" smtClean="0"/>
              <a:t>Recommendations for Creation of Demand Driven Products</a:t>
            </a:r>
            <a:endParaRPr lang="en-US" dirty="0"/>
          </a:p>
        </p:txBody>
      </p:sp>
      <p:sp>
        <p:nvSpPr>
          <p:cNvPr id="4" name="Content Placeholder 2"/>
          <p:cNvSpPr>
            <a:spLocks noGrp="1"/>
          </p:cNvSpPr>
          <p:nvPr>
            <p:ph idx="1"/>
          </p:nvPr>
        </p:nvSpPr>
        <p:spPr>
          <a:xfrm>
            <a:off x="457200" y="1096732"/>
            <a:ext cx="8229600" cy="5761268"/>
          </a:xfrm>
        </p:spPr>
        <p:txBody>
          <a:bodyPr>
            <a:noAutofit/>
          </a:bodyPr>
          <a:lstStyle/>
          <a:p>
            <a:pPr>
              <a:lnSpc>
                <a:spcPct val="200000"/>
              </a:lnSpc>
              <a:buNone/>
            </a:pPr>
            <a:endParaRPr lang="en-US" sz="1800" dirty="0" smtClean="0"/>
          </a:p>
          <a:p>
            <a:pPr>
              <a:lnSpc>
                <a:spcPct val="200000"/>
              </a:lnSpc>
            </a:pPr>
            <a:r>
              <a:rPr lang="en-US" sz="1800" dirty="0" smtClean="0"/>
              <a:t>Each step in the </a:t>
            </a:r>
            <a:r>
              <a:rPr lang="en-US" sz="1800" dirty="0" smtClean="0"/>
              <a:t>implementation </a:t>
            </a:r>
            <a:r>
              <a:rPr lang="en-US" sz="1800" dirty="0" smtClean="0"/>
              <a:t>process</a:t>
            </a:r>
            <a:r>
              <a:rPr lang="en-US" sz="1800" dirty="0" smtClean="0"/>
              <a:t> has </a:t>
            </a:r>
            <a:r>
              <a:rPr lang="en-US" sz="1800" dirty="0"/>
              <a:t>to be carefully</a:t>
            </a:r>
            <a:r>
              <a:rPr lang="en-US" sz="1800" dirty="0" smtClean="0"/>
              <a:t> considered</a:t>
            </a:r>
            <a:r>
              <a:rPr lang="en-US" sz="1800" dirty="0" smtClean="0"/>
              <a:t>: </a:t>
            </a:r>
          </a:p>
          <a:p>
            <a:pPr lvl="1">
              <a:lnSpc>
                <a:spcPct val="200000"/>
              </a:lnSpc>
            </a:pPr>
            <a:r>
              <a:rPr lang="en-US" sz="1600" dirty="0" smtClean="0">
                <a:solidFill>
                  <a:schemeClr val="bg2">
                    <a:lumMod val="50000"/>
                  </a:schemeClr>
                </a:solidFill>
              </a:rPr>
              <a:t>alignment </a:t>
            </a:r>
            <a:r>
              <a:rPr lang="en-US" sz="1600" dirty="0" smtClean="0">
                <a:solidFill>
                  <a:schemeClr val="bg2">
                    <a:lumMod val="50000"/>
                  </a:schemeClr>
                </a:solidFill>
              </a:rPr>
              <a:t>with mission,</a:t>
            </a:r>
            <a:r>
              <a:rPr lang="en-US" sz="1600" dirty="0" smtClean="0">
                <a:solidFill>
                  <a:schemeClr val="bg2">
                    <a:lumMod val="50000"/>
                  </a:schemeClr>
                </a:solidFill>
              </a:rPr>
              <a:t> </a:t>
            </a:r>
          </a:p>
          <a:p>
            <a:pPr lvl="1">
              <a:lnSpc>
                <a:spcPct val="200000"/>
              </a:lnSpc>
            </a:pPr>
            <a:r>
              <a:rPr lang="en-US" sz="1600" dirty="0" smtClean="0">
                <a:solidFill>
                  <a:schemeClr val="bg2">
                    <a:lumMod val="50000"/>
                  </a:schemeClr>
                </a:solidFill>
              </a:rPr>
              <a:t>regulatory </a:t>
            </a:r>
            <a:r>
              <a:rPr lang="en-US" sz="1600" dirty="0">
                <a:solidFill>
                  <a:schemeClr val="bg2">
                    <a:lumMod val="50000"/>
                  </a:schemeClr>
                </a:solidFill>
              </a:rPr>
              <a:t>framework,</a:t>
            </a:r>
            <a:r>
              <a:rPr lang="en-US" sz="1600" dirty="0" smtClean="0">
                <a:solidFill>
                  <a:schemeClr val="bg2">
                    <a:lumMod val="50000"/>
                  </a:schemeClr>
                </a:solidFill>
              </a:rPr>
              <a:t> </a:t>
            </a:r>
          </a:p>
          <a:p>
            <a:pPr lvl="1">
              <a:lnSpc>
                <a:spcPct val="200000"/>
              </a:lnSpc>
            </a:pPr>
            <a:r>
              <a:rPr lang="en-US" sz="1600" dirty="0" smtClean="0">
                <a:solidFill>
                  <a:schemeClr val="bg2">
                    <a:lumMod val="50000"/>
                  </a:schemeClr>
                </a:solidFill>
              </a:rPr>
              <a:t>external </a:t>
            </a:r>
            <a:r>
              <a:rPr lang="en-US" sz="1600" dirty="0">
                <a:solidFill>
                  <a:schemeClr val="bg2">
                    <a:lumMod val="50000"/>
                  </a:schemeClr>
                </a:solidFill>
              </a:rPr>
              <a:t>environment,</a:t>
            </a:r>
            <a:r>
              <a:rPr lang="en-US" sz="1600" dirty="0" smtClean="0">
                <a:solidFill>
                  <a:schemeClr val="bg2">
                    <a:lumMod val="50000"/>
                  </a:schemeClr>
                </a:solidFill>
              </a:rPr>
              <a:t> </a:t>
            </a:r>
          </a:p>
          <a:p>
            <a:pPr lvl="1">
              <a:lnSpc>
                <a:spcPct val="200000"/>
              </a:lnSpc>
            </a:pPr>
            <a:r>
              <a:rPr lang="en-US" sz="1600" dirty="0" smtClean="0">
                <a:solidFill>
                  <a:schemeClr val="bg2">
                    <a:lumMod val="50000"/>
                  </a:schemeClr>
                </a:solidFill>
              </a:rPr>
              <a:t>partnerships</a:t>
            </a:r>
            <a:r>
              <a:rPr lang="en-US" sz="1600" dirty="0">
                <a:solidFill>
                  <a:schemeClr val="bg2">
                    <a:lumMod val="50000"/>
                  </a:schemeClr>
                </a:solidFill>
              </a:rPr>
              <a:t>,</a:t>
            </a:r>
            <a:r>
              <a:rPr lang="en-US" sz="1600" dirty="0" smtClean="0">
                <a:solidFill>
                  <a:schemeClr val="bg2">
                    <a:lumMod val="50000"/>
                  </a:schemeClr>
                </a:solidFill>
              </a:rPr>
              <a:t> </a:t>
            </a:r>
          </a:p>
          <a:p>
            <a:pPr lvl="1">
              <a:lnSpc>
                <a:spcPct val="200000"/>
              </a:lnSpc>
            </a:pPr>
            <a:r>
              <a:rPr lang="en-US" sz="1600" dirty="0" smtClean="0">
                <a:solidFill>
                  <a:schemeClr val="bg2">
                    <a:lumMod val="50000"/>
                  </a:schemeClr>
                </a:solidFill>
              </a:rPr>
              <a:t>client </a:t>
            </a:r>
            <a:r>
              <a:rPr lang="en-US" sz="1600" dirty="0">
                <a:solidFill>
                  <a:schemeClr val="bg2">
                    <a:lumMod val="50000"/>
                  </a:schemeClr>
                </a:solidFill>
              </a:rPr>
              <a:t>protection,</a:t>
            </a:r>
            <a:r>
              <a:rPr lang="en-US" sz="1600" dirty="0" smtClean="0">
                <a:solidFill>
                  <a:schemeClr val="bg2">
                    <a:lumMod val="50000"/>
                  </a:schemeClr>
                </a:solidFill>
              </a:rPr>
              <a:t> </a:t>
            </a:r>
          </a:p>
          <a:p>
            <a:pPr lvl="1">
              <a:lnSpc>
                <a:spcPct val="200000"/>
              </a:lnSpc>
            </a:pPr>
            <a:r>
              <a:rPr lang="en-US" sz="1600" dirty="0" smtClean="0">
                <a:solidFill>
                  <a:schemeClr val="bg2">
                    <a:lumMod val="50000"/>
                  </a:schemeClr>
                </a:solidFill>
              </a:rPr>
              <a:t>human </a:t>
            </a:r>
            <a:r>
              <a:rPr lang="en-US" sz="1600" dirty="0">
                <a:solidFill>
                  <a:schemeClr val="bg2">
                    <a:lumMod val="50000"/>
                  </a:schemeClr>
                </a:solidFill>
              </a:rPr>
              <a:t>resources,</a:t>
            </a:r>
            <a:r>
              <a:rPr lang="en-US" sz="1600" dirty="0" smtClean="0">
                <a:solidFill>
                  <a:schemeClr val="bg2">
                    <a:lumMod val="50000"/>
                  </a:schemeClr>
                </a:solidFill>
              </a:rPr>
              <a:t> </a:t>
            </a:r>
          </a:p>
          <a:p>
            <a:pPr lvl="1">
              <a:lnSpc>
                <a:spcPct val="200000"/>
              </a:lnSpc>
            </a:pPr>
            <a:r>
              <a:rPr lang="en-US" sz="1600" dirty="0" smtClean="0">
                <a:solidFill>
                  <a:schemeClr val="bg2">
                    <a:lumMod val="50000"/>
                  </a:schemeClr>
                </a:solidFill>
              </a:rPr>
              <a:t>technology </a:t>
            </a:r>
            <a:r>
              <a:rPr lang="en-US" sz="1600" dirty="0">
                <a:solidFill>
                  <a:schemeClr val="bg2">
                    <a:lumMod val="50000"/>
                  </a:schemeClr>
                </a:solidFill>
              </a:rPr>
              <a:t>requirements,</a:t>
            </a:r>
            <a:r>
              <a:rPr lang="en-US" sz="1600" dirty="0" smtClean="0">
                <a:solidFill>
                  <a:schemeClr val="bg2">
                    <a:lumMod val="50000"/>
                  </a:schemeClr>
                </a:solidFill>
              </a:rPr>
              <a:t> and</a:t>
            </a:r>
          </a:p>
          <a:p>
            <a:pPr lvl="1">
              <a:lnSpc>
                <a:spcPct val="200000"/>
              </a:lnSpc>
            </a:pPr>
            <a:r>
              <a:rPr lang="en-US" sz="1600" dirty="0" smtClean="0">
                <a:solidFill>
                  <a:schemeClr val="bg2">
                    <a:lumMod val="50000"/>
                  </a:schemeClr>
                </a:solidFill>
              </a:rPr>
              <a:t>product </a:t>
            </a:r>
            <a:r>
              <a:rPr lang="en-US" sz="1600" dirty="0">
                <a:solidFill>
                  <a:schemeClr val="bg2">
                    <a:lumMod val="50000"/>
                  </a:schemeClr>
                </a:solidFill>
              </a:rPr>
              <a:t>and service delivery etc.</a:t>
            </a:r>
            <a:r>
              <a:rPr lang="en-US" sz="1600" dirty="0" smtClean="0">
                <a:solidFill>
                  <a:schemeClr val="bg2">
                    <a:lumMod val="50000"/>
                  </a:schemeClr>
                </a:solidFill>
              </a:rPr>
              <a:t> </a:t>
            </a:r>
            <a:endParaRPr lang="en-US" sz="1600" dirty="0" smtClean="0">
              <a:solidFill>
                <a:schemeClr val="bg2">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5059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865883"/>
            <a:ext cx="8389903" cy="1066800"/>
          </a:xfrm>
        </p:spPr>
        <p:txBody>
          <a:bodyPr/>
          <a:lstStyle/>
          <a:p>
            <a:r>
              <a:rPr lang="en-US" dirty="0" smtClean="0"/>
              <a:t>Agenda</a:t>
            </a:r>
            <a:endParaRPr lang="en-US" dirty="0"/>
          </a:p>
        </p:txBody>
      </p:sp>
      <p:sp>
        <p:nvSpPr>
          <p:cNvPr id="3" name="Content Placeholder 2"/>
          <p:cNvSpPr>
            <a:spLocks noGrp="1"/>
          </p:cNvSpPr>
          <p:nvPr>
            <p:ph idx="1"/>
          </p:nvPr>
        </p:nvSpPr>
        <p:spPr>
          <a:xfrm>
            <a:off x="173191" y="1932683"/>
            <a:ext cx="8865658" cy="4325112"/>
          </a:xfrm>
        </p:spPr>
        <p:txBody>
          <a:bodyPr>
            <a:normAutofit/>
          </a:bodyPr>
          <a:lstStyle/>
          <a:p>
            <a:pPr>
              <a:lnSpc>
                <a:spcPct val="200000"/>
              </a:lnSpc>
            </a:pPr>
            <a:r>
              <a:rPr lang="en-US" sz="2600" b="1" dirty="0" smtClean="0"/>
              <a:t>Review of Section 4 of the Universal Standards</a:t>
            </a:r>
          </a:p>
          <a:p>
            <a:pPr>
              <a:lnSpc>
                <a:spcPct val="200000"/>
              </a:lnSpc>
            </a:pPr>
            <a:r>
              <a:rPr lang="en-US" sz="2600" dirty="0" smtClean="0"/>
              <a:t>Interview with </a:t>
            </a:r>
            <a:r>
              <a:rPr lang="en-US" sz="2600" dirty="0" err="1" smtClean="0"/>
              <a:t>Sameera</a:t>
            </a:r>
            <a:r>
              <a:rPr lang="en-US" sz="2600" dirty="0" smtClean="0"/>
              <a:t> B of </a:t>
            </a:r>
            <a:r>
              <a:rPr lang="en-US" sz="2600" dirty="0" err="1" smtClean="0"/>
              <a:t>Grameen</a:t>
            </a:r>
            <a:r>
              <a:rPr lang="en-US" sz="2600" dirty="0" smtClean="0"/>
              <a:t> </a:t>
            </a:r>
            <a:r>
              <a:rPr lang="en-US" sz="2600" dirty="0" err="1" smtClean="0"/>
              <a:t>Koota</a:t>
            </a:r>
            <a:r>
              <a:rPr lang="en-US" sz="2600" dirty="0" smtClean="0"/>
              <a:t>, India</a:t>
            </a:r>
          </a:p>
          <a:p>
            <a:pPr>
              <a:lnSpc>
                <a:spcPct val="200000"/>
              </a:lnSpc>
            </a:pPr>
            <a:r>
              <a:rPr lang="en-US" sz="2600" dirty="0" smtClean="0"/>
              <a:t>Commentary from Sunil </a:t>
            </a:r>
            <a:r>
              <a:rPr lang="en-US" sz="2600" dirty="0" err="1" smtClean="0"/>
              <a:t>Bhat</a:t>
            </a:r>
            <a:r>
              <a:rPr lang="en-US" sz="2600" dirty="0" smtClean="0"/>
              <a:t> of </a:t>
            </a:r>
            <a:r>
              <a:rPr lang="en-US" sz="2600" dirty="0" err="1" smtClean="0"/>
              <a:t>MicroSave</a:t>
            </a:r>
            <a:r>
              <a:rPr lang="en-US" sz="2600" dirty="0" smtClean="0"/>
              <a:t>, India</a:t>
            </a:r>
          </a:p>
          <a:p>
            <a:pPr>
              <a:lnSpc>
                <a:spcPct val="200000"/>
              </a:lnSpc>
            </a:pPr>
            <a:r>
              <a:rPr lang="en-US" sz="2600" dirty="0" smtClean="0"/>
              <a:t>Discussion with Participants</a:t>
            </a:r>
            <a:endParaRPr lang="en-US" sz="2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0346931"/>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990"/>
            <a:ext cx="8229600" cy="1872599"/>
          </a:xfrm>
        </p:spPr>
        <p:txBody>
          <a:bodyPr>
            <a:normAutofit/>
          </a:bodyPr>
          <a:lstStyle/>
          <a:p>
            <a:r>
              <a:rPr lang="en-US" dirty="0" smtClean="0"/>
              <a:t>Recommendations for Creation of Demand Driven Products</a:t>
            </a:r>
            <a:endParaRPr lang="en-US" dirty="0"/>
          </a:p>
        </p:txBody>
      </p:sp>
      <p:sp>
        <p:nvSpPr>
          <p:cNvPr id="4" name="Content Placeholder 2"/>
          <p:cNvSpPr>
            <a:spLocks noGrp="1"/>
          </p:cNvSpPr>
          <p:nvPr>
            <p:ph idx="1"/>
          </p:nvPr>
        </p:nvSpPr>
        <p:spPr>
          <a:xfrm>
            <a:off x="457200" y="1797738"/>
            <a:ext cx="8229600" cy="5060262"/>
          </a:xfrm>
        </p:spPr>
        <p:txBody>
          <a:bodyPr>
            <a:noAutofit/>
          </a:bodyPr>
          <a:lstStyle/>
          <a:p>
            <a:pPr>
              <a:lnSpc>
                <a:spcPct val="200000"/>
              </a:lnSpc>
              <a:buNone/>
            </a:pPr>
            <a:endParaRPr lang="en-US" sz="1800" dirty="0" smtClean="0"/>
          </a:p>
          <a:p>
            <a:pPr>
              <a:lnSpc>
                <a:spcPct val="200000"/>
              </a:lnSpc>
            </a:pPr>
            <a:r>
              <a:rPr lang="en-US" sz="1800" dirty="0" smtClean="0"/>
              <a:t>The process of getting feedback from clients has to be continuous and not a one-time activity</a:t>
            </a:r>
            <a:r>
              <a:rPr lang="en-US" sz="1800" dirty="0" smtClean="0"/>
              <a:t>.</a:t>
            </a:r>
          </a:p>
          <a:p>
            <a:pPr>
              <a:lnSpc>
                <a:spcPct val="200000"/>
              </a:lnSpc>
            </a:pPr>
            <a:endParaRPr lang="en-US" sz="1800" dirty="0" smtClean="0"/>
          </a:p>
          <a:p>
            <a:pPr>
              <a:lnSpc>
                <a:spcPct val="200000"/>
              </a:lnSpc>
            </a:pPr>
            <a:r>
              <a:rPr lang="en-US" sz="1800" dirty="0" smtClean="0"/>
              <a:t>MFI needs to have an open mind and be very dynamic and flexible in terms of introducing or changing products and </a:t>
            </a:r>
            <a:r>
              <a:rPr lang="en-US" sz="1800" dirty="0" smtClean="0"/>
              <a:t>processes as a result of this client feedback.</a:t>
            </a:r>
            <a:endParaRPr lang="en-US" sz="1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5059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865883"/>
            <a:ext cx="8389903" cy="1066800"/>
          </a:xfrm>
        </p:spPr>
        <p:txBody>
          <a:bodyPr/>
          <a:lstStyle/>
          <a:p>
            <a:r>
              <a:rPr lang="en-US" dirty="0" smtClean="0"/>
              <a:t>Agenda</a:t>
            </a:r>
            <a:endParaRPr lang="en-US" dirty="0"/>
          </a:p>
        </p:txBody>
      </p:sp>
      <p:sp>
        <p:nvSpPr>
          <p:cNvPr id="3" name="Content Placeholder 2"/>
          <p:cNvSpPr>
            <a:spLocks noGrp="1"/>
          </p:cNvSpPr>
          <p:nvPr>
            <p:ph idx="1"/>
          </p:nvPr>
        </p:nvSpPr>
        <p:spPr>
          <a:xfrm>
            <a:off x="173191" y="1932683"/>
            <a:ext cx="8865658" cy="4325112"/>
          </a:xfrm>
        </p:spPr>
        <p:txBody>
          <a:bodyPr>
            <a:normAutofit/>
          </a:bodyPr>
          <a:lstStyle/>
          <a:p>
            <a:pPr>
              <a:lnSpc>
                <a:spcPct val="200000"/>
              </a:lnSpc>
            </a:pPr>
            <a:r>
              <a:rPr lang="en-US" sz="2600" dirty="0" smtClean="0"/>
              <a:t>Review of Section 4 of the Universal Standards</a:t>
            </a:r>
          </a:p>
          <a:p>
            <a:pPr>
              <a:lnSpc>
                <a:spcPct val="200000"/>
              </a:lnSpc>
            </a:pPr>
            <a:r>
              <a:rPr lang="en-US" sz="2600" dirty="0" smtClean="0"/>
              <a:t>Interview with </a:t>
            </a:r>
            <a:r>
              <a:rPr lang="en-US" sz="2600" dirty="0" err="1" smtClean="0"/>
              <a:t>Sameera</a:t>
            </a:r>
            <a:r>
              <a:rPr lang="en-US" sz="2600" dirty="0" smtClean="0"/>
              <a:t> B of </a:t>
            </a:r>
            <a:r>
              <a:rPr lang="en-US" sz="2600" dirty="0" err="1" smtClean="0"/>
              <a:t>Grameen</a:t>
            </a:r>
            <a:r>
              <a:rPr lang="en-US" sz="2600" dirty="0" smtClean="0"/>
              <a:t> </a:t>
            </a:r>
            <a:r>
              <a:rPr lang="en-US" sz="2600" dirty="0" err="1" smtClean="0"/>
              <a:t>Koota</a:t>
            </a:r>
            <a:r>
              <a:rPr lang="en-US" sz="2600" dirty="0" smtClean="0"/>
              <a:t>, India</a:t>
            </a:r>
          </a:p>
          <a:p>
            <a:pPr>
              <a:lnSpc>
                <a:spcPct val="200000"/>
              </a:lnSpc>
            </a:pPr>
            <a:r>
              <a:rPr lang="en-US" sz="2600" b="1" dirty="0" smtClean="0"/>
              <a:t>Input from Sunil </a:t>
            </a:r>
            <a:r>
              <a:rPr lang="en-US" sz="2600" b="1" dirty="0" err="1" smtClean="0"/>
              <a:t>Bhat</a:t>
            </a:r>
            <a:r>
              <a:rPr lang="en-US" sz="2600" b="1" dirty="0" smtClean="0"/>
              <a:t> of </a:t>
            </a:r>
            <a:r>
              <a:rPr lang="en-US" sz="2600" b="1" dirty="0" err="1" smtClean="0"/>
              <a:t>MicroSave</a:t>
            </a:r>
            <a:r>
              <a:rPr lang="en-US" sz="2600" b="1" dirty="0" smtClean="0"/>
              <a:t>, India</a:t>
            </a:r>
          </a:p>
          <a:p>
            <a:pPr>
              <a:lnSpc>
                <a:spcPct val="200000"/>
              </a:lnSpc>
            </a:pPr>
            <a:r>
              <a:rPr lang="en-US" sz="2600" dirty="0" smtClean="0"/>
              <a:t>Discussion with Participants</a:t>
            </a:r>
            <a:endParaRPr lang="en-US" sz="2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0346931"/>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447800"/>
            <a:ext cx="5715000" cy="1981199"/>
          </a:xfrm>
        </p:spPr>
        <p:txBody>
          <a:bodyPr/>
          <a:lstStyle/>
          <a:p>
            <a:r>
              <a:rPr lang="en-US" dirty="0" smtClean="0"/>
              <a:t>Developing and Designing </a:t>
            </a:r>
            <a:br>
              <a:rPr lang="en-US" dirty="0" smtClean="0"/>
            </a:br>
            <a:r>
              <a:rPr lang="en-US" dirty="0" smtClean="0"/>
              <a:t>Appropriate Products and Services  </a:t>
            </a:r>
            <a:endParaRPr lang="en-IN" dirty="0"/>
          </a:p>
        </p:txBody>
      </p:sp>
      <p:sp>
        <p:nvSpPr>
          <p:cNvPr id="3" name="Subtitle 2"/>
          <p:cNvSpPr>
            <a:spLocks noGrp="1"/>
          </p:cNvSpPr>
          <p:nvPr>
            <p:ph type="subTitle" idx="1"/>
          </p:nvPr>
        </p:nvSpPr>
        <p:spPr/>
        <p:txBody>
          <a:bodyPr/>
          <a:lstStyle/>
          <a:p>
            <a:r>
              <a:rPr lang="en-US" dirty="0" smtClean="0"/>
              <a:t>29</a:t>
            </a:r>
            <a:r>
              <a:rPr lang="en-US" baseline="30000" dirty="0" smtClean="0"/>
              <a:t>th</a:t>
            </a:r>
            <a:r>
              <a:rPr lang="en-US" dirty="0" smtClean="0"/>
              <a:t> January 2013</a:t>
            </a:r>
            <a:endParaRPr lang="en-IN" dirty="0"/>
          </a:p>
        </p:txBody>
      </p:sp>
    </p:spTree>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6CE69465-B709-AF4E-804A-CD64098C1D4B}" type="slidenum">
              <a:rPr lang="en-US" smtClean="0"/>
              <a:pPr/>
              <a:t>23</a:t>
            </a:fld>
            <a:endParaRPr lang="en-US"/>
          </a:p>
        </p:txBody>
      </p:sp>
      <p:sp>
        <p:nvSpPr>
          <p:cNvPr id="23556" name="Title 1"/>
          <p:cNvSpPr>
            <a:spLocks noGrp="1"/>
          </p:cNvSpPr>
          <p:nvPr>
            <p:ph type="title" idx="4294967295"/>
          </p:nvPr>
        </p:nvSpPr>
        <p:spPr>
          <a:xfrm>
            <a:off x="0" y="0"/>
            <a:ext cx="8229600" cy="609600"/>
          </a:xfrm>
        </p:spPr>
        <p:txBody>
          <a:bodyPr>
            <a:noAutofit/>
          </a:bodyPr>
          <a:lstStyle/>
          <a:p>
            <a:pPr algn="l"/>
            <a:r>
              <a:rPr lang="es-BO" sz="2800" b="1" dirty="0" smtClean="0">
                <a:latin typeface="Georgia" pitchFamily="18" charset="0"/>
              </a:rPr>
              <a:t>Sunil Bhat</a:t>
            </a:r>
          </a:p>
        </p:txBody>
      </p:sp>
      <p:sp>
        <p:nvSpPr>
          <p:cNvPr id="8" name="Rounded Rectangle 7"/>
          <p:cNvSpPr/>
          <p:nvPr/>
        </p:nvSpPr>
        <p:spPr>
          <a:xfrm>
            <a:off x="381000" y="3962400"/>
            <a:ext cx="3962400" cy="1981200"/>
          </a:xfrm>
          <a:prstGeom prst="roundRect">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US" b="1" dirty="0" smtClean="0">
                <a:solidFill>
                  <a:prstClr val="black"/>
                </a:solidFill>
              </a:rPr>
              <a:t>Sunil </a:t>
            </a:r>
            <a:r>
              <a:rPr lang="en-US" b="1" dirty="0" err="1" smtClean="0">
                <a:solidFill>
                  <a:prstClr val="black"/>
                </a:solidFill>
              </a:rPr>
              <a:t>Bhat</a:t>
            </a:r>
            <a:r>
              <a:rPr lang="en-US" b="1" dirty="0" smtClean="0">
                <a:solidFill>
                  <a:prstClr val="black"/>
                </a:solidFill>
              </a:rPr>
              <a:t> </a:t>
            </a:r>
            <a:r>
              <a:rPr lang="en-US" dirty="0" smtClean="0">
                <a:solidFill>
                  <a:prstClr val="black"/>
                </a:solidFill>
              </a:rPr>
              <a:t>works as a Senior Analyst in </a:t>
            </a:r>
            <a:r>
              <a:rPr lang="en-US" i="1" dirty="0" err="1" smtClean="0">
                <a:solidFill>
                  <a:prstClr val="black"/>
                </a:solidFill>
              </a:rPr>
              <a:t>MicroSave</a:t>
            </a:r>
            <a:r>
              <a:rPr lang="en-US" dirty="0" smtClean="0">
                <a:solidFill>
                  <a:prstClr val="black"/>
                </a:solidFill>
              </a:rPr>
              <a:t> since last 4 years. He works in the areas of responsible finance, product development, capital advisory and </a:t>
            </a:r>
            <a:r>
              <a:rPr lang="en-US" dirty="0" err="1" smtClean="0">
                <a:solidFill>
                  <a:prstClr val="black"/>
                </a:solidFill>
              </a:rPr>
              <a:t>microinsurance</a:t>
            </a:r>
            <a:r>
              <a:rPr lang="en-US" dirty="0" smtClean="0">
                <a:solidFill>
                  <a:prstClr val="black"/>
                </a:solidFill>
              </a:rPr>
              <a:t>.</a:t>
            </a:r>
            <a:endParaRPr lang="en-US" dirty="0">
              <a:solidFill>
                <a:prstClr val="black"/>
              </a:solidFill>
            </a:endParaRPr>
          </a:p>
        </p:txBody>
      </p:sp>
      <p:sp>
        <p:nvSpPr>
          <p:cNvPr id="12" name="Rounded Rectangle 11"/>
          <p:cNvSpPr/>
          <p:nvPr/>
        </p:nvSpPr>
        <p:spPr>
          <a:xfrm>
            <a:off x="5029200" y="685800"/>
            <a:ext cx="3830320" cy="3266440"/>
          </a:xfrm>
          <a:prstGeom prst="roundRect">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indent="-182563" defTabSz="914400">
              <a:buFont typeface="Arial" pitchFamily="34" charset="0"/>
              <a:buChar char="•"/>
              <a:defRPr/>
            </a:pPr>
            <a:endParaRPr lang="es-ES" dirty="0" smtClean="0">
              <a:solidFill>
                <a:prstClr val="black"/>
              </a:solidFill>
            </a:endParaRPr>
          </a:p>
          <a:p>
            <a:pPr marL="182563" indent="-182563" defTabSz="914400">
              <a:buFont typeface="Arial" pitchFamily="34" charset="0"/>
              <a:buChar char="•"/>
              <a:defRPr/>
            </a:pPr>
            <a:r>
              <a:rPr lang="en-US" i="1" dirty="0" err="1" smtClean="0">
                <a:solidFill>
                  <a:prstClr val="black"/>
                </a:solidFill>
              </a:rPr>
              <a:t>MicroSave</a:t>
            </a:r>
            <a:r>
              <a:rPr lang="en-US" dirty="0" smtClean="0">
                <a:solidFill>
                  <a:prstClr val="black"/>
                </a:solidFill>
              </a:rPr>
              <a:t> is a microfinance consulting firm with offices in Asia, Africa and Latin America.  </a:t>
            </a:r>
          </a:p>
          <a:p>
            <a:pPr marL="182563" indent="-182563" defTabSz="914400">
              <a:buFont typeface="Arial" pitchFamily="34" charset="0"/>
              <a:buChar char="•"/>
              <a:defRPr/>
            </a:pPr>
            <a:r>
              <a:rPr lang="en-US" dirty="0" smtClean="0">
                <a:solidFill>
                  <a:prstClr val="black"/>
                </a:solidFill>
              </a:rPr>
              <a:t>We work in the areas of technical assistance to microfinance institutions, risk management, responsible finance, value chains, SME and mobile banking.</a:t>
            </a:r>
          </a:p>
          <a:p>
            <a:pPr marL="182563" indent="-182563" defTabSz="914400">
              <a:buFont typeface="Arial" pitchFamily="34" charset="0"/>
              <a:buChar char="•"/>
              <a:defRPr/>
            </a:pPr>
            <a:endParaRPr lang="es-ES" dirty="0">
              <a:solidFill>
                <a:prstClr val="black"/>
              </a:solidFill>
            </a:endParaRPr>
          </a:p>
        </p:txBody>
      </p:sp>
      <p:pic>
        <p:nvPicPr>
          <p:cNvPr id="1027" name="Picture 3"/>
          <p:cNvPicPr>
            <a:picLocks noChangeAspect="1" noChangeArrowheads="1"/>
          </p:cNvPicPr>
          <p:nvPr/>
        </p:nvPicPr>
        <p:blipFill>
          <a:blip r:embed="rId3" cstate="print"/>
          <a:stretch>
            <a:fillRect/>
          </a:stretch>
        </p:blipFill>
        <p:spPr bwMode="auto">
          <a:xfrm>
            <a:off x="1130242" y="1371596"/>
            <a:ext cx="2219325" cy="2276475"/>
          </a:xfrm>
          <a:prstGeom prst="rect">
            <a:avLst/>
          </a:prstGeom>
          <a:noFill/>
          <a:ln>
            <a:solidFill>
              <a:schemeClr val="accent1"/>
            </a:solidFill>
          </a:ln>
        </p:spPr>
      </p:pic>
      <p:sp>
        <p:nvSpPr>
          <p:cNvPr id="11" name="Rectangle 10"/>
          <p:cNvSpPr>
            <a:spLocks noChangeArrowheads="1"/>
          </p:cNvSpPr>
          <p:nvPr/>
        </p:nvSpPr>
        <p:spPr bwMode="auto">
          <a:xfrm>
            <a:off x="5334000" y="4343400"/>
            <a:ext cx="2895600" cy="769441"/>
          </a:xfrm>
          <a:prstGeom prst="rect">
            <a:avLst/>
          </a:prstGeom>
          <a:noFill/>
          <a:ln w="9525">
            <a:noFill/>
            <a:miter lim="800000"/>
            <a:headEnd/>
            <a:tailEnd/>
          </a:ln>
          <a:effectLst/>
        </p:spPr>
        <p:txBody>
          <a:bodyPr wrap="square" lIns="0" tIns="0" rIns="0" bIns="0">
            <a:spAutoFit/>
          </a:bodyPr>
          <a:lstStyle/>
          <a:p>
            <a:pPr algn="ctr" defTabSz="914400" eaLnBrk="0" hangingPunct="0">
              <a:spcBef>
                <a:spcPct val="20000"/>
              </a:spcBef>
              <a:buClr>
                <a:srgbClr val="FFFFFF"/>
              </a:buClr>
              <a:defRPr/>
            </a:pPr>
            <a:r>
              <a:rPr lang="en-GB" sz="4000" b="1" i="1" dirty="0">
                <a:solidFill>
                  <a:srgbClr val="333399"/>
                </a:solidFill>
                <a:cs typeface="Times New Roman" pitchFamily="18" charset="0"/>
              </a:rPr>
              <a:t>MicroSave</a:t>
            </a:r>
            <a:r>
              <a:rPr lang="en-GB" sz="4400" b="1" i="1" dirty="0">
                <a:solidFill>
                  <a:srgbClr val="333399"/>
                </a:solidFill>
                <a:latin typeface="Times New Roman" pitchFamily="18" charset="0"/>
                <a:cs typeface="Times New Roman" pitchFamily="18" charset="0"/>
              </a:rPr>
              <a:t/>
            </a:r>
            <a:br>
              <a:rPr lang="en-GB" sz="4400" b="1" i="1" dirty="0">
                <a:solidFill>
                  <a:srgbClr val="333399"/>
                </a:solidFill>
                <a:latin typeface="Times New Roman" pitchFamily="18" charset="0"/>
                <a:cs typeface="Times New Roman" pitchFamily="18" charset="0"/>
              </a:rPr>
            </a:br>
            <a:r>
              <a:rPr lang="en-GB" sz="1000" b="1" i="1" dirty="0">
                <a:solidFill>
                  <a:prstClr val="black"/>
                </a:solidFill>
                <a:cs typeface="Times New Roman" pitchFamily="18" charset="0"/>
              </a:rPr>
              <a:t>Market-led solutions for financial services </a:t>
            </a:r>
          </a:p>
        </p:txBody>
      </p:sp>
      <p:sp>
        <p:nvSpPr>
          <p:cNvPr id="9" name="TextBox 8"/>
          <p:cNvSpPr txBox="1"/>
          <p:nvPr/>
        </p:nvSpPr>
        <p:spPr>
          <a:xfrm>
            <a:off x="5257800" y="5410200"/>
            <a:ext cx="2895600" cy="369332"/>
          </a:xfrm>
          <a:prstGeom prst="rect">
            <a:avLst/>
          </a:prstGeom>
          <a:noFill/>
        </p:spPr>
        <p:txBody>
          <a:bodyPr wrap="square" rtlCol="0">
            <a:spAutoFit/>
          </a:bodyPr>
          <a:lstStyle/>
          <a:p>
            <a:pPr algn="ctr" defTabSz="914400"/>
            <a:r>
              <a:rPr lang="en-US" b="1" i="1" dirty="0" smtClean="0">
                <a:solidFill>
                  <a:srgbClr val="242852">
                    <a:lumMod val="60000"/>
                    <a:lumOff val="40000"/>
                  </a:srgbClr>
                </a:solidFill>
              </a:rPr>
              <a:t>www.microsave.org</a:t>
            </a:r>
            <a:endParaRPr lang="en-IN" b="1" i="1" dirty="0">
              <a:solidFill>
                <a:srgbClr val="242852">
                  <a:lumMod val="60000"/>
                  <a:lumOff val="40000"/>
                </a:srgbClr>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457200"/>
            <a:ext cx="5257800" cy="1981200"/>
          </a:xfrm>
        </p:spPr>
        <p:txBody>
          <a:bodyPr>
            <a:normAutofit/>
          </a:bodyPr>
          <a:lstStyle/>
          <a:p>
            <a:pPr marL="0" indent="0" eaLnBrk="1" hangingPunct="1">
              <a:buFontTx/>
              <a:buNone/>
              <a:defRPr/>
            </a:pPr>
            <a:r>
              <a:rPr lang="en-US" b="1" dirty="0" smtClean="0">
                <a:solidFill>
                  <a:schemeClr val="tx2"/>
                </a:solidFill>
                <a:latin typeface="+mn-lt"/>
                <a:ea typeface="+mj-ea"/>
                <a:cs typeface="+mj-cs"/>
              </a:rPr>
              <a:t>Our Inspiration - </a:t>
            </a:r>
            <a:r>
              <a:rPr lang="en-US" dirty="0" smtClean="0">
                <a:latin typeface="+mn-lt"/>
              </a:rPr>
              <a:t>“A world in which all people have access to high-quality, affordable, market-led financial services.”</a:t>
            </a:r>
          </a:p>
        </p:txBody>
      </p:sp>
      <p:pic>
        <p:nvPicPr>
          <p:cNvPr id="9219" name="Picture 4" descr="Fruit and vegetable vendor close-up Vertical Ahmedabad India Q3"/>
          <p:cNvPicPr>
            <a:picLocks noChangeAspect="1" noChangeArrowheads="1"/>
          </p:cNvPicPr>
          <p:nvPr/>
        </p:nvPicPr>
        <p:blipFill>
          <a:blip r:embed="rId2" cstate="print"/>
          <a:srcRect/>
          <a:stretch>
            <a:fillRect/>
          </a:stretch>
        </p:blipFill>
        <p:spPr bwMode="auto">
          <a:xfrm>
            <a:off x="533400" y="2286000"/>
            <a:ext cx="2895600" cy="3859213"/>
          </a:xfrm>
          <a:prstGeom prst="rect">
            <a:avLst/>
          </a:prstGeom>
          <a:noFill/>
          <a:ln w="57150">
            <a:solidFill>
              <a:schemeClr val="accent2"/>
            </a:solidFill>
            <a:miter lim="800000"/>
            <a:headEnd/>
            <a:tailEnd/>
          </a:ln>
        </p:spPr>
      </p:pic>
      <p:pic>
        <p:nvPicPr>
          <p:cNvPr id="9220" name="Picture 5" descr="Equity_Bank122  Vertical"/>
          <p:cNvPicPr>
            <a:picLocks noChangeAspect="1" noChangeArrowheads="1"/>
          </p:cNvPicPr>
          <p:nvPr/>
        </p:nvPicPr>
        <p:blipFill>
          <a:blip r:embed="rId3" cstate="print"/>
          <a:srcRect/>
          <a:stretch>
            <a:fillRect/>
          </a:stretch>
        </p:blipFill>
        <p:spPr bwMode="auto">
          <a:xfrm>
            <a:off x="5943600" y="757238"/>
            <a:ext cx="2895600" cy="3890962"/>
          </a:xfrm>
          <a:prstGeom prst="rect">
            <a:avLst/>
          </a:prstGeom>
          <a:noFill/>
          <a:ln w="57150">
            <a:solidFill>
              <a:schemeClr val="accent2"/>
            </a:solidFill>
            <a:miter lim="800000"/>
            <a:headEnd/>
            <a:tailEnd/>
          </a:ln>
        </p:spPr>
      </p:pic>
      <p:sp>
        <p:nvSpPr>
          <p:cNvPr id="6" name="Rectangle 5"/>
          <p:cNvSpPr/>
          <p:nvPr/>
        </p:nvSpPr>
        <p:spPr>
          <a:xfrm>
            <a:off x="3733800" y="4724400"/>
            <a:ext cx="5334000" cy="1569660"/>
          </a:xfrm>
          <a:prstGeom prst="rect">
            <a:avLst/>
          </a:prstGeom>
        </p:spPr>
        <p:txBody>
          <a:bodyPr wrap="square">
            <a:spAutoFit/>
          </a:bodyPr>
          <a:lstStyle/>
          <a:p>
            <a:pPr defTabSz="914400">
              <a:defRPr/>
            </a:pPr>
            <a:r>
              <a:rPr lang="en-US" sz="2400" b="1" dirty="0">
                <a:solidFill>
                  <a:srgbClr val="242852"/>
                </a:solidFill>
              </a:rPr>
              <a:t>Our Mission - </a:t>
            </a:r>
            <a:r>
              <a:rPr lang="en-US" sz="2400" dirty="0">
                <a:solidFill>
                  <a:prstClr val="black"/>
                </a:solidFill>
              </a:rPr>
              <a:t>“Strengthening the capacity of financial service providers to deliver market-led financial solutions.”</a:t>
            </a:r>
            <a:endParaRPr lang="en-GB" sz="2400" dirty="0">
              <a:solidFill>
                <a:prstClr val="black"/>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vert="horz" lIns="91440" tIns="45720" rIns="91440" bIns="45720" rtlCol="0" anchor="ctr">
            <a:noAutofit/>
          </a:bodyPr>
          <a:lstStyle/>
          <a:p>
            <a:r>
              <a:rPr lang="en-US" i="1" dirty="0" smtClean="0"/>
              <a:t>MicroSave</a:t>
            </a:r>
            <a:r>
              <a:rPr lang="en-US" dirty="0" smtClean="0"/>
              <a:t> – A Quick Overview (1)</a:t>
            </a:r>
          </a:p>
        </p:txBody>
      </p:sp>
      <p:sp>
        <p:nvSpPr>
          <p:cNvPr id="7171" name="Rectangle 3"/>
          <p:cNvSpPr>
            <a:spLocks noGrp="1" noChangeArrowheads="1"/>
          </p:cNvSpPr>
          <p:nvPr>
            <p:ph type="body" idx="1"/>
          </p:nvPr>
        </p:nvSpPr>
        <p:spPr>
          <a:xfrm>
            <a:off x="107950" y="836613"/>
            <a:ext cx="5607050" cy="5397500"/>
          </a:xfrm>
        </p:spPr>
        <p:txBody>
          <a:bodyPr>
            <a:normAutofit fontScale="92500" lnSpcReduction="10000"/>
          </a:bodyPr>
          <a:lstStyle/>
          <a:p>
            <a:pPr marL="457200" indent="-457200" eaLnBrk="1" hangingPunct="1">
              <a:lnSpc>
                <a:spcPct val="110000"/>
              </a:lnSpc>
              <a:spcBef>
                <a:spcPts val="700"/>
              </a:spcBef>
              <a:spcAft>
                <a:spcPts val="700"/>
              </a:spcAft>
              <a:buFont typeface="Arial" pitchFamily="34" charset="0"/>
              <a:buChar char="•"/>
            </a:pPr>
            <a:r>
              <a:rPr lang="en-US" sz="2400" dirty="0" smtClean="0">
                <a:solidFill>
                  <a:schemeClr val="tx2"/>
                </a:solidFill>
              </a:rPr>
              <a:t>Founded 14 </a:t>
            </a:r>
            <a:r>
              <a:rPr lang="en-US" sz="2400" dirty="0" smtClean="0">
                <a:solidFill>
                  <a:schemeClr val="tx1"/>
                </a:solidFill>
              </a:rPr>
              <a:t>years ago in Africa</a:t>
            </a:r>
          </a:p>
          <a:p>
            <a:pPr marL="457200" indent="-457200" eaLnBrk="1" hangingPunct="1">
              <a:lnSpc>
                <a:spcPct val="110000"/>
              </a:lnSpc>
              <a:spcBef>
                <a:spcPts val="700"/>
              </a:spcBef>
              <a:spcAft>
                <a:spcPts val="700"/>
              </a:spcAft>
              <a:buFont typeface="Arial" pitchFamily="34" charset="0"/>
              <a:buChar char="•"/>
            </a:pPr>
            <a:r>
              <a:rPr lang="en-US" sz="2400" dirty="0" smtClean="0">
                <a:solidFill>
                  <a:schemeClr val="tx1"/>
                </a:solidFill>
              </a:rPr>
              <a:t>Started in India in 2006 </a:t>
            </a:r>
          </a:p>
          <a:p>
            <a:pPr marL="457200" indent="-457200" eaLnBrk="1" hangingPunct="1">
              <a:lnSpc>
                <a:spcPct val="110000"/>
              </a:lnSpc>
              <a:spcBef>
                <a:spcPts val="700"/>
              </a:spcBef>
              <a:spcAft>
                <a:spcPts val="700"/>
              </a:spcAft>
              <a:buFont typeface="Arial" pitchFamily="34" charset="0"/>
              <a:buChar char="•"/>
            </a:pPr>
            <a:r>
              <a:rPr lang="en-US" sz="2400" dirty="0" smtClean="0">
                <a:solidFill>
                  <a:schemeClr val="tx1"/>
                </a:solidFill>
              </a:rPr>
              <a:t>Offices in </a:t>
            </a:r>
            <a:r>
              <a:rPr lang="en-US" sz="2400" dirty="0" err="1" smtClean="0">
                <a:solidFill>
                  <a:schemeClr val="tx1"/>
                </a:solidFill>
              </a:rPr>
              <a:t>Lucknow</a:t>
            </a:r>
            <a:r>
              <a:rPr lang="en-US" sz="2400" dirty="0" smtClean="0">
                <a:solidFill>
                  <a:schemeClr val="tx1"/>
                </a:solidFill>
              </a:rPr>
              <a:t>, Hyderabad, New Delhi, Nairobi, Kampala, Manila, Papua New Guinea and Jakarta</a:t>
            </a:r>
          </a:p>
          <a:p>
            <a:pPr marL="457200" indent="-457200" eaLnBrk="1" hangingPunct="1">
              <a:lnSpc>
                <a:spcPct val="110000"/>
              </a:lnSpc>
              <a:spcBef>
                <a:spcPts val="700"/>
              </a:spcBef>
              <a:spcAft>
                <a:spcPts val="700"/>
              </a:spcAft>
              <a:buFont typeface="Arial" pitchFamily="34" charset="0"/>
              <a:buChar char="•"/>
            </a:pPr>
            <a:r>
              <a:rPr lang="en-US" dirty="0" smtClean="0">
                <a:solidFill>
                  <a:schemeClr val="tx1"/>
                </a:solidFill>
              </a:rPr>
              <a:t>100 staff</a:t>
            </a:r>
            <a:endParaRPr lang="en-US" sz="2400" dirty="0" smtClean="0">
              <a:solidFill>
                <a:schemeClr val="tx1"/>
              </a:solidFill>
            </a:endParaRPr>
          </a:p>
          <a:p>
            <a:pPr marL="457200" indent="-457200" eaLnBrk="1" hangingPunct="1">
              <a:lnSpc>
                <a:spcPct val="110000"/>
              </a:lnSpc>
              <a:spcBef>
                <a:spcPts val="700"/>
              </a:spcBef>
              <a:spcAft>
                <a:spcPts val="700"/>
              </a:spcAft>
              <a:buFont typeface="Arial" pitchFamily="34" charset="0"/>
              <a:buChar char="•"/>
            </a:pPr>
            <a:r>
              <a:rPr lang="en-US" sz="2400" dirty="0" smtClean="0">
                <a:solidFill>
                  <a:schemeClr val="tx1"/>
                </a:solidFill>
              </a:rPr>
              <a:t>Training/TA in microfinance across Asia, Africa and Latin America.</a:t>
            </a:r>
          </a:p>
          <a:p>
            <a:pPr marL="457200" indent="-457200" eaLnBrk="1" hangingPunct="1">
              <a:lnSpc>
                <a:spcPct val="110000"/>
              </a:lnSpc>
              <a:spcBef>
                <a:spcPts val="700"/>
              </a:spcBef>
              <a:spcAft>
                <a:spcPts val="700"/>
              </a:spcAft>
              <a:buFont typeface="Arial" pitchFamily="34" charset="0"/>
              <a:buChar char="•"/>
            </a:pPr>
            <a:r>
              <a:rPr lang="en-US" sz="2400" i="1" dirty="0" smtClean="0">
                <a:solidFill>
                  <a:schemeClr val="tx1"/>
                </a:solidFill>
              </a:rPr>
              <a:t>MicroSave</a:t>
            </a:r>
            <a:r>
              <a:rPr lang="en-US" sz="2400" dirty="0" smtClean="0">
                <a:solidFill>
                  <a:schemeClr val="tx1"/>
                </a:solidFill>
              </a:rPr>
              <a:t> toolkits translated into &gt;15 languages and used across the world</a:t>
            </a:r>
          </a:p>
          <a:p>
            <a:pPr marL="457200" indent="-457200" eaLnBrk="1" hangingPunct="1">
              <a:lnSpc>
                <a:spcPct val="110000"/>
              </a:lnSpc>
              <a:spcBef>
                <a:spcPts val="700"/>
              </a:spcBef>
              <a:spcAft>
                <a:spcPts val="700"/>
              </a:spcAft>
              <a:buFont typeface="Arial" pitchFamily="34" charset="0"/>
              <a:buChar char="•"/>
            </a:pPr>
            <a:r>
              <a:rPr lang="en-US" sz="2400" dirty="0" smtClean="0">
                <a:solidFill>
                  <a:schemeClr val="tx1"/>
                </a:solidFill>
              </a:rPr>
              <a:t>Currently supporting &gt;100 MFIs throughout India </a:t>
            </a:r>
          </a:p>
        </p:txBody>
      </p:sp>
      <p:pic>
        <p:nvPicPr>
          <p:cNvPr id="7172" name="Picture 5" descr="DSCN3261 Vertical"/>
          <p:cNvPicPr>
            <a:picLocks noChangeAspect="1" noChangeArrowheads="1"/>
          </p:cNvPicPr>
          <p:nvPr/>
        </p:nvPicPr>
        <p:blipFill>
          <a:blip r:embed="rId2" cstate="print"/>
          <a:srcRect/>
          <a:stretch>
            <a:fillRect/>
          </a:stretch>
        </p:blipFill>
        <p:spPr bwMode="auto">
          <a:xfrm>
            <a:off x="5867400" y="836613"/>
            <a:ext cx="2979738" cy="5184775"/>
          </a:xfrm>
          <a:prstGeom prst="rect">
            <a:avLst/>
          </a:prstGeom>
          <a:noFill/>
          <a:ln w="57150" cmpd="thickThin">
            <a:solidFill>
              <a:schemeClr val="accent2"/>
            </a:solidFill>
            <a:miter lim="800000"/>
            <a:headEnd/>
            <a:tailEnd/>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152400" y="1085850"/>
            <a:ext cx="5410200" cy="4400550"/>
          </a:xfrm>
        </p:spPr>
        <p:txBody>
          <a:bodyPr>
            <a:normAutofit/>
          </a:bodyPr>
          <a:lstStyle/>
          <a:p>
            <a:pPr marL="457200" indent="-457200">
              <a:spcBef>
                <a:spcPts val="600"/>
              </a:spcBef>
              <a:buFont typeface="Arial" pitchFamily="34" charset="0"/>
              <a:buChar char="•"/>
              <a:defRPr/>
            </a:pPr>
            <a:r>
              <a:rPr lang="en-GB" sz="1900" dirty="0" smtClean="0">
                <a:latin typeface="+mj-lt"/>
              </a:rPr>
              <a:t>Expertise grounded in </a:t>
            </a:r>
            <a:r>
              <a:rPr lang="en-GB" sz="1900" b="1" dirty="0" smtClean="0">
                <a:solidFill>
                  <a:schemeClr val="tx2"/>
                </a:solidFill>
                <a:latin typeface="+mj-lt"/>
                <a:ea typeface="+mj-ea"/>
                <a:cs typeface="+mj-cs"/>
              </a:rPr>
              <a:t>years of experience</a:t>
            </a:r>
            <a:r>
              <a:rPr lang="en-GB" sz="1900" b="1" dirty="0" smtClean="0">
                <a:latin typeface="+mj-lt"/>
              </a:rPr>
              <a:t> </a:t>
            </a:r>
            <a:r>
              <a:rPr lang="en-GB" sz="1900" dirty="0" smtClean="0">
                <a:latin typeface="+mj-lt"/>
              </a:rPr>
              <a:t>working on a variety of organisations and institutional forms </a:t>
            </a:r>
          </a:p>
          <a:p>
            <a:pPr marL="457200" indent="-457200">
              <a:spcBef>
                <a:spcPts val="600"/>
              </a:spcBef>
              <a:buFont typeface="Arial" pitchFamily="34" charset="0"/>
              <a:buChar char="•"/>
              <a:defRPr/>
            </a:pPr>
            <a:r>
              <a:rPr lang="en-GB" sz="1900" b="1" dirty="0" smtClean="0">
                <a:solidFill>
                  <a:schemeClr val="tx2"/>
                </a:solidFill>
                <a:latin typeface="+mj-lt"/>
                <a:ea typeface="+mj-ea"/>
                <a:cs typeface="+mj-cs"/>
              </a:rPr>
              <a:t>Unique tools and practical solutions</a:t>
            </a:r>
            <a:r>
              <a:rPr lang="en-GB" sz="1900" b="1" dirty="0" smtClean="0">
                <a:latin typeface="+mj-lt"/>
              </a:rPr>
              <a:t> </a:t>
            </a:r>
            <a:r>
              <a:rPr lang="en-GB" sz="1900" dirty="0" smtClean="0">
                <a:latin typeface="+mj-lt"/>
              </a:rPr>
              <a:t>that are empowering for the financial institutions and their customers</a:t>
            </a:r>
          </a:p>
          <a:p>
            <a:pPr marL="457200" indent="-457200">
              <a:spcBef>
                <a:spcPts val="600"/>
              </a:spcBef>
              <a:buFont typeface="Arial" pitchFamily="34" charset="0"/>
              <a:buChar char="•"/>
              <a:defRPr/>
            </a:pPr>
            <a:r>
              <a:rPr lang="en-GB" sz="1900" dirty="0" smtClean="0">
                <a:latin typeface="+mj-lt"/>
              </a:rPr>
              <a:t>A </a:t>
            </a:r>
            <a:r>
              <a:rPr lang="en-GB" sz="1900" b="1" dirty="0" smtClean="0">
                <a:solidFill>
                  <a:schemeClr val="tx2"/>
                </a:solidFill>
                <a:latin typeface="+mj-lt"/>
                <a:ea typeface="+mj-ea"/>
                <a:cs typeface="+mj-cs"/>
              </a:rPr>
              <a:t>history of helping financial institutions </a:t>
            </a:r>
            <a:r>
              <a:rPr lang="en-GB" sz="1900" dirty="0" smtClean="0">
                <a:latin typeface="+mj-lt"/>
              </a:rPr>
              <a:t>achieve very significant growth and a sustainable, positive impact</a:t>
            </a:r>
          </a:p>
          <a:p>
            <a:pPr marL="457200" indent="-457200">
              <a:spcBef>
                <a:spcPts val="600"/>
              </a:spcBef>
              <a:buFont typeface="Arial" pitchFamily="34" charset="0"/>
              <a:buChar char="•"/>
              <a:defRPr/>
            </a:pPr>
            <a:r>
              <a:rPr lang="en-GB" sz="1900" dirty="0" smtClean="0">
                <a:latin typeface="+mj-lt"/>
              </a:rPr>
              <a:t>A </a:t>
            </a:r>
            <a:r>
              <a:rPr lang="en-GB" sz="1900" b="1" dirty="0" smtClean="0">
                <a:solidFill>
                  <a:schemeClr val="tx2"/>
                </a:solidFill>
                <a:latin typeface="+mj-lt"/>
                <a:ea typeface="+mj-ea"/>
                <a:cs typeface="+mj-cs"/>
              </a:rPr>
              <a:t>market-led approach </a:t>
            </a:r>
            <a:r>
              <a:rPr lang="en-GB" sz="1900" dirty="0" smtClean="0">
                <a:latin typeface="+mj-lt"/>
              </a:rPr>
              <a:t>that has changed the microfinance industry</a:t>
            </a:r>
          </a:p>
          <a:p>
            <a:pPr marL="457200" indent="-457200">
              <a:spcBef>
                <a:spcPts val="600"/>
              </a:spcBef>
              <a:buFont typeface="Arial" pitchFamily="34" charset="0"/>
              <a:buChar char="•"/>
              <a:defRPr/>
            </a:pPr>
            <a:r>
              <a:rPr lang="en-GB" sz="1900" dirty="0" smtClean="0">
                <a:latin typeface="+mj-lt"/>
              </a:rPr>
              <a:t>Support for the development of market-led microfinance </a:t>
            </a:r>
            <a:r>
              <a:rPr lang="en-GB" sz="1900" b="1" dirty="0" smtClean="0">
                <a:solidFill>
                  <a:schemeClr val="tx2"/>
                </a:solidFill>
                <a:latin typeface="+mj-lt"/>
                <a:ea typeface="+mj-ea"/>
                <a:cs typeface="+mj-cs"/>
              </a:rPr>
              <a:t>across the globe </a:t>
            </a:r>
            <a:endParaRPr lang="en-GB" sz="1900" b="1" dirty="0">
              <a:solidFill>
                <a:schemeClr val="tx2"/>
              </a:solidFill>
              <a:latin typeface="+mj-lt"/>
              <a:ea typeface="+mj-ea"/>
              <a:cs typeface="+mj-cs"/>
            </a:endParaRPr>
          </a:p>
        </p:txBody>
      </p:sp>
      <p:pic>
        <p:nvPicPr>
          <p:cNvPr id="8195" name="Picture 4" descr="Rajisthani Tribal Lady and daughter portrait Nov01 India Q3.jpg"/>
          <p:cNvPicPr>
            <a:picLocks noChangeAspect="1"/>
          </p:cNvPicPr>
          <p:nvPr/>
        </p:nvPicPr>
        <p:blipFill>
          <a:blip r:embed="rId3" cstate="print"/>
          <a:srcRect/>
          <a:stretch>
            <a:fillRect/>
          </a:stretch>
        </p:blipFill>
        <p:spPr bwMode="auto">
          <a:xfrm>
            <a:off x="5715000" y="1143001"/>
            <a:ext cx="3161109" cy="4495799"/>
          </a:xfrm>
          <a:prstGeom prst="rect">
            <a:avLst/>
          </a:prstGeom>
          <a:noFill/>
          <a:ln w="9525">
            <a:noFill/>
            <a:miter lim="800000"/>
            <a:headEnd/>
            <a:tailEnd/>
          </a:ln>
        </p:spPr>
      </p:pic>
      <p:sp>
        <p:nvSpPr>
          <p:cNvPr id="8196" name="Rectangle 2"/>
          <p:cNvSpPr>
            <a:spLocks noGrp="1" noChangeArrowheads="1"/>
          </p:cNvSpPr>
          <p:nvPr>
            <p:ph type="title"/>
          </p:nvPr>
        </p:nvSpPr>
        <p:spPr/>
        <p:txBody>
          <a:bodyPr vert="horz" lIns="91440" tIns="45720" rIns="91440" bIns="45720" rtlCol="0" anchor="ctr">
            <a:noAutofit/>
          </a:bodyPr>
          <a:lstStyle/>
          <a:p>
            <a:r>
              <a:rPr lang="en-US" i="1" dirty="0" smtClean="0"/>
              <a:t>MicroSave – </a:t>
            </a:r>
            <a:r>
              <a:rPr lang="en-US" dirty="0" smtClean="0"/>
              <a:t>A Quick Overview (2)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8914" name="Picture 2"/>
          <p:cNvPicPr>
            <a:picLocks noChangeAspect="1" noChangeArrowheads="1"/>
          </p:cNvPicPr>
          <p:nvPr/>
        </p:nvPicPr>
        <p:blipFill>
          <a:blip r:embed="rId2"/>
          <a:srcRect/>
          <a:stretch>
            <a:fillRect/>
          </a:stretch>
        </p:blipFill>
        <p:spPr bwMode="auto">
          <a:xfrm>
            <a:off x="55672" y="31532"/>
            <a:ext cx="9001125" cy="62103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with a Variety of  Financial Institutions</a:t>
            </a:r>
            <a:endParaRPr lang="en-IN" dirty="0"/>
          </a:p>
        </p:txBody>
      </p:sp>
      <p:graphicFrame>
        <p:nvGraphicFramePr>
          <p:cNvPr id="4" name="Content Placeholder 3"/>
          <p:cNvGraphicFramePr>
            <a:graphicFrameLocks noGrp="1"/>
          </p:cNvGraphicFramePr>
          <p:nvPr>
            <p:ph idx="1"/>
          </p:nvPr>
        </p:nvGraphicFramePr>
        <p:xfrm>
          <a:off x="228600" y="762000"/>
          <a:ext cx="8458200" cy="5410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5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76200"/>
            <a:ext cx="8001000" cy="641350"/>
          </a:xfrm>
        </p:spPr>
        <p:txBody>
          <a:bodyPr/>
          <a:lstStyle/>
          <a:p>
            <a:pPr eaLnBrk="1" hangingPunct="1"/>
            <a:r>
              <a:rPr lang="en-US" i="1" smtClean="0"/>
              <a:t>MicroSave’s </a:t>
            </a:r>
            <a:r>
              <a:rPr lang="en-US" smtClean="0"/>
              <a:t>Toolkits (1)</a:t>
            </a:r>
          </a:p>
        </p:txBody>
      </p:sp>
      <p:sp>
        <p:nvSpPr>
          <p:cNvPr id="13315" name="Rectangle 3"/>
          <p:cNvSpPr>
            <a:spLocks noChangeArrowheads="1"/>
          </p:cNvSpPr>
          <p:nvPr/>
        </p:nvSpPr>
        <p:spPr bwMode="auto">
          <a:xfrm>
            <a:off x="11113" y="-2087563"/>
            <a:ext cx="9144000" cy="0"/>
          </a:xfrm>
          <a:prstGeom prst="rect">
            <a:avLst/>
          </a:prstGeom>
          <a:noFill/>
          <a:ln w="9525">
            <a:noFill/>
            <a:miter lim="800000"/>
            <a:headEnd/>
            <a:tailEnd/>
          </a:ln>
        </p:spPr>
        <p:txBody>
          <a:bodyPr wrap="none" lIns="731607" tIns="731607" rIns="731607" bIns="457056" anchor="ctr">
            <a:spAutoFit/>
          </a:bodyPr>
          <a:lstStyle/>
          <a:p>
            <a:pPr defTabSz="914400"/>
            <a:endParaRPr lang="en-GB">
              <a:solidFill>
                <a:prstClr val="black"/>
              </a:solidFill>
            </a:endParaRPr>
          </a:p>
        </p:txBody>
      </p:sp>
      <p:sp>
        <p:nvSpPr>
          <p:cNvPr id="13316" name="Rectangle 4"/>
          <p:cNvSpPr>
            <a:spLocks noChangeArrowheads="1"/>
          </p:cNvSpPr>
          <p:nvPr/>
        </p:nvSpPr>
        <p:spPr bwMode="auto">
          <a:xfrm>
            <a:off x="177800" y="914400"/>
            <a:ext cx="4538663" cy="5257800"/>
          </a:xfrm>
          <a:prstGeom prst="rect">
            <a:avLst/>
          </a:prstGeom>
          <a:noFill/>
          <a:ln w="9525">
            <a:noFill/>
            <a:miter lim="800000"/>
            <a:headEnd/>
            <a:tailEnd/>
          </a:ln>
        </p:spPr>
        <p:txBody>
          <a:bodyPr tIns="0" bIns="0" anchor="ctr">
            <a:spAutoFit/>
          </a:bodyPr>
          <a:lstStyle/>
          <a:p>
            <a:pPr marL="457200" indent="-457200" defTabSz="914400">
              <a:tabLst>
                <a:tab pos="3454400" algn="l"/>
                <a:tab pos="6099175" algn="r"/>
              </a:tabLst>
            </a:pPr>
            <a:r>
              <a:rPr lang="en-US" sz="2400" b="1" dirty="0">
                <a:solidFill>
                  <a:srgbClr val="242852"/>
                </a:solidFill>
              </a:rPr>
              <a:t>Toolkits Available:</a:t>
            </a:r>
          </a:p>
          <a:p>
            <a:pPr marL="457200" indent="-457200" defTabSz="914400">
              <a:buFontTx/>
              <a:buAutoNum type="arabicPeriod"/>
              <a:tabLst>
                <a:tab pos="3454400" algn="l"/>
                <a:tab pos="6099175" algn="r"/>
              </a:tabLst>
            </a:pPr>
            <a:r>
              <a:rPr lang="en-US" sz="2400" dirty="0">
                <a:solidFill>
                  <a:prstClr val="black"/>
                </a:solidFill>
              </a:rPr>
              <a:t>Introduction to Microfinance</a:t>
            </a:r>
          </a:p>
          <a:p>
            <a:pPr marL="457200" indent="-457200" defTabSz="914400" eaLnBrk="0" hangingPunct="0">
              <a:buFontTx/>
              <a:buAutoNum type="arabicPeriod"/>
              <a:tabLst>
                <a:tab pos="3454400" algn="l"/>
                <a:tab pos="6099175" algn="r"/>
              </a:tabLst>
            </a:pPr>
            <a:r>
              <a:rPr lang="en-US" sz="2400" dirty="0">
                <a:solidFill>
                  <a:prstClr val="black"/>
                </a:solidFill>
              </a:rPr>
              <a:t>Strategic Business Planning</a:t>
            </a:r>
            <a:endParaRPr lang="en-US" sz="2400" dirty="0">
              <a:solidFill>
                <a:prstClr val="black"/>
              </a:solidFill>
              <a:cs typeface="Arial" charset="0"/>
            </a:endParaRPr>
          </a:p>
          <a:p>
            <a:pPr marL="457200" indent="-457200" defTabSz="914400" eaLnBrk="0" hangingPunct="0">
              <a:buFontTx/>
              <a:buAutoNum type="arabicPeriod"/>
              <a:tabLst>
                <a:tab pos="3454400" algn="l"/>
                <a:tab pos="6099175" algn="r"/>
              </a:tabLst>
            </a:pPr>
            <a:r>
              <a:rPr lang="en-US" sz="2400" dirty="0">
                <a:solidFill>
                  <a:prstClr val="black"/>
                </a:solidFill>
              </a:rPr>
              <a:t>Market Research for MF</a:t>
            </a:r>
          </a:p>
          <a:p>
            <a:pPr marL="457200" indent="-457200" defTabSz="914400" eaLnBrk="0" hangingPunct="0">
              <a:buFontTx/>
              <a:buAutoNum type="arabicPeriod"/>
              <a:tabLst>
                <a:tab pos="3454400" algn="l"/>
                <a:tab pos="6099175" algn="r"/>
              </a:tabLst>
            </a:pPr>
            <a:r>
              <a:rPr lang="en-US" sz="2400" dirty="0">
                <a:solidFill>
                  <a:prstClr val="black"/>
                </a:solidFill>
              </a:rPr>
              <a:t>Costing and Pricing of Products</a:t>
            </a:r>
          </a:p>
          <a:p>
            <a:pPr marL="457200" indent="-457200" defTabSz="914400" eaLnBrk="0" hangingPunct="0">
              <a:buFontTx/>
              <a:buAutoNum type="arabicPeriod"/>
              <a:tabLst>
                <a:tab pos="3454400" algn="l"/>
                <a:tab pos="6099175" algn="r"/>
              </a:tabLst>
            </a:pPr>
            <a:r>
              <a:rPr lang="en-US" sz="2400" dirty="0">
                <a:solidFill>
                  <a:prstClr val="black"/>
                </a:solidFill>
              </a:rPr>
              <a:t>Pilot Testing - Savings</a:t>
            </a:r>
          </a:p>
          <a:p>
            <a:pPr marL="457200" indent="-457200" defTabSz="914400" eaLnBrk="0" hangingPunct="0">
              <a:buFontTx/>
              <a:buAutoNum type="arabicPeriod"/>
              <a:tabLst>
                <a:tab pos="3454400" algn="l"/>
                <a:tab pos="6099175" algn="r"/>
              </a:tabLst>
            </a:pPr>
            <a:r>
              <a:rPr lang="en-US" sz="2400" dirty="0">
                <a:solidFill>
                  <a:prstClr val="black"/>
                </a:solidFill>
              </a:rPr>
              <a:t>Pilot Testing - Loans</a:t>
            </a:r>
          </a:p>
          <a:p>
            <a:pPr marL="457200" indent="-457200" defTabSz="914400" eaLnBrk="0" hangingPunct="0">
              <a:buFontTx/>
              <a:buAutoNum type="arabicPeriod"/>
              <a:tabLst>
                <a:tab pos="3454400" algn="l"/>
                <a:tab pos="6099175" algn="r"/>
              </a:tabLst>
            </a:pPr>
            <a:r>
              <a:rPr lang="en-US" sz="2400" dirty="0">
                <a:solidFill>
                  <a:prstClr val="black"/>
                </a:solidFill>
              </a:rPr>
              <a:t>Roll - Out: Going to scale</a:t>
            </a:r>
          </a:p>
          <a:p>
            <a:pPr marL="457200" indent="-457200" defTabSz="914400" eaLnBrk="0" hangingPunct="0">
              <a:buFontTx/>
              <a:buAutoNum type="arabicPeriod"/>
              <a:tabLst>
                <a:tab pos="3454400" algn="l"/>
                <a:tab pos="6099175" algn="r"/>
              </a:tabLst>
            </a:pPr>
            <a:r>
              <a:rPr lang="en-US" sz="2400" dirty="0">
                <a:solidFill>
                  <a:prstClr val="black"/>
                </a:solidFill>
                <a:cs typeface="Arial" charset="0"/>
              </a:rPr>
              <a:t>Loan Portfolio Audit for MFIs</a:t>
            </a:r>
          </a:p>
          <a:p>
            <a:pPr marL="457200" indent="-457200" defTabSz="914400" eaLnBrk="0" hangingPunct="0">
              <a:buFontTx/>
              <a:buAutoNum type="arabicPeriod"/>
              <a:tabLst>
                <a:tab pos="3454400" algn="l"/>
                <a:tab pos="6099175" algn="r"/>
              </a:tabLst>
            </a:pPr>
            <a:r>
              <a:rPr lang="en-US" sz="2400" dirty="0">
                <a:solidFill>
                  <a:prstClr val="black"/>
                </a:solidFill>
                <a:cs typeface="Arial" charset="0"/>
              </a:rPr>
              <a:t>Quantitative Research</a:t>
            </a:r>
          </a:p>
          <a:p>
            <a:pPr marL="457200" indent="-457200" defTabSz="914400" eaLnBrk="0" hangingPunct="0">
              <a:buFontTx/>
              <a:buAutoNum type="arabicPeriod"/>
              <a:tabLst>
                <a:tab pos="3454400" algn="l"/>
                <a:tab pos="6099175" algn="r"/>
              </a:tabLst>
            </a:pPr>
            <a:r>
              <a:rPr lang="en-US" sz="2400" dirty="0">
                <a:solidFill>
                  <a:prstClr val="black"/>
                </a:solidFill>
                <a:cs typeface="Arial" charset="0"/>
              </a:rPr>
              <a:t> Strategic Marketing</a:t>
            </a:r>
          </a:p>
          <a:p>
            <a:pPr marL="457200" indent="-457200" defTabSz="914400" eaLnBrk="0" hangingPunct="0">
              <a:buFontTx/>
              <a:buAutoNum type="arabicPeriod"/>
              <a:tabLst>
                <a:tab pos="3454400" algn="l"/>
                <a:tab pos="6099175" algn="r"/>
              </a:tabLst>
            </a:pPr>
            <a:r>
              <a:rPr lang="en-US" sz="2400" dirty="0">
                <a:solidFill>
                  <a:prstClr val="black"/>
                </a:solidFill>
                <a:cs typeface="Arial" charset="0"/>
              </a:rPr>
              <a:t>Product Marketing</a:t>
            </a:r>
          </a:p>
        </p:txBody>
      </p:sp>
      <p:sp>
        <p:nvSpPr>
          <p:cNvPr id="13317" name="Text Box 5"/>
          <p:cNvSpPr txBox="1">
            <a:spLocks noChangeArrowheads="1"/>
          </p:cNvSpPr>
          <p:nvPr/>
        </p:nvSpPr>
        <p:spPr bwMode="auto">
          <a:xfrm>
            <a:off x="4343400" y="990600"/>
            <a:ext cx="4800600" cy="4928850"/>
          </a:xfrm>
          <a:prstGeom prst="rect">
            <a:avLst/>
          </a:prstGeom>
          <a:noFill/>
          <a:ln w="9525">
            <a:noFill/>
            <a:miter lim="800000"/>
            <a:headEnd/>
            <a:tailEnd/>
          </a:ln>
        </p:spPr>
        <p:txBody>
          <a:bodyPr>
            <a:spAutoFit/>
          </a:bodyPr>
          <a:lstStyle/>
          <a:p>
            <a:pPr marL="749300" indent="-457200" defTabSz="914400">
              <a:buFontTx/>
              <a:buAutoNum type="arabicPeriod" startAt="12"/>
            </a:pPr>
            <a:r>
              <a:rPr lang="en-US" sz="2400" dirty="0">
                <a:solidFill>
                  <a:prstClr val="black"/>
                </a:solidFill>
                <a:cs typeface="Arial" charset="0"/>
              </a:rPr>
              <a:t> Corporate Brand and </a:t>
            </a:r>
            <a:r>
              <a:rPr lang="en-US" sz="2400" dirty="0" smtClean="0">
                <a:solidFill>
                  <a:prstClr val="black"/>
                </a:solidFill>
                <a:cs typeface="Arial" charset="0"/>
              </a:rPr>
              <a:t>Identity Management</a:t>
            </a:r>
          </a:p>
          <a:p>
            <a:pPr marL="749300" indent="-457200" defTabSz="914400">
              <a:buFontTx/>
              <a:buAutoNum type="arabicPeriod" startAt="12"/>
            </a:pPr>
            <a:r>
              <a:rPr lang="en-US" sz="2400" dirty="0">
                <a:solidFill>
                  <a:prstClr val="black"/>
                </a:solidFill>
                <a:cs typeface="Arial" charset="0"/>
              </a:rPr>
              <a:t> Customer Service</a:t>
            </a:r>
            <a:endParaRPr lang="en-US" sz="2400" b="1" dirty="0">
              <a:solidFill>
                <a:prstClr val="black"/>
              </a:solidFill>
              <a:cs typeface="Arial" charset="0"/>
            </a:endParaRPr>
          </a:p>
          <a:p>
            <a:pPr marL="749300" indent="-457200" defTabSz="914400">
              <a:buFontTx/>
              <a:buAutoNum type="arabicPeriod" startAt="12"/>
            </a:pPr>
            <a:r>
              <a:rPr lang="en-US" sz="2400" dirty="0">
                <a:solidFill>
                  <a:prstClr val="black"/>
                </a:solidFill>
                <a:cs typeface="Arial" charset="0"/>
              </a:rPr>
              <a:t> Staff </a:t>
            </a:r>
            <a:r>
              <a:rPr lang="en-US" sz="2400" dirty="0" smtClean="0">
                <a:solidFill>
                  <a:prstClr val="black"/>
                </a:solidFill>
                <a:cs typeface="Arial" charset="0"/>
              </a:rPr>
              <a:t>Incentive Schemes</a:t>
            </a:r>
          </a:p>
          <a:p>
            <a:pPr marL="749300" indent="-457200" defTabSz="914400">
              <a:buFontTx/>
              <a:buAutoNum type="arabicPeriod" startAt="12"/>
            </a:pPr>
            <a:r>
              <a:rPr lang="en-US" sz="2400" dirty="0">
                <a:solidFill>
                  <a:prstClr val="black"/>
                </a:solidFill>
                <a:cs typeface="Arial" charset="0"/>
              </a:rPr>
              <a:t> HR Management</a:t>
            </a:r>
          </a:p>
          <a:p>
            <a:pPr marL="749300" indent="-457200" defTabSz="914400">
              <a:buFontTx/>
              <a:buAutoNum type="arabicPeriod" startAt="12"/>
            </a:pPr>
            <a:r>
              <a:rPr lang="en-US" sz="2400" dirty="0">
                <a:solidFill>
                  <a:prstClr val="black"/>
                </a:solidFill>
                <a:cs typeface="Arial" charset="0"/>
              </a:rPr>
              <a:t> Process Mapping</a:t>
            </a:r>
          </a:p>
          <a:p>
            <a:pPr marL="749300" indent="-457200" defTabSz="914400">
              <a:buFontTx/>
              <a:buAutoNum type="arabicPeriod" startAt="12"/>
            </a:pPr>
            <a:r>
              <a:rPr lang="en-US" sz="2400" dirty="0">
                <a:solidFill>
                  <a:prstClr val="black"/>
                </a:solidFill>
                <a:cs typeface="Arial" charset="0"/>
              </a:rPr>
              <a:t> Institutional and Product Risk Management</a:t>
            </a:r>
          </a:p>
          <a:p>
            <a:pPr marL="749300" indent="-457200" defTabSz="914400">
              <a:buFontTx/>
              <a:buAutoNum type="arabicPeriod" startAt="12"/>
            </a:pPr>
            <a:r>
              <a:rPr lang="en-US" sz="2400" dirty="0">
                <a:solidFill>
                  <a:prstClr val="black"/>
                </a:solidFill>
                <a:cs typeface="Arial" charset="0"/>
              </a:rPr>
              <a:t>Training of Trainers</a:t>
            </a:r>
          </a:p>
          <a:p>
            <a:pPr marL="749300" indent="-457200" defTabSz="914400">
              <a:buFontTx/>
              <a:buAutoNum type="arabicPeriod" startAt="12"/>
            </a:pPr>
            <a:r>
              <a:rPr lang="en-US" sz="2400" dirty="0" smtClean="0">
                <a:solidFill>
                  <a:prstClr val="black"/>
                </a:solidFill>
                <a:cs typeface="Arial" charset="0"/>
              </a:rPr>
              <a:t>Risk Management for MFIs</a:t>
            </a:r>
            <a:endParaRPr lang="en-US" sz="2400" dirty="0">
              <a:solidFill>
                <a:prstClr val="black"/>
              </a:solidFill>
              <a:cs typeface="Arial" charset="0"/>
            </a:endParaRPr>
          </a:p>
          <a:p>
            <a:pPr marL="749300" indent="-457200" defTabSz="914400">
              <a:buFontTx/>
              <a:buAutoNum type="arabicPeriod" startAt="12"/>
            </a:pPr>
            <a:r>
              <a:rPr lang="en-US" sz="2400" dirty="0">
                <a:solidFill>
                  <a:prstClr val="black"/>
                </a:solidFill>
                <a:cs typeface="Arial" charset="0"/>
              </a:rPr>
              <a:t>Individual Lending </a:t>
            </a:r>
            <a:r>
              <a:rPr lang="en-US" sz="2400" dirty="0" smtClean="0">
                <a:solidFill>
                  <a:prstClr val="black"/>
                </a:solidFill>
                <a:cs typeface="Arial" charset="0"/>
              </a:rPr>
              <a:t>for Loan </a:t>
            </a:r>
            <a:r>
              <a:rPr lang="en-US" sz="2400" dirty="0">
                <a:solidFill>
                  <a:prstClr val="black"/>
                </a:solidFill>
                <a:cs typeface="Arial" charset="0"/>
              </a:rPr>
              <a:t>Officers</a:t>
            </a:r>
          </a:p>
          <a:p>
            <a:pPr marL="749300" indent="-457200" defTabSz="914400">
              <a:buFontTx/>
              <a:buAutoNum type="arabicPeriod" startAt="12"/>
            </a:pPr>
            <a:r>
              <a:rPr lang="en-US" sz="2400" dirty="0">
                <a:solidFill>
                  <a:prstClr val="black"/>
                </a:solidFill>
                <a:cs typeface="Arial" charset="0"/>
              </a:rPr>
              <a:t>Governance for MFIs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Section 4 of the Universal Standards</a:t>
            </a:r>
            <a:endParaRPr lang="en-US" dirty="0"/>
          </a:p>
        </p:txBody>
      </p:sp>
      <p:sp>
        <p:nvSpPr>
          <p:cNvPr id="3" name="Content Placeholder 2"/>
          <p:cNvSpPr>
            <a:spLocks noGrp="1"/>
          </p:cNvSpPr>
          <p:nvPr>
            <p:ph idx="1"/>
          </p:nvPr>
        </p:nvSpPr>
        <p:spPr>
          <a:xfrm>
            <a:off x="457200" y="1676400"/>
            <a:ext cx="8229600" cy="4898136"/>
          </a:xfrm>
        </p:spPr>
        <p:txBody>
          <a:bodyPr>
            <a:normAutofit lnSpcReduction="10000"/>
          </a:bodyPr>
          <a:lstStyle/>
          <a:p>
            <a:r>
              <a:rPr lang="en-US" b="1" dirty="0" smtClean="0"/>
              <a:t>Section Title</a:t>
            </a:r>
            <a:r>
              <a:rPr lang="en-US" dirty="0" smtClean="0"/>
              <a:t>: Design Products, Services, Delivery Models and Channels that Meet Clients’ Needs and Preferences</a:t>
            </a:r>
          </a:p>
          <a:p>
            <a:endParaRPr lang="en-US" dirty="0" smtClean="0"/>
          </a:p>
          <a:p>
            <a:r>
              <a:rPr lang="en-US" b="1" dirty="0" smtClean="0"/>
              <a:t>Rationale</a:t>
            </a:r>
            <a:r>
              <a:rPr lang="en-US" dirty="0" smtClean="0"/>
              <a:t>: Understanding client needs is key to ensuring that products and services are actually beneficial to clients in progressing toward their business and family goals. </a:t>
            </a:r>
          </a:p>
          <a:p>
            <a:pPr marL="109728" indent="0">
              <a:buNone/>
            </a:pPr>
            <a:endParaRPr lang="en-US" dirty="0" smtClean="0"/>
          </a:p>
          <a:p>
            <a:r>
              <a:rPr lang="en-US" b="1" dirty="0" smtClean="0"/>
              <a:t>Steps in the Process</a:t>
            </a:r>
            <a:r>
              <a:rPr lang="en-US" dirty="0" smtClean="0"/>
              <a:t>: 1) understand client needs and preferences, 2) do no harm, 3) use products and services to support social goals.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6946798"/>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4876800" y="762000"/>
            <a:ext cx="4267200" cy="2590800"/>
          </a:xfrm>
          <a:prstGeom prst="rect">
            <a:avLst/>
          </a:prstGeom>
          <a:noFill/>
          <a:ln w="9525">
            <a:noFill/>
            <a:miter lim="800000"/>
            <a:headEnd/>
            <a:tailEnd/>
          </a:ln>
        </p:spPr>
        <p:txBody>
          <a:bodyPr tIns="0" bIns="0"/>
          <a:lstStyle/>
          <a:p>
            <a:pPr marL="457200" indent="-457200" defTabSz="914400">
              <a:tabLst>
                <a:tab pos="3454400" algn="l"/>
                <a:tab pos="6099175" algn="r"/>
              </a:tabLst>
            </a:pPr>
            <a:r>
              <a:rPr lang="en-US" sz="2400" b="1">
                <a:solidFill>
                  <a:srgbClr val="242852"/>
                </a:solidFill>
              </a:rPr>
              <a:t>Toolkits Under Development:</a:t>
            </a:r>
            <a:endParaRPr lang="en-US" sz="2400">
              <a:solidFill>
                <a:prstClr val="black"/>
              </a:solidFill>
            </a:endParaRPr>
          </a:p>
          <a:p>
            <a:pPr marL="457200" indent="-457200" defTabSz="914400" eaLnBrk="0" hangingPunct="0">
              <a:buFontTx/>
              <a:buAutoNum type="arabicPeriod"/>
              <a:tabLst>
                <a:tab pos="3454400" algn="l"/>
                <a:tab pos="6099175" algn="r"/>
              </a:tabLst>
            </a:pPr>
            <a:r>
              <a:rPr lang="en-US" sz="2400">
                <a:solidFill>
                  <a:prstClr val="black"/>
                </a:solidFill>
              </a:rPr>
              <a:t>Managing Rapid Growth in MFIs</a:t>
            </a:r>
          </a:p>
          <a:p>
            <a:pPr marL="457200" indent="-457200" defTabSz="914400" eaLnBrk="0" hangingPunct="0">
              <a:buFontTx/>
              <a:buAutoNum type="arabicPeriod"/>
              <a:tabLst>
                <a:tab pos="3454400" algn="l"/>
                <a:tab pos="6099175" algn="r"/>
              </a:tabLst>
            </a:pPr>
            <a:r>
              <a:rPr lang="en-US" sz="2400">
                <a:solidFill>
                  <a:prstClr val="black"/>
                </a:solidFill>
              </a:rPr>
              <a:t>Advanced Accounting</a:t>
            </a:r>
          </a:p>
          <a:p>
            <a:pPr marL="457200" indent="-457200" defTabSz="914400" eaLnBrk="0" hangingPunct="0">
              <a:buFontTx/>
              <a:buAutoNum type="arabicPeriod"/>
              <a:tabLst>
                <a:tab pos="3454400" algn="l"/>
                <a:tab pos="6099175" algn="r"/>
              </a:tabLst>
            </a:pPr>
            <a:r>
              <a:rPr lang="en-US" sz="2400">
                <a:solidFill>
                  <a:prstClr val="black"/>
                </a:solidFill>
              </a:rPr>
              <a:t>Advanced HR Management</a:t>
            </a:r>
          </a:p>
        </p:txBody>
      </p:sp>
      <p:sp>
        <p:nvSpPr>
          <p:cNvPr id="14339" name="Rectangle 4"/>
          <p:cNvSpPr>
            <a:spLocks noChangeArrowheads="1"/>
          </p:cNvSpPr>
          <p:nvPr/>
        </p:nvSpPr>
        <p:spPr bwMode="auto">
          <a:xfrm>
            <a:off x="177800" y="685800"/>
            <a:ext cx="4851400" cy="5761038"/>
          </a:xfrm>
          <a:prstGeom prst="rect">
            <a:avLst/>
          </a:prstGeom>
          <a:noFill/>
          <a:ln w="9525">
            <a:noFill/>
            <a:miter lim="800000"/>
            <a:headEnd/>
            <a:tailEnd/>
          </a:ln>
        </p:spPr>
        <p:txBody>
          <a:bodyPr tIns="0" bIns="0" anchor="ctr">
            <a:spAutoFit/>
          </a:bodyPr>
          <a:lstStyle/>
          <a:p>
            <a:pPr marL="457200" indent="-457200" defTabSz="914400">
              <a:tabLst>
                <a:tab pos="3454400" algn="l"/>
                <a:tab pos="6099175" algn="r"/>
              </a:tabLst>
            </a:pPr>
            <a:r>
              <a:rPr lang="en-US" sz="2400" b="1">
                <a:solidFill>
                  <a:srgbClr val="242852"/>
                </a:solidFill>
              </a:rPr>
              <a:t>Toolkits Available (cont.):</a:t>
            </a:r>
            <a:endParaRPr lang="en-US">
              <a:solidFill>
                <a:prstClr val="black"/>
              </a:solidFill>
            </a:endParaRPr>
          </a:p>
          <a:p>
            <a:pPr marL="457200" indent="-457200" defTabSz="914400">
              <a:buFontTx/>
              <a:buAutoNum type="arabicPeriod" startAt="22"/>
              <a:tabLst>
                <a:tab pos="3454400" algn="l"/>
                <a:tab pos="6099175" algn="r"/>
              </a:tabLst>
            </a:pPr>
            <a:r>
              <a:rPr lang="en-US" sz="2400">
                <a:solidFill>
                  <a:prstClr val="black"/>
                </a:solidFill>
                <a:cs typeface="Arial" charset="0"/>
              </a:rPr>
              <a:t>Inter</a:t>
            </a:r>
            <a:r>
              <a:rPr lang="en-US" sz="2400">
                <a:solidFill>
                  <a:prstClr val="black"/>
                </a:solidFill>
              </a:rPr>
              <a:t>nal Audit and Controls</a:t>
            </a:r>
          </a:p>
          <a:p>
            <a:pPr marL="457200" indent="-457200" defTabSz="914400">
              <a:buFontTx/>
              <a:buAutoNum type="arabicPeriod" startAt="22"/>
              <a:tabLst>
                <a:tab pos="3454400" algn="l"/>
                <a:tab pos="6099175" algn="r"/>
              </a:tabLst>
            </a:pPr>
            <a:r>
              <a:rPr lang="en-US" sz="2400">
                <a:solidFill>
                  <a:prstClr val="black"/>
                </a:solidFill>
              </a:rPr>
              <a:t>Basic Financial Accounting</a:t>
            </a:r>
          </a:p>
          <a:p>
            <a:pPr marL="457200" indent="-457200" defTabSz="914400" eaLnBrk="0" hangingPunct="0">
              <a:buFontTx/>
              <a:buAutoNum type="arabicPeriod" startAt="22"/>
              <a:tabLst>
                <a:tab pos="3454400" algn="l"/>
                <a:tab pos="6099175" algn="r"/>
              </a:tabLst>
            </a:pPr>
            <a:r>
              <a:rPr lang="en-US" sz="2400">
                <a:solidFill>
                  <a:prstClr val="black"/>
                </a:solidFill>
              </a:rPr>
              <a:t>Basic Financial Management &amp; Ratio Analysis</a:t>
            </a:r>
          </a:p>
          <a:p>
            <a:pPr marL="457200" indent="-457200" defTabSz="914400" eaLnBrk="0" hangingPunct="0">
              <a:buFontTx/>
              <a:buAutoNum type="arabicPeriod" startAt="22"/>
              <a:tabLst>
                <a:tab pos="3454400" algn="l"/>
                <a:tab pos="6099175" algn="r"/>
              </a:tabLst>
            </a:pPr>
            <a:r>
              <a:rPr lang="en-US" sz="2400">
                <a:solidFill>
                  <a:prstClr val="black"/>
                </a:solidFill>
                <a:cs typeface="Arial" charset="0"/>
              </a:rPr>
              <a:t>Delinquency Management for Group-based MFIs</a:t>
            </a:r>
          </a:p>
          <a:p>
            <a:pPr marL="457200" indent="-457200" defTabSz="914400" eaLnBrk="0" hangingPunct="0">
              <a:buFontTx/>
              <a:buAutoNum type="arabicPeriod" startAt="22"/>
              <a:tabLst>
                <a:tab pos="3454400" algn="l"/>
                <a:tab pos="6099175" algn="r"/>
              </a:tabLst>
            </a:pPr>
            <a:r>
              <a:rPr lang="en-US" sz="2400">
                <a:solidFill>
                  <a:prstClr val="black"/>
                </a:solidFill>
                <a:cs typeface="Arial" charset="0"/>
              </a:rPr>
              <a:t>Management Information Systems for MFIs</a:t>
            </a:r>
          </a:p>
          <a:p>
            <a:pPr marL="457200" indent="-457200" defTabSz="914400" eaLnBrk="0" hangingPunct="0">
              <a:buFontTx/>
              <a:buAutoNum type="arabicPeriod" startAt="22"/>
              <a:tabLst>
                <a:tab pos="3454400" algn="l"/>
                <a:tab pos="6099175" algn="r"/>
              </a:tabLst>
            </a:pPr>
            <a:r>
              <a:rPr lang="en-US" sz="2400">
                <a:solidFill>
                  <a:prstClr val="black"/>
                </a:solidFill>
                <a:cs typeface="Arial" charset="0"/>
              </a:rPr>
              <a:t>Capital Structuring &amp; Equity Valuation</a:t>
            </a:r>
          </a:p>
          <a:p>
            <a:pPr marL="457200" indent="-457200" defTabSz="914400" eaLnBrk="0" hangingPunct="0">
              <a:buFontTx/>
              <a:buAutoNum type="arabicPeriod" startAt="22"/>
              <a:tabLst>
                <a:tab pos="3454400" algn="l"/>
                <a:tab pos="6099175" algn="r"/>
              </a:tabLst>
            </a:pPr>
            <a:r>
              <a:rPr lang="en-US" sz="2400">
                <a:solidFill>
                  <a:prstClr val="black"/>
                </a:solidFill>
                <a:cs typeface="Arial" charset="0"/>
              </a:rPr>
              <a:t>Social Performance Management</a:t>
            </a:r>
          </a:p>
          <a:p>
            <a:pPr marL="457200" indent="-457200" defTabSz="914400" eaLnBrk="0" hangingPunct="0">
              <a:buFontTx/>
              <a:buAutoNum type="arabicPeriod" startAt="22"/>
              <a:tabLst>
                <a:tab pos="3454400" algn="l"/>
                <a:tab pos="6099175" algn="r"/>
              </a:tabLst>
            </a:pPr>
            <a:r>
              <a:rPr lang="en-US" sz="2400">
                <a:solidFill>
                  <a:prstClr val="black"/>
                </a:solidFill>
              </a:rPr>
              <a:t>MFI-Out-Of-A-Box</a:t>
            </a:r>
          </a:p>
        </p:txBody>
      </p:sp>
      <p:pic>
        <p:nvPicPr>
          <p:cNvPr id="14340" name="Picture 5" descr="DSCN3254"/>
          <p:cNvPicPr>
            <a:picLocks noChangeAspect="1" noChangeArrowheads="1"/>
          </p:cNvPicPr>
          <p:nvPr/>
        </p:nvPicPr>
        <p:blipFill>
          <a:blip r:embed="rId3" cstate="print"/>
          <a:srcRect/>
          <a:stretch>
            <a:fillRect/>
          </a:stretch>
        </p:blipFill>
        <p:spPr bwMode="auto">
          <a:xfrm>
            <a:off x="4724400" y="3429000"/>
            <a:ext cx="3886200" cy="2914650"/>
          </a:xfrm>
          <a:prstGeom prst="rect">
            <a:avLst/>
          </a:prstGeom>
          <a:noFill/>
          <a:ln w="38100">
            <a:solidFill>
              <a:schemeClr val="accent2"/>
            </a:solidFill>
            <a:miter lim="800000"/>
            <a:headEnd/>
            <a:tailEnd/>
          </a:ln>
        </p:spPr>
      </p:pic>
      <p:sp>
        <p:nvSpPr>
          <p:cNvPr id="14341" name="Rectangle 2"/>
          <p:cNvSpPr>
            <a:spLocks noGrp="1" noChangeArrowheads="1"/>
          </p:cNvSpPr>
          <p:nvPr>
            <p:ph type="title"/>
          </p:nvPr>
        </p:nvSpPr>
        <p:spPr>
          <a:xfrm>
            <a:off x="609600" y="76200"/>
            <a:ext cx="8001000" cy="641350"/>
          </a:xfrm>
        </p:spPr>
        <p:txBody>
          <a:bodyPr/>
          <a:lstStyle/>
          <a:p>
            <a:pPr eaLnBrk="1" hangingPunct="1"/>
            <a:r>
              <a:rPr lang="en-US" i="1" smtClean="0"/>
              <a:t>MicroSave’s </a:t>
            </a:r>
            <a:r>
              <a:rPr lang="en-US" smtClean="0"/>
              <a:t>Toolkits (2)</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44463"/>
            <a:ext cx="9144000" cy="541337"/>
          </a:xfrm>
        </p:spPr>
        <p:txBody>
          <a:bodyPr/>
          <a:lstStyle/>
          <a:p>
            <a:pPr eaLnBrk="1" hangingPunct="1"/>
            <a:r>
              <a:rPr lang="en-US" sz="2800" dirty="0" smtClean="0"/>
              <a:t>Relationship with various financial institutions </a:t>
            </a:r>
          </a:p>
        </p:txBody>
      </p:sp>
      <p:sp>
        <p:nvSpPr>
          <p:cNvPr id="12291" name="Text Box 3"/>
          <p:cNvSpPr txBox="1">
            <a:spLocks noChangeArrowheads="1"/>
          </p:cNvSpPr>
          <p:nvPr/>
        </p:nvSpPr>
        <p:spPr bwMode="auto">
          <a:xfrm>
            <a:off x="1908175" y="6788150"/>
            <a:ext cx="5832475" cy="457200"/>
          </a:xfrm>
          <a:prstGeom prst="rect">
            <a:avLst/>
          </a:prstGeom>
          <a:noFill/>
          <a:ln w="9525">
            <a:noFill/>
            <a:miter lim="800000"/>
            <a:headEnd/>
            <a:tailEnd/>
          </a:ln>
        </p:spPr>
        <p:txBody>
          <a:bodyPr>
            <a:spAutoFit/>
          </a:bodyPr>
          <a:lstStyle/>
          <a:p>
            <a:pPr algn="ctr" defTabSz="914400">
              <a:spcBef>
                <a:spcPct val="50000"/>
              </a:spcBef>
            </a:pPr>
            <a:endParaRPr lang="en-GB" sz="2400">
              <a:solidFill>
                <a:prstClr val="black"/>
              </a:solidFill>
              <a:cs typeface="Arial" charset="0"/>
            </a:endParaRPr>
          </a:p>
        </p:txBody>
      </p:sp>
      <p:pic>
        <p:nvPicPr>
          <p:cNvPr id="37" name="Picture 26" descr="http://www.bwtp.org/images/memberlogos/BURO%20Logo%20resized.jpeg"/>
          <p:cNvPicPr>
            <a:picLocks noChangeAspect="1" noChangeArrowheads="1"/>
          </p:cNvPicPr>
          <p:nvPr/>
        </p:nvPicPr>
        <p:blipFill>
          <a:blip r:embed="rId3" cstate="print"/>
          <a:srcRect/>
          <a:stretch>
            <a:fillRect/>
          </a:stretch>
        </p:blipFill>
        <p:spPr bwMode="auto">
          <a:xfrm>
            <a:off x="395536" y="1248958"/>
            <a:ext cx="889215" cy="955906"/>
          </a:xfrm>
          <a:prstGeom prst="rect">
            <a:avLst/>
          </a:prstGeom>
          <a:noFill/>
        </p:spPr>
      </p:pic>
      <p:pic>
        <p:nvPicPr>
          <p:cNvPr id="38" name="Picture 16" descr="https://encrypted-tbn0.google.com/images?q=tbn:ANd9GcRvl3w1SB83EazL_TZYV9FmYhcXA2ViGi70t6L25w5KZy9hxm8DgQ"/>
          <p:cNvPicPr>
            <a:picLocks noChangeAspect="1" noChangeArrowheads="1"/>
          </p:cNvPicPr>
          <p:nvPr/>
        </p:nvPicPr>
        <p:blipFill>
          <a:blip r:embed="rId4" cstate="print"/>
          <a:srcRect/>
          <a:stretch>
            <a:fillRect/>
          </a:stretch>
        </p:blipFill>
        <p:spPr bwMode="auto">
          <a:xfrm>
            <a:off x="2133600" y="1371600"/>
            <a:ext cx="886705" cy="946116"/>
          </a:xfrm>
          <a:prstGeom prst="rect">
            <a:avLst/>
          </a:prstGeom>
          <a:noFill/>
        </p:spPr>
      </p:pic>
      <p:pic>
        <p:nvPicPr>
          <p:cNvPr id="39" name="Picture 28" descr="https://encrypted-tbn2.google.com/images?q=tbn:ANd9GcSaMbn6BF6OZNZ8ukCppy2KiyrmPCMA0qmb3mB0DYtuRDaZSFRn"/>
          <p:cNvPicPr>
            <a:picLocks noChangeAspect="1" noChangeArrowheads="1"/>
          </p:cNvPicPr>
          <p:nvPr/>
        </p:nvPicPr>
        <p:blipFill>
          <a:blip r:embed="rId5" cstate="print"/>
          <a:srcRect/>
          <a:stretch>
            <a:fillRect/>
          </a:stretch>
        </p:blipFill>
        <p:spPr bwMode="auto">
          <a:xfrm>
            <a:off x="3733800" y="1447800"/>
            <a:ext cx="720081" cy="720080"/>
          </a:xfrm>
          <a:prstGeom prst="rect">
            <a:avLst/>
          </a:prstGeom>
          <a:noFill/>
        </p:spPr>
      </p:pic>
      <p:pic>
        <p:nvPicPr>
          <p:cNvPr id="40" name="Picture 20" descr="D:\Users\LT-30\Desktop\tspi.jpg"/>
          <p:cNvPicPr>
            <a:picLocks noChangeAspect="1" noChangeArrowheads="1"/>
          </p:cNvPicPr>
          <p:nvPr/>
        </p:nvPicPr>
        <p:blipFill>
          <a:blip r:embed="rId6" cstate="print"/>
          <a:srcRect/>
          <a:stretch>
            <a:fillRect/>
          </a:stretch>
        </p:blipFill>
        <p:spPr bwMode="auto">
          <a:xfrm>
            <a:off x="4953000" y="1447800"/>
            <a:ext cx="1996877" cy="443750"/>
          </a:xfrm>
          <a:prstGeom prst="rect">
            <a:avLst/>
          </a:prstGeom>
          <a:noFill/>
        </p:spPr>
      </p:pic>
      <p:pic>
        <p:nvPicPr>
          <p:cNvPr id="41" name="Picture 40" descr="aski logo.jpg"/>
          <p:cNvPicPr>
            <a:picLocks noChangeAspect="1"/>
          </p:cNvPicPr>
          <p:nvPr/>
        </p:nvPicPr>
        <p:blipFill>
          <a:blip r:embed="rId7" cstate="print"/>
          <a:srcRect l="12200" r="11256" b="52837"/>
          <a:stretch>
            <a:fillRect/>
          </a:stretch>
        </p:blipFill>
        <p:spPr>
          <a:xfrm>
            <a:off x="7315200" y="1524000"/>
            <a:ext cx="1227859" cy="504056"/>
          </a:xfrm>
          <a:prstGeom prst="rect">
            <a:avLst/>
          </a:prstGeom>
        </p:spPr>
      </p:pic>
      <p:pic>
        <p:nvPicPr>
          <p:cNvPr id="42" name="Picture 2" descr="http://defeatpoverty.com/uploaded_images/Bandhan-Logo-737269.png"/>
          <p:cNvPicPr>
            <a:picLocks noChangeAspect="1" noChangeArrowheads="1"/>
          </p:cNvPicPr>
          <p:nvPr/>
        </p:nvPicPr>
        <p:blipFill>
          <a:blip r:embed="rId8" cstate="email"/>
          <a:srcRect/>
          <a:stretch>
            <a:fillRect/>
          </a:stretch>
        </p:blipFill>
        <p:spPr bwMode="auto">
          <a:xfrm>
            <a:off x="533400" y="2743200"/>
            <a:ext cx="792088" cy="830710"/>
          </a:xfrm>
          <a:prstGeom prst="rect">
            <a:avLst/>
          </a:prstGeom>
          <a:noFill/>
        </p:spPr>
      </p:pic>
      <p:pic>
        <p:nvPicPr>
          <p:cNvPr id="43" name="Picture 42"/>
          <p:cNvPicPr>
            <a:picLocks noChangeAspect="1"/>
          </p:cNvPicPr>
          <p:nvPr/>
        </p:nvPicPr>
        <p:blipFill>
          <a:blip r:embed="rId9" cstate="print"/>
          <a:stretch>
            <a:fillRect/>
          </a:stretch>
        </p:blipFill>
        <p:spPr>
          <a:xfrm>
            <a:off x="2286000" y="2895600"/>
            <a:ext cx="1520676" cy="538715"/>
          </a:xfrm>
          <a:prstGeom prst="rect">
            <a:avLst/>
          </a:prstGeom>
        </p:spPr>
      </p:pic>
      <p:pic>
        <p:nvPicPr>
          <p:cNvPr id="44" name="Picture 2"/>
          <p:cNvPicPr>
            <a:picLocks noChangeAspect="1" noChangeArrowheads="1"/>
          </p:cNvPicPr>
          <p:nvPr/>
        </p:nvPicPr>
        <p:blipFill>
          <a:blip r:embed="rId10" cstate="print"/>
          <a:srcRect l="60713" t="5370" r="4118" b="90523"/>
          <a:stretch>
            <a:fillRect/>
          </a:stretch>
        </p:blipFill>
        <p:spPr bwMode="auto">
          <a:xfrm>
            <a:off x="6588224" y="4437112"/>
            <a:ext cx="2320438" cy="504056"/>
          </a:xfrm>
          <a:prstGeom prst="rect">
            <a:avLst/>
          </a:prstGeom>
          <a:noFill/>
          <a:ln w="9525">
            <a:noFill/>
            <a:miter lim="800000"/>
            <a:headEnd/>
            <a:tailEnd/>
          </a:ln>
          <a:effectLst/>
        </p:spPr>
      </p:pic>
      <p:pic>
        <p:nvPicPr>
          <p:cNvPr id="46" name="Picture 5"/>
          <p:cNvPicPr>
            <a:picLocks noChangeAspect="1" noChangeArrowheads="1"/>
          </p:cNvPicPr>
          <p:nvPr/>
        </p:nvPicPr>
        <p:blipFill>
          <a:blip r:embed="rId11" cstate="print"/>
          <a:srcRect t="10529" r="11111" b="12079"/>
          <a:stretch>
            <a:fillRect/>
          </a:stretch>
        </p:blipFill>
        <p:spPr bwMode="auto">
          <a:xfrm>
            <a:off x="3131840" y="4365104"/>
            <a:ext cx="685800" cy="560388"/>
          </a:xfrm>
          <a:prstGeom prst="rect">
            <a:avLst/>
          </a:prstGeom>
          <a:noFill/>
          <a:ln w="9525">
            <a:noFill/>
            <a:miter lim="800000"/>
            <a:headEnd/>
            <a:tailEnd/>
          </a:ln>
        </p:spPr>
      </p:pic>
      <p:pic>
        <p:nvPicPr>
          <p:cNvPr id="47" name="Picture 46" descr="MSDF_logo-240x61.png"/>
          <p:cNvPicPr>
            <a:picLocks noChangeAspect="1"/>
          </p:cNvPicPr>
          <p:nvPr/>
        </p:nvPicPr>
        <p:blipFill>
          <a:blip r:embed="rId12" cstate="print"/>
          <a:stretch>
            <a:fillRect/>
          </a:stretch>
        </p:blipFill>
        <p:spPr>
          <a:xfrm>
            <a:off x="4283968" y="4293096"/>
            <a:ext cx="2286000" cy="576064"/>
          </a:xfrm>
          <a:prstGeom prst="rect">
            <a:avLst/>
          </a:prstGeom>
        </p:spPr>
      </p:pic>
      <p:pic>
        <p:nvPicPr>
          <p:cNvPr id="48" name="Picture 47" descr="logo lok capital.jpg"/>
          <p:cNvPicPr>
            <a:picLocks noChangeAspect="1"/>
          </p:cNvPicPr>
          <p:nvPr/>
        </p:nvPicPr>
        <p:blipFill>
          <a:blip r:embed="rId13" cstate="print"/>
          <a:stretch>
            <a:fillRect/>
          </a:stretch>
        </p:blipFill>
        <p:spPr>
          <a:xfrm>
            <a:off x="3505200" y="5334000"/>
            <a:ext cx="1296144" cy="607762"/>
          </a:xfrm>
          <a:prstGeom prst="rect">
            <a:avLst/>
          </a:prstGeom>
        </p:spPr>
      </p:pic>
      <p:pic>
        <p:nvPicPr>
          <p:cNvPr id="49" name="Picture 48"/>
          <p:cNvPicPr/>
          <p:nvPr/>
        </p:nvPicPr>
        <p:blipFill>
          <a:blip r:embed="rId14" cstate="print"/>
          <a:srcRect l="13839" t="11168" r="72001" b="81703"/>
          <a:stretch>
            <a:fillRect/>
          </a:stretch>
        </p:blipFill>
        <p:spPr bwMode="auto">
          <a:xfrm>
            <a:off x="5508104" y="5562600"/>
            <a:ext cx="1935383" cy="547749"/>
          </a:xfrm>
          <a:prstGeom prst="rect">
            <a:avLst/>
          </a:prstGeom>
          <a:noFill/>
          <a:ln w="9525">
            <a:noFill/>
            <a:miter lim="800000"/>
            <a:headEnd/>
            <a:tailEnd/>
          </a:ln>
        </p:spPr>
      </p:pic>
      <p:pic>
        <p:nvPicPr>
          <p:cNvPr id="50" name="Picture 7" descr="Microfinance Loans to Give the Poor a Working Chance - Opportunity International"/>
          <p:cNvPicPr>
            <a:picLocks noChangeAspect="1" noChangeArrowheads="1"/>
          </p:cNvPicPr>
          <p:nvPr/>
        </p:nvPicPr>
        <p:blipFill>
          <a:blip r:embed="rId15" cstate="print"/>
          <a:srcRect/>
          <a:stretch>
            <a:fillRect/>
          </a:stretch>
        </p:blipFill>
        <p:spPr bwMode="auto">
          <a:xfrm>
            <a:off x="1421160" y="5257800"/>
            <a:ext cx="2160240" cy="360040"/>
          </a:xfrm>
          <a:prstGeom prst="rect">
            <a:avLst/>
          </a:prstGeom>
          <a:noFill/>
        </p:spPr>
      </p:pic>
      <p:sp>
        <p:nvSpPr>
          <p:cNvPr id="52" name="Rounded Rectangle 51"/>
          <p:cNvSpPr/>
          <p:nvPr/>
        </p:nvSpPr>
        <p:spPr>
          <a:xfrm>
            <a:off x="179512" y="4221088"/>
            <a:ext cx="8784976" cy="187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53" name="Picture 52" descr="smartcampaign.jpg"/>
          <p:cNvPicPr>
            <a:picLocks noChangeAspect="1"/>
          </p:cNvPicPr>
          <p:nvPr/>
        </p:nvPicPr>
        <p:blipFill>
          <a:blip r:embed="rId16" cstate="print"/>
          <a:stretch>
            <a:fillRect/>
          </a:stretch>
        </p:blipFill>
        <p:spPr>
          <a:xfrm>
            <a:off x="7524328" y="5157192"/>
            <a:ext cx="1171197" cy="680856"/>
          </a:xfrm>
          <a:prstGeom prst="rect">
            <a:avLst/>
          </a:prstGeom>
        </p:spPr>
      </p:pic>
      <p:pic>
        <p:nvPicPr>
          <p:cNvPr id="54" name="Picture 2"/>
          <p:cNvPicPr>
            <a:picLocks noChangeAspect="1" noChangeArrowheads="1"/>
          </p:cNvPicPr>
          <p:nvPr/>
        </p:nvPicPr>
        <p:blipFill>
          <a:blip r:embed="rId17" cstate="print"/>
          <a:srcRect/>
          <a:stretch>
            <a:fillRect/>
          </a:stretch>
        </p:blipFill>
        <p:spPr bwMode="auto">
          <a:xfrm>
            <a:off x="4343400" y="2743200"/>
            <a:ext cx="1004877" cy="628048"/>
          </a:xfrm>
          <a:prstGeom prst="rect">
            <a:avLst/>
          </a:prstGeom>
          <a:noFill/>
          <a:ln w="9525">
            <a:noFill/>
            <a:miter lim="800000"/>
            <a:headEnd/>
            <a:tailEnd/>
          </a:ln>
          <a:effectLst/>
        </p:spPr>
      </p:pic>
      <p:pic>
        <p:nvPicPr>
          <p:cNvPr id="55" name="Picture 54" descr="http://vanbreda.org/forum/lib/exe/fetch.php?media=advanced:gates-foundation.png"/>
          <p:cNvPicPr/>
          <p:nvPr/>
        </p:nvPicPr>
        <p:blipFill>
          <a:blip r:embed="rId18" cstate="print"/>
          <a:srcRect/>
          <a:stretch>
            <a:fillRect/>
          </a:stretch>
        </p:blipFill>
        <p:spPr bwMode="auto">
          <a:xfrm>
            <a:off x="609600" y="4343400"/>
            <a:ext cx="1781175" cy="628650"/>
          </a:xfrm>
          <a:prstGeom prst="rect">
            <a:avLst/>
          </a:prstGeom>
          <a:noFill/>
          <a:ln w="9525">
            <a:noFill/>
            <a:miter lim="800000"/>
            <a:headEnd/>
            <a:tailEnd/>
          </a:ln>
        </p:spPr>
      </p:pic>
      <p:pic>
        <p:nvPicPr>
          <p:cNvPr id="56" name="Picture 55" descr="http://indiamicrofinance.com/wp-content/uploads/2010/10/IFC-150x150.gif"/>
          <p:cNvPicPr/>
          <p:nvPr/>
        </p:nvPicPr>
        <p:blipFill>
          <a:blip r:embed="rId19" cstate="print"/>
          <a:srcRect/>
          <a:stretch>
            <a:fillRect/>
          </a:stretch>
        </p:blipFill>
        <p:spPr bwMode="auto">
          <a:xfrm>
            <a:off x="381000" y="5105400"/>
            <a:ext cx="904875" cy="885825"/>
          </a:xfrm>
          <a:prstGeom prst="rect">
            <a:avLst/>
          </a:prstGeom>
          <a:noFill/>
          <a:ln w="9525">
            <a:noFill/>
            <a:miter lim="800000"/>
            <a:headEnd/>
            <a:tailEnd/>
          </a:ln>
        </p:spPr>
      </p:pic>
      <p:pic>
        <p:nvPicPr>
          <p:cNvPr id="57" name="Picture 56" descr="http://www.grameen.org.au/storage/grameen_foundation.jpg?__SQUARESPACE_CACHEVERSION=1286776866513"/>
          <p:cNvPicPr/>
          <p:nvPr/>
        </p:nvPicPr>
        <p:blipFill>
          <a:blip r:embed="rId20" cstate="print"/>
          <a:srcRect/>
          <a:stretch>
            <a:fillRect/>
          </a:stretch>
        </p:blipFill>
        <p:spPr bwMode="auto">
          <a:xfrm>
            <a:off x="5638800" y="2438400"/>
            <a:ext cx="1771650" cy="733425"/>
          </a:xfrm>
          <a:prstGeom prst="rect">
            <a:avLst/>
          </a:prstGeom>
          <a:noFill/>
          <a:ln w="9525">
            <a:noFill/>
            <a:miter lim="800000"/>
            <a:headEnd/>
            <a:tailEnd/>
          </a:ln>
        </p:spPr>
      </p:pic>
      <p:pic>
        <p:nvPicPr>
          <p:cNvPr id="1026" name="Picture 2"/>
          <p:cNvPicPr>
            <a:picLocks noChangeAspect="1" noChangeArrowheads="1"/>
          </p:cNvPicPr>
          <p:nvPr/>
        </p:nvPicPr>
        <p:blipFill>
          <a:blip r:embed="rId21"/>
          <a:srcRect/>
          <a:stretch>
            <a:fillRect/>
          </a:stretch>
        </p:blipFill>
        <p:spPr bwMode="auto">
          <a:xfrm>
            <a:off x="7772400" y="2438400"/>
            <a:ext cx="962025" cy="6381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22"/>
          <a:srcRect/>
          <a:stretch>
            <a:fillRect/>
          </a:stretch>
        </p:blipFill>
        <p:spPr bwMode="auto">
          <a:xfrm>
            <a:off x="6858000" y="3276600"/>
            <a:ext cx="2000250" cy="4953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23"/>
          <a:srcRect/>
          <a:stretch>
            <a:fillRect/>
          </a:stretch>
        </p:blipFill>
        <p:spPr bwMode="auto">
          <a:xfrm>
            <a:off x="5105400" y="3352800"/>
            <a:ext cx="1143000" cy="638175"/>
          </a:xfrm>
          <a:prstGeom prst="rect">
            <a:avLst/>
          </a:prstGeom>
          <a:noFill/>
          <a:ln w="9525">
            <a:noFill/>
            <a:miter lim="800000"/>
            <a:headEnd/>
            <a:tailEnd/>
          </a:ln>
          <a:effectLst/>
        </p:spPr>
      </p:pic>
      <p:pic>
        <p:nvPicPr>
          <p:cNvPr id="61" name="Picture 60" descr="http://indiamicrofinance.com/wp-content/uploads/2011/02/omidyar-network-india.jpg"/>
          <p:cNvPicPr/>
          <p:nvPr/>
        </p:nvPicPr>
        <p:blipFill>
          <a:blip r:embed="rId24" cstate="print"/>
          <a:srcRect/>
          <a:stretch>
            <a:fillRect/>
          </a:stretch>
        </p:blipFill>
        <p:spPr bwMode="auto">
          <a:xfrm>
            <a:off x="4572000" y="4724400"/>
            <a:ext cx="1104900" cy="1104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98425"/>
            <a:ext cx="8763000" cy="641350"/>
          </a:xfrm>
        </p:spPr>
        <p:txBody>
          <a:bodyPr>
            <a:normAutofit/>
          </a:bodyPr>
          <a:lstStyle/>
          <a:p>
            <a:r>
              <a:rPr lang="en-US" dirty="0">
                <a:latin typeface="Georgia" pitchFamily="18" charset="0"/>
              </a:rPr>
              <a:t>Homogenous Clients &amp; Services?</a:t>
            </a:r>
          </a:p>
        </p:txBody>
      </p:sp>
      <p:sp>
        <p:nvSpPr>
          <p:cNvPr id="54275" name="Rectangle 3"/>
          <p:cNvSpPr>
            <a:spLocks noGrp="1" noChangeArrowheads="1"/>
          </p:cNvSpPr>
          <p:nvPr>
            <p:ph idx="1"/>
          </p:nvPr>
        </p:nvSpPr>
        <p:spPr>
          <a:xfrm>
            <a:off x="0" y="1143000"/>
            <a:ext cx="8839200" cy="4267200"/>
          </a:xfrm>
        </p:spPr>
        <p:txBody>
          <a:bodyPr>
            <a:normAutofit/>
          </a:bodyPr>
          <a:lstStyle/>
          <a:p>
            <a:pPr marL="457200" indent="-457200">
              <a:spcBef>
                <a:spcPts val="0"/>
              </a:spcBef>
              <a:buFont typeface="Arial" pitchFamily="34" charset="0"/>
              <a:buChar char="•"/>
            </a:pPr>
            <a:r>
              <a:rPr lang="en-GB" dirty="0">
                <a:latin typeface="Georgia" pitchFamily="18" charset="0"/>
                <a:cs typeface="Times New Roman" pitchFamily="18" charset="0"/>
              </a:rPr>
              <a:t>Implicit assumption that microfinance clients are essentially </a:t>
            </a:r>
            <a:r>
              <a:rPr lang="en-GB" dirty="0" smtClean="0">
                <a:latin typeface="Georgia" pitchFamily="18" charset="0"/>
                <a:cs typeface="Times New Roman" pitchFamily="18" charset="0"/>
              </a:rPr>
              <a:t>homogenous</a:t>
            </a:r>
          </a:p>
          <a:p>
            <a:pPr marL="457200" indent="-457200">
              <a:spcBef>
                <a:spcPts val="0"/>
              </a:spcBef>
              <a:buFont typeface="Arial" pitchFamily="34" charset="0"/>
              <a:buChar char="•"/>
            </a:pPr>
            <a:endParaRPr lang="en-GB" dirty="0">
              <a:latin typeface="Georgia" pitchFamily="18" charset="0"/>
              <a:cs typeface="Times New Roman" pitchFamily="18" charset="0"/>
            </a:endParaRPr>
          </a:p>
          <a:p>
            <a:pPr marL="457200" indent="-457200">
              <a:spcBef>
                <a:spcPts val="0"/>
              </a:spcBef>
              <a:buFont typeface="Arial" pitchFamily="34" charset="0"/>
              <a:buChar char="•"/>
            </a:pPr>
            <a:r>
              <a:rPr lang="en-GB" dirty="0">
                <a:latin typeface="Georgia" pitchFamily="18" charset="0"/>
                <a:cs typeface="Times New Roman" pitchFamily="18" charset="0"/>
              </a:rPr>
              <a:t>Essentially, a “one product fits all” approach continues to dominate the industry </a:t>
            </a:r>
            <a:r>
              <a:rPr lang="en-GB" dirty="0" smtClean="0">
                <a:latin typeface="Georgia" pitchFamily="18" charset="0"/>
                <a:cs typeface="Times New Roman" pitchFamily="18" charset="0"/>
              </a:rPr>
              <a:t>worldwide</a:t>
            </a:r>
          </a:p>
          <a:p>
            <a:pPr marL="457200" indent="-457200">
              <a:spcBef>
                <a:spcPts val="0"/>
              </a:spcBef>
              <a:buFont typeface="Arial" pitchFamily="34" charset="0"/>
              <a:buChar char="•"/>
            </a:pPr>
            <a:endParaRPr lang="en-GB" dirty="0">
              <a:latin typeface="Georgia" pitchFamily="18" charset="0"/>
              <a:cs typeface="Times New Roman" pitchFamily="18" charset="0"/>
            </a:endParaRPr>
          </a:p>
          <a:p>
            <a:pPr marL="457200" indent="-457200">
              <a:spcBef>
                <a:spcPts val="0"/>
              </a:spcBef>
              <a:buFont typeface="Arial" pitchFamily="34" charset="0"/>
              <a:buChar char="•"/>
            </a:pPr>
            <a:r>
              <a:rPr lang="en-GB" dirty="0">
                <a:latin typeface="Georgia" pitchFamily="18" charset="0"/>
                <a:cs typeface="Times New Roman" pitchFamily="18" charset="0"/>
              </a:rPr>
              <a:t>In reality, the financial service needs of poor people are as diverse and complex as those of richer </a:t>
            </a:r>
            <a:r>
              <a:rPr lang="en-GB" dirty="0" smtClean="0">
                <a:latin typeface="Georgia" pitchFamily="18" charset="0"/>
                <a:cs typeface="Times New Roman" pitchFamily="18" charset="0"/>
              </a:rPr>
              <a:t>people</a:t>
            </a:r>
          </a:p>
          <a:p>
            <a:pPr marL="457200" indent="-457200">
              <a:spcBef>
                <a:spcPts val="0"/>
              </a:spcBef>
              <a:buFont typeface="Arial" pitchFamily="34" charset="0"/>
              <a:buChar char="•"/>
            </a:pPr>
            <a:endParaRPr lang="en-GB" dirty="0">
              <a:latin typeface="Georgia" pitchFamily="18" charset="0"/>
              <a:cs typeface="Times New Roman" pitchFamily="18" charset="0"/>
            </a:endParaRPr>
          </a:p>
          <a:p>
            <a:pPr marL="457200" indent="-457200">
              <a:spcBef>
                <a:spcPts val="0"/>
              </a:spcBef>
              <a:buFont typeface="Arial" pitchFamily="34" charset="0"/>
              <a:buChar char="•"/>
            </a:pPr>
            <a:r>
              <a:rPr lang="en-GB" dirty="0">
                <a:latin typeface="Georgia" pitchFamily="18" charset="0"/>
                <a:cs typeface="Times New Roman" pitchFamily="18" charset="0"/>
              </a:rPr>
              <a:t>For forward-thinking MFIs, these needs represent opportunities that can be met on a profitable </a:t>
            </a:r>
            <a:r>
              <a:rPr lang="en-GB" dirty="0" smtClean="0">
                <a:latin typeface="Georgia" pitchFamily="18" charset="0"/>
                <a:cs typeface="Times New Roman" pitchFamily="18" charset="0"/>
              </a:rPr>
              <a:t>basis</a:t>
            </a:r>
            <a:endParaRPr lang="en-US" dirty="0">
              <a:latin typeface="Georgia"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i="1" dirty="0" smtClean="0">
                <a:latin typeface="Georgia" pitchFamily="18" charset="0"/>
              </a:rPr>
              <a:t>MicroSave</a:t>
            </a:r>
            <a:r>
              <a:rPr lang="en-US" dirty="0" smtClean="0">
                <a:latin typeface="Georgia" pitchFamily="18" charset="0"/>
              </a:rPr>
              <a:t>’s approach </a:t>
            </a:r>
            <a:endParaRPr lang="en-IN" dirty="0">
              <a:latin typeface="Georgia" pitchFamily="18" charset="0"/>
            </a:endParaRPr>
          </a:p>
        </p:txBody>
      </p:sp>
      <p:sp>
        <p:nvSpPr>
          <p:cNvPr id="3" name="Content Placeholder 2"/>
          <p:cNvSpPr>
            <a:spLocks noGrp="1"/>
          </p:cNvSpPr>
          <p:nvPr>
            <p:ph idx="1"/>
          </p:nvPr>
        </p:nvSpPr>
        <p:spPr>
          <a:xfrm>
            <a:off x="457200" y="838200"/>
            <a:ext cx="8229600" cy="5334000"/>
          </a:xfrm>
        </p:spPr>
        <p:txBody>
          <a:bodyPr>
            <a:noAutofit/>
          </a:bodyPr>
          <a:lstStyle/>
          <a:p>
            <a:pPr marL="457200" indent="-457200">
              <a:spcBef>
                <a:spcPts val="0"/>
              </a:spcBef>
              <a:buFont typeface="Arial" pitchFamily="34" charset="0"/>
              <a:buChar char="•"/>
            </a:pPr>
            <a:r>
              <a:rPr lang="en-US" sz="2400" i="1" dirty="0" smtClean="0">
                <a:latin typeface="Georgia" pitchFamily="18" charset="0"/>
              </a:rPr>
              <a:t>MicroSave</a:t>
            </a:r>
            <a:r>
              <a:rPr lang="en-US" sz="2400" dirty="0" smtClean="0">
                <a:latin typeface="Georgia" pitchFamily="18" charset="0"/>
              </a:rPr>
              <a:t> has always been a strong advocat</a:t>
            </a:r>
            <a:r>
              <a:rPr lang="en-US" sz="2400" dirty="0" smtClean="0">
                <a:solidFill>
                  <a:schemeClr val="tx1"/>
                </a:solidFill>
                <a:latin typeface="Georgia" pitchFamily="18" charset="0"/>
              </a:rPr>
              <a:t>e</a:t>
            </a:r>
            <a:r>
              <a:rPr lang="en-US" sz="2400" dirty="0" smtClean="0">
                <a:latin typeface="Georgia" pitchFamily="18" charset="0"/>
              </a:rPr>
              <a:t> of the fact that one plain vanilla product does not address all needs of the client</a:t>
            </a:r>
          </a:p>
          <a:p>
            <a:pPr marL="457200" indent="-457200">
              <a:spcBef>
                <a:spcPts val="0"/>
              </a:spcBef>
              <a:buFont typeface="Arial" pitchFamily="34" charset="0"/>
              <a:buChar char="•"/>
            </a:pPr>
            <a:endParaRPr lang="en-US" sz="2400" dirty="0" smtClean="0">
              <a:latin typeface="Georgia" pitchFamily="18" charset="0"/>
            </a:endParaRPr>
          </a:p>
          <a:p>
            <a:pPr marL="457200" indent="-457200">
              <a:spcBef>
                <a:spcPts val="0"/>
              </a:spcBef>
              <a:buFont typeface="Arial" pitchFamily="34" charset="0"/>
              <a:buChar char="•"/>
            </a:pPr>
            <a:r>
              <a:rPr lang="en-US" sz="2400" dirty="0" smtClean="0">
                <a:latin typeface="Georgia" pitchFamily="18" charset="0"/>
              </a:rPr>
              <a:t>We need to have products to meet different lifecycle needs of the poor. Client </a:t>
            </a:r>
            <a:r>
              <a:rPr lang="en-US" sz="2400" dirty="0" smtClean="0">
                <a:solidFill>
                  <a:schemeClr val="tx1"/>
                </a:solidFill>
                <a:latin typeface="Georgia" pitchFamily="18" charset="0"/>
              </a:rPr>
              <a:t>feedback and inputs play an important role for the success of a product </a:t>
            </a:r>
          </a:p>
          <a:p>
            <a:pPr marL="457200" indent="-457200">
              <a:spcBef>
                <a:spcPts val="0"/>
              </a:spcBef>
              <a:buFont typeface="Arial" pitchFamily="34" charset="0"/>
              <a:buChar char="•"/>
            </a:pPr>
            <a:endParaRPr lang="en-US" sz="2400" dirty="0" smtClean="0">
              <a:solidFill>
                <a:schemeClr val="tx1"/>
              </a:solidFill>
              <a:latin typeface="Georgia" pitchFamily="18" charset="0"/>
            </a:endParaRPr>
          </a:p>
          <a:p>
            <a:pPr marL="457200" indent="-457200">
              <a:spcBef>
                <a:spcPts val="0"/>
              </a:spcBef>
              <a:buFont typeface="Arial" pitchFamily="34" charset="0"/>
              <a:buChar char="•"/>
            </a:pPr>
            <a:r>
              <a:rPr lang="en-US" dirty="0" smtClean="0">
                <a:solidFill>
                  <a:schemeClr val="tx1"/>
                </a:solidFill>
              </a:rPr>
              <a:t>Tools used:</a:t>
            </a:r>
            <a:endParaRPr lang="en-US" sz="2400" dirty="0" smtClean="0">
              <a:solidFill>
                <a:schemeClr val="tx1"/>
              </a:solidFill>
              <a:latin typeface="Georgia" pitchFamily="18" charset="0"/>
            </a:endParaRPr>
          </a:p>
          <a:p>
            <a:pPr lvl="1" indent="-457200">
              <a:buFont typeface="Wingdings" pitchFamily="2" charset="2"/>
              <a:buChar char="ü"/>
            </a:pPr>
            <a:r>
              <a:rPr lang="en-US" sz="2000" dirty="0" smtClean="0">
                <a:solidFill>
                  <a:schemeClr val="tx1"/>
                </a:solidFill>
              </a:rPr>
              <a:t>Focused group discussions</a:t>
            </a:r>
          </a:p>
          <a:p>
            <a:pPr lvl="1" indent="-457200">
              <a:buFont typeface="Wingdings" pitchFamily="2" charset="2"/>
              <a:buChar char="ü"/>
            </a:pPr>
            <a:r>
              <a:rPr lang="en-US" sz="2000" dirty="0" smtClean="0">
                <a:solidFill>
                  <a:schemeClr val="tx1"/>
                </a:solidFill>
              </a:rPr>
              <a:t>Product attribute ranking</a:t>
            </a:r>
          </a:p>
          <a:p>
            <a:pPr lvl="1" indent="-457200">
              <a:buFont typeface="Wingdings" pitchFamily="2" charset="2"/>
              <a:buChar char="ü"/>
            </a:pPr>
            <a:r>
              <a:rPr lang="en-US" sz="2000" dirty="0" smtClean="0">
                <a:solidFill>
                  <a:schemeClr val="tx1"/>
                </a:solidFill>
              </a:rPr>
              <a:t>Relative preference ranking</a:t>
            </a:r>
          </a:p>
          <a:p>
            <a:pPr lvl="1" indent="-457200">
              <a:buFont typeface="Wingdings" pitchFamily="2" charset="2"/>
              <a:buChar char="ü"/>
            </a:pPr>
            <a:r>
              <a:rPr lang="en-US" sz="2000" dirty="0" smtClean="0">
                <a:solidFill>
                  <a:schemeClr val="tx1"/>
                </a:solidFill>
              </a:rPr>
              <a:t>Wealth ranking </a:t>
            </a:r>
          </a:p>
          <a:p>
            <a:pPr lvl="1" indent="-457200">
              <a:buFont typeface="Wingdings" pitchFamily="2" charset="2"/>
              <a:buChar char="ü"/>
            </a:pPr>
            <a:r>
              <a:rPr lang="en-US" sz="2000" dirty="0" smtClean="0">
                <a:solidFill>
                  <a:schemeClr val="tx1"/>
                </a:solidFill>
              </a:rPr>
              <a:t>Individual interviews </a:t>
            </a:r>
            <a:endParaRPr lang="en-IN" sz="2000" dirty="0" smtClean="0">
              <a:solidFill>
                <a:schemeClr val="tx1"/>
              </a:solidFill>
            </a:endParaRPr>
          </a:p>
          <a:p>
            <a:pPr marL="457200" indent="-457200">
              <a:spcBef>
                <a:spcPts val="0"/>
              </a:spcBef>
              <a:buFont typeface="Arial" pitchFamily="34" charset="0"/>
              <a:buChar char="•"/>
            </a:pPr>
            <a:endParaRPr lang="en-US" sz="2400" dirty="0" smtClean="0">
              <a:solidFill>
                <a:schemeClr val="tx1"/>
              </a:solidFill>
              <a:latin typeface="Georgia" pitchFamily="18"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52400" y="76200"/>
            <a:ext cx="8763000" cy="601662"/>
          </a:xfrm>
        </p:spPr>
        <p:txBody>
          <a:bodyPr>
            <a:normAutofit/>
          </a:bodyPr>
          <a:lstStyle/>
          <a:p>
            <a:r>
              <a:rPr lang="en-US" dirty="0">
                <a:latin typeface="Georgia" pitchFamily="18" charset="0"/>
              </a:rPr>
              <a:t>Household Life </a:t>
            </a:r>
            <a:r>
              <a:rPr lang="en-US" dirty="0" smtClean="0">
                <a:latin typeface="Georgia" pitchFamily="18" charset="0"/>
              </a:rPr>
              <a:t>Cycle</a:t>
            </a:r>
            <a:r>
              <a:rPr lang="en-US" dirty="0"/>
              <a:t> </a:t>
            </a:r>
            <a:r>
              <a:rPr lang="en-US" dirty="0" smtClean="0"/>
              <a:t>needs of clients</a:t>
            </a:r>
            <a:endParaRPr lang="en-US" sz="3200" dirty="0">
              <a:latin typeface="Georgia" pitchFamily="18" charset="0"/>
            </a:endParaRPr>
          </a:p>
        </p:txBody>
      </p:sp>
      <p:sp>
        <p:nvSpPr>
          <p:cNvPr id="156675" name="Text Box 3"/>
          <p:cNvSpPr txBox="1">
            <a:spLocks noChangeArrowheads="1"/>
          </p:cNvSpPr>
          <p:nvPr/>
        </p:nvSpPr>
        <p:spPr bwMode="auto">
          <a:xfrm>
            <a:off x="0" y="5562600"/>
            <a:ext cx="3810000" cy="457200"/>
          </a:xfrm>
          <a:prstGeom prst="rect">
            <a:avLst/>
          </a:prstGeom>
          <a:noFill/>
          <a:ln w="9525">
            <a:noFill/>
            <a:miter lim="800000"/>
            <a:headEnd/>
            <a:tailEnd/>
          </a:ln>
          <a:effectLst/>
        </p:spPr>
        <p:txBody>
          <a:bodyPr>
            <a:spAutoFit/>
          </a:bodyPr>
          <a:lstStyle/>
          <a:p>
            <a:pPr defTabSz="914400" eaLnBrk="0" hangingPunct="0">
              <a:spcBef>
                <a:spcPct val="50000"/>
              </a:spcBef>
            </a:pPr>
            <a:endParaRPr lang="en-GB" sz="2400">
              <a:solidFill>
                <a:prstClr val="black"/>
              </a:solidFill>
            </a:endParaRPr>
          </a:p>
        </p:txBody>
      </p:sp>
      <p:sp>
        <p:nvSpPr>
          <p:cNvPr id="156676" name="Line 4"/>
          <p:cNvSpPr>
            <a:spLocks noChangeShapeType="1"/>
          </p:cNvSpPr>
          <p:nvPr/>
        </p:nvSpPr>
        <p:spPr bwMode="auto">
          <a:xfrm>
            <a:off x="2590800" y="3124200"/>
            <a:ext cx="0" cy="0"/>
          </a:xfrm>
          <a:prstGeom prst="line">
            <a:avLst/>
          </a:prstGeom>
          <a:noFill/>
          <a:ln w="9525">
            <a:solidFill>
              <a:schemeClr val="tx1"/>
            </a:solidFill>
            <a:round/>
            <a:headEnd/>
            <a:tailEnd type="triangle" w="med" len="med"/>
          </a:ln>
          <a:effectLst/>
        </p:spPr>
        <p:txBody>
          <a:bodyPr/>
          <a:lstStyle/>
          <a:p>
            <a:pPr defTabSz="914400"/>
            <a:endParaRPr lang="en-GB">
              <a:solidFill>
                <a:prstClr val="black"/>
              </a:solidFill>
            </a:endParaRPr>
          </a:p>
        </p:txBody>
      </p:sp>
      <p:sp>
        <p:nvSpPr>
          <p:cNvPr id="156677" name="AutoShape 5"/>
          <p:cNvSpPr>
            <a:spLocks noChangeArrowheads="1"/>
          </p:cNvSpPr>
          <p:nvPr/>
        </p:nvSpPr>
        <p:spPr bwMode="auto">
          <a:xfrm>
            <a:off x="2133600" y="1752600"/>
            <a:ext cx="4876800" cy="1066800"/>
          </a:xfrm>
          <a:prstGeom prst="curvedDownArrow">
            <a:avLst>
              <a:gd name="adj1" fmla="val 91429"/>
              <a:gd name="adj2" fmla="val 182857"/>
              <a:gd name="adj3" fmla="val 30505"/>
            </a:avLst>
          </a:prstGeom>
          <a:solidFill>
            <a:srgbClr val="FF9900"/>
          </a:solidFill>
          <a:ln w="3175">
            <a:solidFill>
              <a:schemeClr val="tx1"/>
            </a:solidFill>
            <a:miter lim="800000"/>
            <a:headEnd/>
            <a:tailEnd/>
          </a:ln>
          <a:effectLst/>
        </p:spPr>
        <p:txBody>
          <a:bodyPr wrap="none" anchor="ctr"/>
          <a:lstStyle/>
          <a:p>
            <a:pPr defTabSz="914400"/>
            <a:endParaRPr lang="en-GB">
              <a:solidFill>
                <a:prstClr val="black"/>
              </a:solidFill>
            </a:endParaRPr>
          </a:p>
        </p:txBody>
      </p:sp>
      <p:sp>
        <p:nvSpPr>
          <p:cNvPr id="156678" name="AutoShape 6"/>
          <p:cNvSpPr>
            <a:spLocks noChangeArrowheads="1"/>
          </p:cNvSpPr>
          <p:nvPr/>
        </p:nvSpPr>
        <p:spPr bwMode="auto">
          <a:xfrm flipH="1">
            <a:off x="1676400" y="3962400"/>
            <a:ext cx="5105400" cy="1038225"/>
          </a:xfrm>
          <a:prstGeom prst="curvedUpArrow">
            <a:avLst>
              <a:gd name="adj1" fmla="val 98349"/>
              <a:gd name="adj2" fmla="val 196697"/>
              <a:gd name="adj3" fmla="val 33333"/>
            </a:avLst>
          </a:prstGeom>
          <a:solidFill>
            <a:srgbClr val="FF9900"/>
          </a:solidFill>
          <a:ln w="9525">
            <a:solidFill>
              <a:schemeClr val="tx1"/>
            </a:solidFill>
            <a:miter lim="800000"/>
            <a:headEnd/>
            <a:tailEnd/>
          </a:ln>
          <a:effectLst/>
        </p:spPr>
        <p:txBody>
          <a:bodyPr wrap="none" anchor="ctr"/>
          <a:lstStyle/>
          <a:p>
            <a:pPr defTabSz="914400"/>
            <a:endParaRPr lang="en-GB">
              <a:solidFill>
                <a:prstClr val="black"/>
              </a:solidFill>
            </a:endParaRPr>
          </a:p>
        </p:txBody>
      </p:sp>
      <p:sp>
        <p:nvSpPr>
          <p:cNvPr id="156679" name="Oval 7"/>
          <p:cNvSpPr>
            <a:spLocks noChangeArrowheads="1"/>
          </p:cNvSpPr>
          <p:nvPr/>
        </p:nvSpPr>
        <p:spPr bwMode="auto">
          <a:xfrm>
            <a:off x="1371600" y="1676400"/>
            <a:ext cx="6172200" cy="3536950"/>
          </a:xfrm>
          <a:prstGeom prst="ellipse">
            <a:avLst/>
          </a:prstGeom>
          <a:noFill/>
          <a:ln w="9525">
            <a:solidFill>
              <a:schemeClr val="tx1"/>
            </a:solidFill>
            <a:round/>
            <a:headEnd/>
            <a:tailEnd/>
          </a:ln>
          <a:effectLst/>
        </p:spPr>
        <p:txBody>
          <a:bodyPr wrap="none" anchor="ctr"/>
          <a:lstStyle/>
          <a:p>
            <a:pPr defTabSz="914400"/>
            <a:endParaRPr lang="en-GB">
              <a:solidFill>
                <a:prstClr val="black"/>
              </a:solidFill>
            </a:endParaRPr>
          </a:p>
        </p:txBody>
      </p:sp>
      <p:sp>
        <p:nvSpPr>
          <p:cNvPr id="156680" name="Text Box 8"/>
          <p:cNvSpPr txBox="1">
            <a:spLocks noChangeArrowheads="1"/>
          </p:cNvSpPr>
          <p:nvPr/>
        </p:nvSpPr>
        <p:spPr bwMode="auto">
          <a:xfrm>
            <a:off x="6705600" y="1447800"/>
            <a:ext cx="990600" cy="701675"/>
          </a:xfrm>
          <a:prstGeom prst="rect">
            <a:avLst/>
          </a:prstGeom>
          <a:noFill/>
          <a:ln w="9525">
            <a:noFill/>
            <a:miter lim="800000"/>
            <a:headEnd/>
            <a:tailEnd/>
          </a:ln>
          <a:effectLst/>
        </p:spPr>
        <p:txBody>
          <a:bodyPr>
            <a:spAutoFit/>
          </a:bodyPr>
          <a:lstStyle/>
          <a:p>
            <a:pPr defTabSz="914400" eaLnBrk="0" hangingPunct="0">
              <a:spcBef>
                <a:spcPct val="50000"/>
              </a:spcBef>
            </a:pPr>
            <a:r>
              <a:rPr lang="en-US" sz="2400">
                <a:solidFill>
                  <a:srgbClr val="242852"/>
                </a:solidFill>
              </a:rPr>
              <a:t>Birth </a:t>
            </a:r>
            <a:r>
              <a:rPr lang="en-US" sz="1600">
                <a:solidFill>
                  <a:srgbClr val="242852"/>
                </a:solidFill>
              </a:rPr>
              <a:t>(C,S,I)</a:t>
            </a:r>
          </a:p>
        </p:txBody>
      </p:sp>
      <p:sp>
        <p:nvSpPr>
          <p:cNvPr id="156681" name="Text Box 9"/>
          <p:cNvSpPr txBox="1">
            <a:spLocks noChangeArrowheads="1"/>
          </p:cNvSpPr>
          <p:nvPr/>
        </p:nvSpPr>
        <p:spPr bwMode="auto">
          <a:xfrm>
            <a:off x="3200400" y="838200"/>
            <a:ext cx="2438400" cy="762000"/>
          </a:xfrm>
          <a:prstGeom prst="rect">
            <a:avLst/>
          </a:prstGeom>
          <a:noFill/>
          <a:ln w="9525">
            <a:noFill/>
            <a:miter lim="800000"/>
            <a:headEnd/>
            <a:tailEnd/>
          </a:ln>
          <a:effectLst/>
        </p:spPr>
        <p:txBody>
          <a:bodyPr>
            <a:spAutoFit/>
          </a:bodyPr>
          <a:lstStyle/>
          <a:p>
            <a:pPr algn="ctr" defTabSz="914400" eaLnBrk="0" hangingPunct="0">
              <a:spcBef>
                <a:spcPct val="50000"/>
              </a:spcBef>
            </a:pPr>
            <a:r>
              <a:rPr lang="en-US" sz="2000" b="1" i="1" dirty="0">
                <a:solidFill>
                  <a:prstClr val="black"/>
                </a:solidFill>
              </a:rPr>
              <a:t>Household Formation</a:t>
            </a:r>
            <a:r>
              <a:rPr lang="en-US" sz="2400" b="1" i="1" dirty="0">
                <a:solidFill>
                  <a:prstClr val="black"/>
                </a:solidFill>
              </a:rPr>
              <a:t> </a:t>
            </a:r>
            <a:endParaRPr lang="en-US" sz="1600" b="1" dirty="0">
              <a:solidFill>
                <a:prstClr val="black"/>
              </a:solidFill>
            </a:endParaRPr>
          </a:p>
        </p:txBody>
      </p:sp>
      <p:sp>
        <p:nvSpPr>
          <p:cNvPr id="156682" name="Text Box 10"/>
          <p:cNvSpPr txBox="1">
            <a:spLocks noChangeArrowheads="1"/>
          </p:cNvSpPr>
          <p:nvPr/>
        </p:nvSpPr>
        <p:spPr bwMode="auto">
          <a:xfrm>
            <a:off x="914400" y="1981200"/>
            <a:ext cx="1143000" cy="701675"/>
          </a:xfrm>
          <a:prstGeom prst="rect">
            <a:avLst/>
          </a:prstGeom>
          <a:noFill/>
          <a:ln w="9525">
            <a:noFill/>
            <a:miter lim="800000"/>
            <a:headEnd/>
            <a:tailEnd/>
          </a:ln>
          <a:effectLst/>
        </p:spPr>
        <p:txBody>
          <a:bodyPr>
            <a:spAutoFit/>
          </a:bodyPr>
          <a:lstStyle/>
          <a:p>
            <a:pPr defTabSz="914400" eaLnBrk="0" hangingPunct="0">
              <a:spcBef>
                <a:spcPct val="50000"/>
              </a:spcBef>
            </a:pPr>
            <a:r>
              <a:rPr lang="en-US" sz="2400" dirty="0">
                <a:solidFill>
                  <a:srgbClr val="242852"/>
                </a:solidFill>
              </a:rPr>
              <a:t>Death </a:t>
            </a:r>
            <a:r>
              <a:rPr lang="en-US" sz="1600" dirty="0">
                <a:solidFill>
                  <a:srgbClr val="242852"/>
                </a:solidFill>
              </a:rPr>
              <a:t>(C, I)</a:t>
            </a:r>
            <a:endParaRPr lang="en-US" sz="1600" b="1" dirty="0">
              <a:solidFill>
                <a:srgbClr val="242852"/>
              </a:solidFill>
            </a:endParaRPr>
          </a:p>
        </p:txBody>
      </p:sp>
      <p:sp>
        <p:nvSpPr>
          <p:cNvPr id="156683" name="Text Box 11"/>
          <p:cNvSpPr txBox="1">
            <a:spLocks noChangeArrowheads="1"/>
          </p:cNvSpPr>
          <p:nvPr/>
        </p:nvSpPr>
        <p:spPr bwMode="auto">
          <a:xfrm>
            <a:off x="6858000" y="4419600"/>
            <a:ext cx="1676400" cy="707886"/>
          </a:xfrm>
          <a:prstGeom prst="rect">
            <a:avLst/>
          </a:prstGeom>
          <a:noFill/>
          <a:ln w="9525">
            <a:noFill/>
            <a:miter lim="800000"/>
            <a:headEnd/>
            <a:tailEnd/>
          </a:ln>
          <a:effectLst/>
        </p:spPr>
        <p:txBody>
          <a:bodyPr wrap="square">
            <a:spAutoFit/>
          </a:bodyPr>
          <a:lstStyle/>
          <a:p>
            <a:pPr defTabSz="914400" eaLnBrk="0" hangingPunct="0">
              <a:spcBef>
                <a:spcPct val="50000"/>
              </a:spcBef>
            </a:pPr>
            <a:r>
              <a:rPr lang="en-US" sz="2400" dirty="0">
                <a:solidFill>
                  <a:srgbClr val="242852"/>
                </a:solidFill>
              </a:rPr>
              <a:t>Education </a:t>
            </a:r>
            <a:r>
              <a:rPr lang="en-US" sz="1600" dirty="0">
                <a:solidFill>
                  <a:srgbClr val="242852"/>
                </a:solidFill>
              </a:rPr>
              <a:t>(</a:t>
            </a:r>
            <a:r>
              <a:rPr lang="en-US" sz="1600" dirty="0" err="1">
                <a:solidFill>
                  <a:srgbClr val="242852"/>
                </a:solidFill>
              </a:rPr>
              <a:t>C,S</a:t>
            </a:r>
            <a:r>
              <a:rPr lang="en-US" sz="1600" dirty="0">
                <a:solidFill>
                  <a:srgbClr val="242852"/>
                </a:solidFill>
              </a:rPr>
              <a:t>)</a:t>
            </a:r>
          </a:p>
        </p:txBody>
      </p:sp>
      <p:sp>
        <p:nvSpPr>
          <p:cNvPr id="156684" name="Text Box 12"/>
          <p:cNvSpPr txBox="1">
            <a:spLocks noChangeArrowheads="1"/>
          </p:cNvSpPr>
          <p:nvPr/>
        </p:nvSpPr>
        <p:spPr bwMode="auto">
          <a:xfrm>
            <a:off x="2895600" y="2133600"/>
            <a:ext cx="3048000" cy="2200602"/>
          </a:xfrm>
          <a:prstGeom prst="rect">
            <a:avLst/>
          </a:prstGeom>
          <a:noFill/>
          <a:ln w="9525">
            <a:noFill/>
            <a:miter lim="800000"/>
            <a:headEnd/>
            <a:tailEnd/>
          </a:ln>
          <a:effectLst/>
        </p:spPr>
        <p:txBody>
          <a:bodyPr>
            <a:spAutoFit/>
          </a:bodyPr>
          <a:lstStyle/>
          <a:p>
            <a:pPr algn="ctr" defTabSz="914400" eaLnBrk="0" hangingPunct="0">
              <a:lnSpc>
                <a:spcPct val="75000"/>
              </a:lnSpc>
              <a:spcBef>
                <a:spcPct val="50000"/>
              </a:spcBef>
            </a:pPr>
            <a:r>
              <a:rPr lang="en-US" b="1" dirty="0">
                <a:solidFill>
                  <a:prstClr val="black"/>
                </a:solidFill>
              </a:rPr>
              <a:t>ONGOING FINANCIAL NEEDS</a:t>
            </a:r>
          </a:p>
          <a:p>
            <a:pPr algn="ctr" defTabSz="914400" eaLnBrk="0" hangingPunct="0">
              <a:lnSpc>
                <a:spcPct val="50000"/>
              </a:lnSpc>
              <a:spcBef>
                <a:spcPct val="50000"/>
              </a:spcBef>
            </a:pPr>
            <a:r>
              <a:rPr lang="en-US" dirty="0">
                <a:solidFill>
                  <a:srgbClr val="FF0066"/>
                </a:solidFill>
              </a:rPr>
              <a:t>Working Capital (</a:t>
            </a:r>
            <a:r>
              <a:rPr lang="en-US" dirty="0" err="1">
                <a:solidFill>
                  <a:srgbClr val="FF0066"/>
                </a:solidFill>
              </a:rPr>
              <a:t>C,S</a:t>
            </a:r>
            <a:r>
              <a:rPr lang="en-US" dirty="0">
                <a:solidFill>
                  <a:srgbClr val="FF0066"/>
                </a:solidFill>
              </a:rPr>
              <a:t>)</a:t>
            </a:r>
          </a:p>
          <a:p>
            <a:pPr algn="ctr" defTabSz="914400" eaLnBrk="0" hangingPunct="0">
              <a:lnSpc>
                <a:spcPct val="50000"/>
              </a:lnSpc>
              <a:spcBef>
                <a:spcPct val="50000"/>
              </a:spcBef>
            </a:pPr>
            <a:r>
              <a:rPr lang="en-US" dirty="0">
                <a:solidFill>
                  <a:srgbClr val="FF0066"/>
                </a:solidFill>
              </a:rPr>
              <a:t>Productive Assets</a:t>
            </a:r>
            <a:r>
              <a:rPr lang="en-US" b="1" dirty="0">
                <a:solidFill>
                  <a:srgbClr val="FF0066"/>
                </a:solidFill>
              </a:rPr>
              <a:t> </a:t>
            </a:r>
            <a:r>
              <a:rPr lang="en-US" dirty="0">
                <a:solidFill>
                  <a:srgbClr val="FF0066"/>
                </a:solidFill>
              </a:rPr>
              <a:t>(</a:t>
            </a:r>
            <a:r>
              <a:rPr lang="en-US" dirty="0" err="1">
                <a:solidFill>
                  <a:srgbClr val="FF0066"/>
                </a:solidFill>
              </a:rPr>
              <a:t>C,S</a:t>
            </a:r>
            <a:r>
              <a:rPr lang="en-US" dirty="0">
                <a:solidFill>
                  <a:srgbClr val="FF0066"/>
                </a:solidFill>
              </a:rPr>
              <a:t>)</a:t>
            </a:r>
          </a:p>
          <a:p>
            <a:pPr algn="ctr" defTabSz="914400" eaLnBrk="0" hangingPunct="0">
              <a:lnSpc>
                <a:spcPct val="50000"/>
              </a:lnSpc>
              <a:spcBef>
                <a:spcPct val="50000"/>
              </a:spcBef>
            </a:pPr>
            <a:r>
              <a:rPr lang="en-US" dirty="0">
                <a:solidFill>
                  <a:srgbClr val="242852"/>
                </a:solidFill>
              </a:rPr>
              <a:t>Investments (</a:t>
            </a:r>
            <a:r>
              <a:rPr lang="en-US" dirty="0" err="1">
                <a:solidFill>
                  <a:srgbClr val="242852"/>
                </a:solidFill>
              </a:rPr>
              <a:t>S,C</a:t>
            </a:r>
            <a:r>
              <a:rPr lang="en-US" dirty="0">
                <a:solidFill>
                  <a:srgbClr val="242852"/>
                </a:solidFill>
              </a:rPr>
              <a:t>)</a:t>
            </a:r>
          </a:p>
          <a:p>
            <a:pPr algn="ctr" defTabSz="914400" eaLnBrk="0" hangingPunct="0">
              <a:lnSpc>
                <a:spcPct val="50000"/>
              </a:lnSpc>
              <a:spcBef>
                <a:spcPct val="50000"/>
              </a:spcBef>
            </a:pPr>
            <a:r>
              <a:rPr lang="en-US" dirty="0">
                <a:solidFill>
                  <a:srgbClr val="242852"/>
                </a:solidFill>
              </a:rPr>
              <a:t>Asset protection (I)</a:t>
            </a:r>
          </a:p>
          <a:p>
            <a:pPr algn="ctr" defTabSz="914400" eaLnBrk="0" hangingPunct="0">
              <a:lnSpc>
                <a:spcPct val="50000"/>
              </a:lnSpc>
              <a:spcBef>
                <a:spcPct val="50000"/>
              </a:spcBef>
            </a:pPr>
            <a:r>
              <a:rPr lang="en-US" dirty="0">
                <a:solidFill>
                  <a:srgbClr val="242852"/>
                </a:solidFill>
              </a:rPr>
              <a:t>Health</a:t>
            </a:r>
            <a:r>
              <a:rPr lang="en-US" sz="2000" dirty="0">
                <a:solidFill>
                  <a:srgbClr val="242852"/>
                </a:solidFill>
              </a:rPr>
              <a:t> </a:t>
            </a:r>
            <a:r>
              <a:rPr lang="en-US" sz="1400" dirty="0">
                <a:solidFill>
                  <a:srgbClr val="242852"/>
                </a:solidFill>
              </a:rPr>
              <a:t>(</a:t>
            </a:r>
            <a:r>
              <a:rPr lang="en-US" sz="1400" dirty="0" err="1">
                <a:solidFill>
                  <a:srgbClr val="242852"/>
                </a:solidFill>
              </a:rPr>
              <a:t>C,S,I</a:t>
            </a:r>
            <a:r>
              <a:rPr lang="en-US" sz="1400" dirty="0">
                <a:solidFill>
                  <a:srgbClr val="242852"/>
                </a:solidFill>
              </a:rPr>
              <a:t>)</a:t>
            </a:r>
          </a:p>
          <a:p>
            <a:pPr algn="ctr" defTabSz="914400" eaLnBrk="0" hangingPunct="0">
              <a:lnSpc>
                <a:spcPct val="50000"/>
              </a:lnSpc>
              <a:spcBef>
                <a:spcPct val="50000"/>
              </a:spcBef>
            </a:pPr>
            <a:r>
              <a:rPr lang="en-US" dirty="0">
                <a:solidFill>
                  <a:srgbClr val="242852"/>
                </a:solidFill>
              </a:rPr>
              <a:t>Shocks</a:t>
            </a:r>
            <a:r>
              <a:rPr lang="en-US" b="1" dirty="0">
                <a:solidFill>
                  <a:srgbClr val="242852"/>
                </a:solidFill>
              </a:rPr>
              <a:t> </a:t>
            </a:r>
            <a:r>
              <a:rPr lang="en-US" dirty="0">
                <a:solidFill>
                  <a:srgbClr val="242852"/>
                </a:solidFill>
              </a:rPr>
              <a:t>(</a:t>
            </a:r>
            <a:r>
              <a:rPr lang="en-US" dirty="0" err="1">
                <a:solidFill>
                  <a:srgbClr val="242852"/>
                </a:solidFill>
              </a:rPr>
              <a:t>C,S,I</a:t>
            </a:r>
            <a:r>
              <a:rPr lang="en-US" sz="1400" dirty="0">
                <a:solidFill>
                  <a:srgbClr val="242852"/>
                </a:solidFill>
              </a:rPr>
              <a:t>)</a:t>
            </a:r>
          </a:p>
        </p:txBody>
      </p:sp>
      <p:sp>
        <p:nvSpPr>
          <p:cNvPr id="156685" name="Text Box 13"/>
          <p:cNvSpPr txBox="1">
            <a:spLocks noChangeArrowheads="1"/>
          </p:cNvSpPr>
          <p:nvPr/>
        </p:nvSpPr>
        <p:spPr bwMode="auto">
          <a:xfrm>
            <a:off x="685800" y="4267200"/>
            <a:ext cx="1447800" cy="701675"/>
          </a:xfrm>
          <a:prstGeom prst="rect">
            <a:avLst/>
          </a:prstGeom>
          <a:noFill/>
          <a:ln w="9525">
            <a:noFill/>
            <a:miter lim="800000"/>
            <a:headEnd/>
            <a:tailEnd/>
          </a:ln>
          <a:effectLst/>
        </p:spPr>
        <p:txBody>
          <a:bodyPr>
            <a:spAutoFit/>
          </a:bodyPr>
          <a:lstStyle/>
          <a:p>
            <a:pPr defTabSz="914400" eaLnBrk="0" hangingPunct="0">
              <a:spcBef>
                <a:spcPct val="50000"/>
              </a:spcBef>
            </a:pPr>
            <a:r>
              <a:rPr lang="en-US" sz="2400" dirty="0">
                <a:solidFill>
                  <a:srgbClr val="242852"/>
                </a:solidFill>
              </a:rPr>
              <a:t>Old Age </a:t>
            </a:r>
            <a:r>
              <a:rPr lang="en-US" sz="1600" dirty="0">
                <a:solidFill>
                  <a:srgbClr val="242852"/>
                </a:solidFill>
              </a:rPr>
              <a:t>(I,S)</a:t>
            </a:r>
          </a:p>
        </p:txBody>
      </p:sp>
      <p:sp>
        <p:nvSpPr>
          <p:cNvPr id="156686" name="Text Box 14"/>
          <p:cNvSpPr txBox="1">
            <a:spLocks noChangeArrowheads="1"/>
          </p:cNvSpPr>
          <p:nvPr/>
        </p:nvSpPr>
        <p:spPr bwMode="auto">
          <a:xfrm>
            <a:off x="3048000" y="5181600"/>
            <a:ext cx="2743200" cy="830997"/>
          </a:xfrm>
          <a:prstGeom prst="rect">
            <a:avLst/>
          </a:prstGeom>
          <a:noFill/>
          <a:ln w="9525">
            <a:noFill/>
            <a:miter lim="800000"/>
            <a:headEnd/>
            <a:tailEnd/>
          </a:ln>
          <a:effectLst/>
        </p:spPr>
        <p:txBody>
          <a:bodyPr>
            <a:spAutoFit/>
          </a:bodyPr>
          <a:lstStyle/>
          <a:p>
            <a:pPr defTabSz="914400" eaLnBrk="0" hangingPunct="0">
              <a:spcBef>
                <a:spcPct val="50000"/>
              </a:spcBef>
            </a:pPr>
            <a:r>
              <a:rPr lang="en-US" sz="2400" dirty="0">
                <a:solidFill>
                  <a:srgbClr val="242852"/>
                </a:solidFill>
              </a:rPr>
              <a:t>Marriage Ceremony </a:t>
            </a:r>
            <a:r>
              <a:rPr lang="en-US" sz="1600" dirty="0">
                <a:solidFill>
                  <a:srgbClr val="242852"/>
                </a:solidFill>
              </a:rPr>
              <a:t>(C,S)</a:t>
            </a:r>
          </a:p>
        </p:txBody>
      </p:sp>
      <p:sp>
        <p:nvSpPr>
          <p:cNvPr id="15" name="TextBox 14"/>
          <p:cNvSpPr txBox="1"/>
          <p:nvPr/>
        </p:nvSpPr>
        <p:spPr>
          <a:xfrm>
            <a:off x="7391400" y="5486400"/>
            <a:ext cx="1676400" cy="738664"/>
          </a:xfrm>
          <a:prstGeom prst="rect">
            <a:avLst/>
          </a:prstGeom>
          <a:noFill/>
        </p:spPr>
        <p:txBody>
          <a:bodyPr wrap="square" rtlCol="0">
            <a:spAutoFit/>
          </a:bodyPr>
          <a:lstStyle/>
          <a:p>
            <a:pPr defTabSz="914400"/>
            <a:r>
              <a:rPr lang="en-US" sz="1400" dirty="0" smtClean="0">
                <a:solidFill>
                  <a:prstClr val="black"/>
                </a:solidFill>
              </a:rPr>
              <a:t>C = Credit</a:t>
            </a:r>
          </a:p>
          <a:p>
            <a:pPr defTabSz="914400"/>
            <a:r>
              <a:rPr lang="en-US" sz="1400" dirty="0" smtClean="0">
                <a:solidFill>
                  <a:prstClr val="black"/>
                </a:solidFill>
              </a:rPr>
              <a:t>S = Savings</a:t>
            </a:r>
          </a:p>
          <a:p>
            <a:pPr defTabSz="914400"/>
            <a:r>
              <a:rPr lang="en-US" sz="1400" dirty="0" smtClean="0">
                <a:solidFill>
                  <a:prstClr val="black"/>
                </a:solidFill>
              </a:rPr>
              <a:t>I = Insurance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152400" y="23814"/>
            <a:ext cx="8763000" cy="1190625"/>
          </a:xfrm>
        </p:spPr>
        <p:txBody>
          <a:bodyPr>
            <a:normAutofit/>
          </a:bodyPr>
          <a:lstStyle/>
          <a:p>
            <a:r>
              <a:rPr lang="en-US" dirty="0">
                <a:latin typeface="Georgia" pitchFamily="18" charset="0"/>
                <a:cs typeface="Times New Roman" pitchFamily="18" charset="0"/>
              </a:rPr>
              <a:t>Market Research &amp; Product Development Process Overview</a:t>
            </a:r>
          </a:p>
        </p:txBody>
      </p:sp>
      <p:grpSp>
        <p:nvGrpSpPr>
          <p:cNvPr id="2" name="Group 26"/>
          <p:cNvGrpSpPr/>
          <p:nvPr/>
        </p:nvGrpSpPr>
        <p:grpSpPr>
          <a:xfrm>
            <a:off x="457200" y="1371600"/>
            <a:ext cx="8458200" cy="4438710"/>
            <a:chOff x="457200" y="1828800"/>
            <a:chExt cx="8458200" cy="4438710"/>
          </a:xfrm>
        </p:grpSpPr>
        <p:sp>
          <p:nvSpPr>
            <p:cNvPr id="28" name="AutoShape 3"/>
            <p:cNvSpPr>
              <a:spLocks noChangeArrowheads="1"/>
            </p:cNvSpPr>
            <p:nvPr/>
          </p:nvSpPr>
          <p:spPr bwMode="auto">
            <a:xfrm>
              <a:off x="2286000" y="2362200"/>
              <a:ext cx="533400" cy="304800"/>
            </a:xfrm>
            <a:prstGeom prst="rightArrow">
              <a:avLst>
                <a:gd name="adj1" fmla="val 50000"/>
                <a:gd name="adj2" fmla="val 43750"/>
              </a:avLst>
            </a:prstGeom>
            <a:solidFill>
              <a:srgbClr val="FF9900"/>
            </a:solidFill>
            <a:ln w="9525">
              <a:solidFill>
                <a:schemeClr val="tx1"/>
              </a:solidFill>
              <a:miter lim="800000"/>
              <a:headEnd/>
              <a:tailEnd/>
            </a:ln>
            <a:effectLst/>
          </p:spPr>
          <p:txBody>
            <a:bodyPr wrap="none" anchor="ctr"/>
            <a:lstStyle/>
            <a:p>
              <a:pPr defTabSz="914400"/>
              <a:endParaRPr lang="en-GB" sz="1600">
                <a:solidFill>
                  <a:prstClr val="black"/>
                </a:solidFill>
              </a:endParaRPr>
            </a:p>
          </p:txBody>
        </p:sp>
        <p:sp>
          <p:nvSpPr>
            <p:cNvPr id="29" name="AutoShape 4"/>
            <p:cNvSpPr>
              <a:spLocks noChangeArrowheads="1"/>
            </p:cNvSpPr>
            <p:nvPr/>
          </p:nvSpPr>
          <p:spPr bwMode="auto">
            <a:xfrm>
              <a:off x="4495800" y="2286000"/>
              <a:ext cx="533400" cy="304800"/>
            </a:xfrm>
            <a:prstGeom prst="rightArrow">
              <a:avLst>
                <a:gd name="adj1" fmla="val 50000"/>
                <a:gd name="adj2" fmla="val 43750"/>
              </a:avLst>
            </a:prstGeom>
            <a:solidFill>
              <a:srgbClr val="FFCC00"/>
            </a:solidFill>
            <a:ln w="9525">
              <a:solidFill>
                <a:schemeClr val="tx1"/>
              </a:solidFill>
              <a:miter lim="800000"/>
              <a:headEnd/>
              <a:tailEnd/>
            </a:ln>
            <a:effectLst/>
          </p:spPr>
          <p:txBody>
            <a:bodyPr wrap="none" anchor="ctr"/>
            <a:lstStyle/>
            <a:p>
              <a:pPr defTabSz="914400"/>
              <a:endParaRPr lang="en-GB" sz="1600">
                <a:solidFill>
                  <a:prstClr val="black"/>
                </a:solidFill>
              </a:endParaRPr>
            </a:p>
          </p:txBody>
        </p:sp>
        <p:sp>
          <p:nvSpPr>
            <p:cNvPr id="30" name="AutoShape 5"/>
            <p:cNvSpPr>
              <a:spLocks noChangeArrowheads="1"/>
            </p:cNvSpPr>
            <p:nvPr/>
          </p:nvSpPr>
          <p:spPr bwMode="auto">
            <a:xfrm>
              <a:off x="5181600" y="1828800"/>
              <a:ext cx="1447800" cy="1219200"/>
            </a:xfrm>
            <a:prstGeom prst="flowChartProcess">
              <a:avLst/>
            </a:prstGeom>
            <a:solidFill>
              <a:schemeClr val="accent1">
                <a:lumMod val="60000"/>
                <a:lumOff val="40000"/>
              </a:schemeClr>
            </a:solidFill>
            <a:ln w="9525">
              <a:solidFill>
                <a:schemeClr val="tx1"/>
              </a:solidFill>
              <a:miter lim="800000"/>
              <a:headEnd/>
              <a:tailEnd/>
            </a:ln>
            <a:effectLst/>
          </p:spPr>
          <p:txBody>
            <a:bodyPr wrap="none" anchor="ctr"/>
            <a:lstStyle/>
            <a:p>
              <a:pPr defTabSz="914400" eaLnBrk="0" hangingPunct="0"/>
              <a:r>
                <a:rPr lang="en-US" sz="2000">
                  <a:solidFill>
                    <a:prstClr val="black"/>
                  </a:solidFill>
                </a:rPr>
                <a:t>Qualitative</a:t>
              </a:r>
            </a:p>
            <a:p>
              <a:pPr defTabSz="914400" eaLnBrk="0" hangingPunct="0"/>
              <a:r>
                <a:rPr lang="en-US" sz="2000">
                  <a:solidFill>
                    <a:prstClr val="black"/>
                  </a:solidFill>
                </a:rPr>
                <a:t>Research:</a:t>
              </a:r>
            </a:p>
            <a:p>
              <a:pPr defTabSz="914400" eaLnBrk="0" hangingPunct="0"/>
              <a:r>
                <a:rPr lang="en-US" sz="2000">
                  <a:solidFill>
                    <a:prstClr val="black"/>
                  </a:solidFill>
                </a:rPr>
                <a:t>FGD/PRA</a:t>
              </a:r>
            </a:p>
          </p:txBody>
        </p:sp>
        <p:sp>
          <p:nvSpPr>
            <p:cNvPr id="31" name="AutoShape 6"/>
            <p:cNvSpPr>
              <a:spLocks noChangeArrowheads="1"/>
            </p:cNvSpPr>
            <p:nvPr/>
          </p:nvSpPr>
          <p:spPr bwMode="auto">
            <a:xfrm>
              <a:off x="6705600" y="2362200"/>
              <a:ext cx="533400" cy="304800"/>
            </a:xfrm>
            <a:prstGeom prst="rightArrow">
              <a:avLst>
                <a:gd name="adj1" fmla="val 50000"/>
                <a:gd name="adj2" fmla="val 43750"/>
              </a:avLst>
            </a:prstGeom>
            <a:solidFill>
              <a:srgbClr val="FFFF00"/>
            </a:solidFill>
            <a:ln w="9525">
              <a:solidFill>
                <a:schemeClr val="tx1"/>
              </a:solidFill>
              <a:miter lim="800000"/>
              <a:headEnd/>
              <a:tailEnd/>
            </a:ln>
            <a:effectLst/>
          </p:spPr>
          <p:txBody>
            <a:bodyPr wrap="none" anchor="ctr"/>
            <a:lstStyle/>
            <a:p>
              <a:pPr defTabSz="914400"/>
              <a:endParaRPr lang="en-GB" sz="1600">
                <a:solidFill>
                  <a:prstClr val="black"/>
                </a:solidFill>
              </a:endParaRPr>
            </a:p>
          </p:txBody>
        </p:sp>
        <p:sp>
          <p:nvSpPr>
            <p:cNvPr id="32" name="AutoShape 7"/>
            <p:cNvSpPr>
              <a:spLocks noChangeArrowheads="1"/>
            </p:cNvSpPr>
            <p:nvPr/>
          </p:nvSpPr>
          <p:spPr bwMode="auto">
            <a:xfrm rot="5503572">
              <a:off x="7353300" y="2476500"/>
              <a:ext cx="457200" cy="381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a:effectLst/>
          </p:spPr>
          <p:txBody>
            <a:bodyPr wrap="none" anchor="ctr"/>
            <a:lstStyle/>
            <a:p>
              <a:pPr defTabSz="914400"/>
              <a:endParaRPr lang="en-GB" sz="1600">
                <a:solidFill>
                  <a:prstClr val="black"/>
                </a:solidFill>
              </a:endParaRPr>
            </a:p>
          </p:txBody>
        </p:sp>
        <p:sp>
          <p:nvSpPr>
            <p:cNvPr id="33" name="AutoShape 8"/>
            <p:cNvSpPr>
              <a:spLocks noChangeArrowheads="1"/>
            </p:cNvSpPr>
            <p:nvPr/>
          </p:nvSpPr>
          <p:spPr bwMode="auto">
            <a:xfrm rot="11072390">
              <a:off x="7391400" y="4648200"/>
              <a:ext cx="457200" cy="381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CC00"/>
            </a:solidFill>
            <a:ln w="9525">
              <a:solidFill>
                <a:schemeClr val="tx1"/>
              </a:solidFill>
              <a:miter lim="800000"/>
              <a:headEnd/>
              <a:tailEnd/>
            </a:ln>
            <a:effectLst/>
          </p:spPr>
          <p:txBody>
            <a:bodyPr wrap="none" anchor="ctr"/>
            <a:lstStyle/>
            <a:p>
              <a:pPr defTabSz="914400"/>
              <a:endParaRPr lang="en-GB" sz="1600">
                <a:solidFill>
                  <a:prstClr val="black"/>
                </a:solidFill>
              </a:endParaRPr>
            </a:p>
          </p:txBody>
        </p:sp>
        <p:sp>
          <p:nvSpPr>
            <p:cNvPr id="34" name="AutoShape 9"/>
            <p:cNvSpPr>
              <a:spLocks noChangeArrowheads="1"/>
            </p:cNvSpPr>
            <p:nvPr/>
          </p:nvSpPr>
          <p:spPr bwMode="auto">
            <a:xfrm>
              <a:off x="6629400" y="3200400"/>
              <a:ext cx="2286000" cy="990600"/>
            </a:xfrm>
            <a:prstGeom prst="cloudCallout">
              <a:avLst>
                <a:gd name="adj1" fmla="val 51250"/>
                <a:gd name="adj2" fmla="val 96153"/>
              </a:avLst>
            </a:prstGeom>
            <a:solidFill>
              <a:schemeClr val="accent3">
                <a:lumMod val="40000"/>
                <a:lumOff val="60000"/>
              </a:schemeClr>
            </a:solidFill>
            <a:ln w="9525">
              <a:solidFill>
                <a:schemeClr val="tx1"/>
              </a:solidFill>
              <a:round/>
              <a:headEnd/>
              <a:tailEnd/>
            </a:ln>
            <a:effectLst/>
          </p:spPr>
          <p:txBody>
            <a:bodyPr wrap="none" anchor="ctr"/>
            <a:lstStyle/>
            <a:p>
              <a:pPr defTabSz="914400" eaLnBrk="0" hangingPunct="0"/>
              <a:r>
                <a:rPr lang="en-US" sz="2000">
                  <a:solidFill>
                    <a:prstClr val="black"/>
                  </a:solidFill>
                </a:rPr>
                <a:t>Concept</a:t>
              </a:r>
            </a:p>
            <a:p>
              <a:pPr defTabSz="914400" eaLnBrk="0" hangingPunct="0"/>
              <a:r>
                <a:rPr lang="en-US" sz="2000">
                  <a:solidFill>
                    <a:prstClr val="black"/>
                  </a:solidFill>
                </a:rPr>
                <a:t>Development</a:t>
              </a:r>
            </a:p>
          </p:txBody>
        </p:sp>
        <p:sp>
          <p:nvSpPr>
            <p:cNvPr id="35" name="AutoShape 10"/>
            <p:cNvSpPr>
              <a:spLocks noChangeArrowheads="1"/>
            </p:cNvSpPr>
            <p:nvPr/>
          </p:nvSpPr>
          <p:spPr bwMode="auto">
            <a:xfrm>
              <a:off x="2895600" y="1828800"/>
              <a:ext cx="1524000" cy="1219200"/>
            </a:xfrm>
            <a:prstGeom prst="roundRect">
              <a:avLst>
                <a:gd name="adj" fmla="val 16667"/>
              </a:avLst>
            </a:prstGeom>
            <a:solidFill>
              <a:schemeClr val="accent1">
                <a:lumMod val="60000"/>
                <a:lumOff val="40000"/>
              </a:schemeClr>
            </a:solidFill>
            <a:ln w="9525">
              <a:solidFill>
                <a:schemeClr val="tx1"/>
              </a:solidFill>
              <a:round/>
              <a:headEnd/>
              <a:tailEnd/>
            </a:ln>
            <a:effectLst/>
          </p:spPr>
          <p:txBody>
            <a:bodyPr wrap="none" anchor="ctr"/>
            <a:lstStyle/>
            <a:p>
              <a:pPr defTabSz="914400" eaLnBrk="0" hangingPunct="0"/>
              <a:r>
                <a:rPr lang="en-US" sz="2000" dirty="0">
                  <a:solidFill>
                    <a:prstClr val="black"/>
                  </a:solidFill>
                </a:rPr>
                <a:t>Qualitative </a:t>
              </a:r>
            </a:p>
            <a:p>
              <a:pPr defTabSz="914400" eaLnBrk="0" hangingPunct="0"/>
              <a:r>
                <a:rPr lang="en-US" sz="2000" dirty="0">
                  <a:solidFill>
                    <a:prstClr val="black"/>
                  </a:solidFill>
                </a:rPr>
                <a:t>Research</a:t>
              </a:r>
            </a:p>
            <a:p>
              <a:pPr defTabSz="914400" eaLnBrk="0" hangingPunct="0"/>
              <a:r>
                <a:rPr lang="en-US" sz="2000" dirty="0">
                  <a:solidFill>
                    <a:prstClr val="black"/>
                  </a:solidFill>
                </a:rPr>
                <a:t>Plan</a:t>
              </a:r>
            </a:p>
          </p:txBody>
        </p:sp>
        <p:sp>
          <p:nvSpPr>
            <p:cNvPr id="36" name="AutoShape 11"/>
            <p:cNvSpPr>
              <a:spLocks noChangeArrowheads="1"/>
            </p:cNvSpPr>
            <p:nvPr/>
          </p:nvSpPr>
          <p:spPr bwMode="auto">
            <a:xfrm>
              <a:off x="5486400" y="4419600"/>
              <a:ext cx="1676400" cy="1219200"/>
            </a:xfrm>
            <a:prstGeom prst="roundRect">
              <a:avLst>
                <a:gd name="adj" fmla="val 16667"/>
              </a:avLst>
            </a:prstGeom>
            <a:solidFill>
              <a:schemeClr val="accent4">
                <a:lumMod val="20000"/>
                <a:lumOff val="80000"/>
              </a:schemeClr>
            </a:solidFill>
            <a:ln w="9525">
              <a:solidFill>
                <a:schemeClr val="tx1"/>
              </a:solidFill>
              <a:round/>
              <a:headEnd/>
              <a:tailEnd/>
            </a:ln>
            <a:effectLst/>
          </p:spPr>
          <p:txBody>
            <a:bodyPr wrap="none" anchor="ctr"/>
            <a:lstStyle/>
            <a:p>
              <a:pPr defTabSz="914400" eaLnBrk="0" hangingPunct="0"/>
              <a:r>
                <a:rPr lang="en-US" sz="2000">
                  <a:solidFill>
                    <a:prstClr val="black"/>
                  </a:solidFill>
                </a:rPr>
                <a:t>Refine the </a:t>
              </a:r>
            </a:p>
            <a:p>
              <a:pPr defTabSz="914400" eaLnBrk="0" hangingPunct="0"/>
              <a:r>
                <a:rPr lang="en-US" sz="2000">
                  <a:solidFill>
                    <a:prstClr val="black"/>
                  </a:solidFill>
                </a:rPr>
                <a:t>Concept into</a:t>
              </a:r>
            </a:p>
            <a:p>
              <a:pPr defTabSz="914400" eaLnBrk="0" hangingPunct="0"/>
              <a:r>
                <a:rPr lang="en-US" sz="2000">
                  <a:solidFill>
                    <a:prstClr val="black"/>
                  </a:solidFill>
                </a:rPr>
                <a:t>a Prototype</a:t>
              </a:r>
            </a:p>
          </p:txBody>
        </p:sp>
        <p:sp>
          <p:nvSpPr>
            <p:cNvPr id="37" name="AutoShape 12"/>
            <p:cNvSpPr>
              <a:spLocks noChangeArrowheads="1"/>
            </p:cNvSpPr>
            <p:nvPr/>
          </p:nvSpPr>
          <p:spPr bwMode="auto">
            <a:xfrm>
              <a:off x="457200" y="1828800"/>
              <a:ext cx="1752600" cy="1295400"/>
            </a:xfrm>
            <a:prstGeom prst="cloudCallout">
              <a:avLst>
                <a:gd name="adj1" fmla="val -73458"/>
                <a:gd name="adj2" fmla="val 80759"/>
              </a:avLst>
            </a:prstGeom>
            <a:solidFill>
              <a:schemeClr val="accent1">
                <a:lumMod val="20000"/>
                <a:lumOff val="80000"/>
              </a:schemeClr>
            </a:solidFill>
            <a:ln w="9525">
              <a:solidFill>
                <a:schemeClr val="tx1"/>
              </a:solidFill>
              <a:round/>
              <a:headEnd/>
              <a:tailEnd/>
            </a:ln>
            <a:effectLst/>
          </p:spPr>
          <p:txBody>
            <a:bodyPr wrap="none" anchor="ctr"/>
            <a:lstStyle/>
            <a:p>
              <a:pPr defTabSz="914400" eaLnBrk="0" hangingPunct="0"/>
              <a:r>
                <a:rPr lang="en-US" sz="2000">
                  <a:solidFill>
                    <a:prstClr val="black"/>
                  </a:solidFill>
                </a:rPr>
                <a:t>Research </a:t>
              </a:r>
            </a:p>
            <a:p>
              <a:pPr defTabSz="914400" eaLnBrk="0" hangingPunct="0"/>
              <a:r>
                <a:rPr lang="en-US" sz="2000">
                  <a:solidFill>
                    <a:prstClr val="black"/>
                  </a:solidFill>
                </a:rPr>
                <a:t>Issue</a:t>
              </a:r>
            </a:p>
          </p:txBody>
        </p:sp>
        <p:sp>
          <p:nvSpPr>
            <p:cNvPr id="38" name="AutoShape 13"/>
            <p:cNvSpPr>
              <a:spLocks noChangeArrowheads="1"/>
            </p:cNvSpPr>
            <p:nvPr/>
          </p:nvSpPr>
          <p:spPr bwMode="auto">
            <a:xfrm>
              <a:off x="2971800" y="4114800"/>
              <a:ext cx="1676400" cy="1676400"/>
            </a:xfrm>
            <a:prstGeom prst="flowChartProcess">
              <a:avLst/>
            </a:prstGeom>
            <a:solidFill>
              <a:schemeClr val="accent6">
                <a:lumMod val="20000"/>
                <a:lumOff val="80000"/>
              </a:schemeClr>
            </a:solidFill>
            <a:ln w="9525">
              <a:solidFill>
                <a:schemeClr val="tx1"/>
              </a:solidFill>
              <a:miter lim="800000"/>
              <a:headEnd/>
              <a:tailEnd/>
            </a:ln>
            <a:effectLst/>
          </p:spPr>
          <p:txBody>
            <a:bodyPr wrap="none" anchor="ctr"/>
            <a:lstStyle/>
            <a:p>
              <a:pPr defTabSz="914400" eaLnBrk="0" hangingPunct="0"/>
              <a:r>
                <a:rPr lang="en-US" sz="2000">
                  <a:solidFill>
                    <a:prstClr val="black"/>
                  </a:solidFill>
                </a:rPr>
                <a:t>Quantitative</a:t>
              </a:r>
            </a:p>
            <a:p>
              <a:pPr defTabSz="914400" eaLnBrk="0" hangingPunct="0"/>
              <a:r>
                <a:rPr lang="en-US" sz="2000">
                  <a:solidFill>
                    <a:prstClr val="black"/>
                  </a:solidFill>
                </a:rPr>
                <a:t>Research:</a:t>
              </a:r>
            </a:p>
            <a:p>
              <a:pPr defTabSz="914400" eaLnBrk="0" hangingPunct="0"/>
              <a:r>
                <a:rPr lang="en-US" sz="2000">
                  <a:solidFill>
                    <a:prstClr val="black"/>
                  </a:solidFill>
                </a:rPr>
                <a:t>Prototype </a:t>
              </a:r>
            </a:p>
            <a:p>
              <a:pPr defTabSz="914400" eaLnBrk="0" hangingPunct="0"/>
              <a:r>
                <a:rPr lang="en-US" sz="2000">
                  <a:solidFill>
                    <a:prstClr val="black"/>
                  </a:solidFill>
                </a:rPr>
                <a:t>Testing</a:t>
              </a:r>
            </a:p>
          </p:txBody>
        </p:sp>
        <p:sp>
          <p:nvSpPr>
            <p:cNvPr id="39" name="AutoShape 14"/>
            <p:cNvSpPr>
              <a:spLocks noChangeArrowheads="1"/>
            </p:cNvSpPr>
            <p:nvPr/>
          </p:nvSpPr>
          <p:spPr bwMode="auto">
            <a:xfrm>
              <a:off x="4724400" y="4800600"/>
              <a:ext cx="609600" cy="304800"/>
            </a:xfrm>
            <a:prstGeom prst="lef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pPr defTabSz="914400"/>
              <a:endParaRPr lang="en-GB" sz="1600">
                <a:solidFill>
                  <a:prstClr val="black"/>
                </a:solidFill>
              </a:endParaRPr>
            </a:p>
          </p:txBody>
        </p:sp>
        <p:sp>
          <p:nvSpPr>
            <p:cNvPr id="40" name="AutoShape 15"/>
            <p:cNvSpPr>
              <a:spLocks noChangeArrowheads="1"/>
            </p:cNvSpPr>
            <p:nvPr/>
          </p:nvSpPr>
          <p:spPr bwMode="auto">
            <a:xfrm>
              <a:off x="2286000" y="4800600"/>
              <a:ext cx="609600" cy="304800"/>
            </a:xfrm>
            <a:prstGeom prst="lef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pPr defTabSz="914400"/>
              <a:endParaRPr lang="en-GB" sz="1600">
                <a:solidFill>
                  <a:prstClr val="black"/>
                </a:solidFill>
              </a:endParaRPr>
            </a:p>
          </p:txBody>
        </p:sp>
        <p:sp>
          <p:nvSpPr>
            <p:cNvPr id="41" name="AutoShape 16"/>
            <p:cNvSpPr>
              <a:spLocks noChangeArrowheads="1"/>
            </p:cNvSpPr>
            <p:nvPr/>
          </p:nvSpPr>
          <p:spPr bwMode="auto">
            <a:xfrm>
              <a:off x="685800" y="4038600"/>
              <a:ext cx="1447800" cy="1828800"/>
            </a:xfrm>
            <a:prstGeom prst="flowChartPunchedTape">
              <a:avLst/>
            </a:prstGeom>
            <a:solidFill>
              <a:schemeClr val="accent6">
                <a:lumMod val="40000"/>
                <a:lumOff val="60000"/>
              </a:schemeClr>
            </a:solidFill>
            <a:ln w="9525">
              <a:solidFill>
                <a:schemeClr val="tx1"/>
              </a:solidFill>
              <a:miter lim="800000"/>
              <a:headEnd/>
              <a:tailEnd/>
            </a:ln>
            <a:effectLst/>
          </p:spPr>
          <p:txBody>
            <a:bodyPr wrap="none" anchor="ctr"/>
            <a:lstStyle/>
            <a:p>
              <a:pPr defTabSz="914400" eaLnBrk="0" hangingPunct="0"/>
              <a:r>
                <a:rPr lang="en-US" sz="2000">
                  <a:solidFill>
                    <a:prstClr val="black"/>
                  </a:solidFill>
                </a:rPr>
                <a:t>Product </a:t>
              </a:r>
            </a:p>
            <a:p>
              <a:pPr defTabSz="914400" eaLnBrk="0" hangingPunct="0"/>
              <a:r>
                <a:rPr lang="en-US" sz="2000">
                  <a:solidFill>
                    <a:prstClr val="black"/>
                  </a:solidFill>
                </a:rPr>
                <a:t>Ready for</a:t>
              </a:r>
            </a:p>
            <a:p>
              <a:pPr defTabSz="914400" eaLnBrk="0" hangingPunct="0"/>
              <a:r>
                <a:rPr lang="en-US" sz="2000">
                  <a:solidFill>
                    <a:prstClr val="black"/>
                  </a:solidFill>
                </a:rPr>
                <a:t>Pilot-test</a:t>
              </a:r>
            </a:p>
          </p:txBody>
        </p:sp>
        <p:sp>
          <p:nvSpPr>
            <p:cNvPr id="42" name="Text Box 17"/>
            <p:cNvSpPr txBox="1">
              <a:spLocks noChangeArrowheads="1"/>
            </p:cNvSpPr>
            <p:nvPr/>
          </p:nvSpPr>
          <p:spPr bwMode="auto">
            <a:xfrm>
              <a:off x="2971800" y="3200400"/>
              <a:ext cx="3505200" cy="400110"/>
            </a:xfrm>
            <a:prstGeom prst="rect">
              <a:avLst/>
            </a:prstGeom>
            <a:noFill/>
            <a:ln w="19050">
              <a:solidFill>
                <a:srgbClr val="FFCC00"/>
              </a:solidFill>
              <a:miter lim="800000"/>
              <a:headEnd/>
              <a:tailEnd/>
            </a:ln>
            <a:effectLst/>
          </p:spPr>
          <p:txBody>
            <a:bodyPr>
              <a:spAutoFit/>
            </a:bodyPr>
            <a:lstStyle/>
            <a:p>
              <a:pPr defTabSz="914400" eaLnBrk="0" hangingPunct="0">
                <a:spcBef>
                  <a:spcPct val="50000"/>
                </a:spcBef>
              </a:pPr>
              <a:r>
                <a:rPr lang="en-US" sz="2000">
                  <a:solidFill>
                    <a:prstClr val="black"/>
                  </a:solidFill>
                </a:rPr>
                <a:t>Understanding clients’ needs</a:t>
              </a:r>
            </a:p>
          </p:txBody>
        </p:sp>
        <p:sp>
          <p:nvSpPr>
            <p:cNvPr id="43" name="Text Box 18"/>
            <p:cNvSpPr txBox="1">
              <a:spLocks noChangeArrowheads="1"/>
            </p:cNvSpPr>
            <p:nvPr/>
          </p:nvSpPr>
          <p:spPr bwMode="auto">
            <a:xfrm>
              <a:off x="2514600" y="5867400"/>
              <a:ext cx="4648200" cy="400110"/>
            </a:xfrm>
            <a:prstGeom prst="rect">
              <a:avLst/>
            </a:prstGeom>
            <a:noFill/>
            <a:ln w="19050">
              <a:solidFill>
                <a:schemeClr val="accent1"/>
              </a:solidFill>
              <a:miter lim="800000"/>
              <a:headEnd/>
              <a:tailEnd/>
            </a:ln>
            <a:effectLst/>
          </p:spPr>
          <p:txBody>
            <a:bodyPr>
              <a:spAutoFit/>
            </a:bodyPr>
            <a:lstStyle/>
            <a:p>
              <a:pPr defTabSz="914400" eaLnBrk="0" hangingPunct="0">
                <a:spcBef>
                  <a:spcPct val="50000"/>
                </a:spcBef>
              </a:pPr>
              <a:r>
                <a:rPr lang="en-US" sz="2000">
                  <a:solidFill>
                    <a:prstClr val="black"/>
                  </a:solidFill>
                </a:rPr>
                <a:t>Refining/Testing the product prototype</a:t>
              </a: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199"/>
            <a:ext cx="8991600" cy="1086557"/>
          </a:xfrm>
        </p:spPr>
        <p:txBody>
          <a:bodyPr>
            <a:normAutofit/>
          </a:bodyPr>
          <a:lstStyle/>
          <a:p>
            <a:r>
              <a:rPr lang="en-US" sz="2800" dirty="0" smtClean="0">
                <a:latin typeface="Georgia" pitchFamily="18" charset="0"/>
              </a:rPr>
              <a:t>Some</a:t>
            </a:r>
            <a:r>
              <a:rPr lang="en-US" sz="2800" dirty="0" smtClean="0">
                <a:latin typeface="Georgia" pitchFamily="18" charset="0"/>
              </a:rPr>
              <a:t> Prominent </a:t>
            </a:r>
            <a:r>
              <a:rPr lang="en-US" sz="2800" dirty="0" smtClean="0"/>
              <a:t>A</a:t>
            </a:r>
            <a:r>
              <a:rPr lang="en-US" sz="2800" dirty="0" smtClean="0">
                <a:latin typeface="Georgia" pitchFamily="18" charset="0"/>
              </a:rPr>
              <a:t>ssignments </a:t>
            </a:r>
            <a:br>
              <a:rPr lang="en-US" sz="2800" dirty="0" smtClean="0">
                <a:latin typeface="Georgia" pitchFamily="18" charset="0"/>
              </a:rPr>
            </a:br>
            <a:r>
              <a:rPr lang="en-US" sz="2800" dirty="0" smtClean="0">
                <a:latin typeface="Georgia" pitchFamily="18" charset="0"/>
              </a:rPr>
              <a:t>with </a:t>
            </a:r>
            <a:r>
              <a:rPr lang="en-US" sz="2800" dirty="0" err="1" smtClean="0">
                <a:latin typeface="Georgia" pitchFamily="18" charset="0"/>
              </a:rPr>
              <a:t>Grameen</a:t>
            </a:r>
            <a:r>
              <a:rPr lang="en-US" sz="2800" dirty="0" smtClean="0">
                <a:latin typeface="Georgia" pitchFamily="18" charset="0"/>
              </a:rPr>
              <a:t> </a:t>
            </a:r>
            <a:r>
              <a:rPr lang="en-US" sz="2800" dirty="0" err="1" smtClean="0">
                <a:latin typeface="Georgia" pitchFamily="18" charset="0"/>
              </a:rPr>
              <a:t>Koota</a:t>
            </a:r>
            <a:endParaRPr lang="en-IN" sz="2800" dirty="0">
              <a:latin typeface="Georgia" pitchFamily="18" charset="0"/>
            </a:endParaRPr>
          </a:p>
        </p:txBody>
      </p:sp>
      <p:sp>
        <p:nvSpPr>
          <p:cNvPr id="3" name="Content Placeholder 2"/>
          <p:cNvSpPr>
            <a:spLocks noGrp="1"/>
          </p:cNvSpPr>
          <p:nvPr>
            <p:ph idx="1"/>
          </p:nvPr>
        </p:nvSpPr>
        <p:spPr>
          <a:xfrm>
            <a:off x="457200" y="1465142"/>
            <a:ext cx="8229600" cy="4525963"/>
          </a:xfrm>
        </p:spPr>
        <p:txBody>
          <a:bodyPr>
            <a:normAutofit/>
          </a:bodyPr>
          <a:lstStyle/>
          <a:p>
            <a:pPr marL="457200" indent="-457200">
              <a:spcBef>
                <a:spcPts val="700"/>
              </a:spcBef>
              <a:buFont typeface="Arial" pitchFamily="34" charset="0"/>
              <a:buChar char="•"/>
            </a:pPr>
            <a:r>
              <a:rPr lang="en-US" sz="2800" dirty="0" smtClean="0">
                <a:latin typeface="Georgia" pitchFamily="18" charset="0"/>
              </a:rPr>
              <a:t>Microenterprise loan product – individual loan product</a:t>
            </a:r>
          </a:p>
          <a:p>
            <a:pPr marL="457200" indent="-457200">
              <a:spcBef>
                <a:spcPts val="700"/>
              </a:spcBef>
              <a:buFont typeface="Arial" pitchFamily="34" charset="0"/>
              <a:buChar char="•"/>
            </a:pPr>
            <a:r>
              <a:rPr lang="en-US" sz="2800" dirty="0" smtClean="0">
                <a:latin typeface="Georgia" pitchFamily="18" charset="0"/>
              </a:rPr>
              <a:t>Financial Stress analysis in the lives of client- market research </a:t>
            </a:r>
          </a:p>
          <a:p>
            <a:pPr marL="457200" indent="-457200">
              <a:spcBef>
                <a:spcPts val="700"/>
              </a:spcBef>
              <a:buFont typeface="Arial" pitchFamily="34" charset="0"/>
              <a:buChar char="•"/>
            </a:pPr>
            <a:r>
              <a:rPr lang="en-US" sz="2800" dirty="0" smtClean="0">
                <a:latin typeface="Georgia" pitchFamily="18" charset="0"/>
              </a:rPr>
              <a:t>M-banking initiative of GK / m-</a:t>
            </a:r>
            <a:r>
              <a:rPr lang="en-US" sz="2800" dirty="0" err="1" smtClean="0">
                <a:latin typeface="Georgia" pitchFamily="18" charset="0"/>
              </a:rPr>
              <a:t>Chek</a:t>
            </a:r>
            <a:endParaRPr lang="en-US" sz="2800" dirty="0" smtClean="0">
              <a:latin typeface="Georgia" pitchFamily="18" charset="0"/>
            </a:endParaRPr>
          </a:p>
          <a:p>
            <a:pPr marL="457200" indent="-457200">
              <a:spcBef>
                <a:spcPts val="700"/>
              </a:spcBef>
              <a:buFont typeface="Arial" pitchFamily="34" charset="0"/>
              <a:buChar char="•"/>
            </a:pPr>
            <a:r>
              <a:rPr lang="en-US" sz="2800" dirty="0" smtClean="0">
                <a:latin typeface="Georgia" pitchFamily="18" charset="0"/>
              </a:rPr>
              <a:t>Housing loan product </a:t>
            </a:r>
          </a:p>
          <a:p>
            <a:pPr marL="457200" indent="-457200">
              <a:spcBef>
                <a:spcPts val="700"/>
              </a:spcBef>
              <a:buFont typeface="Arial" pitchFamily="34" charset="0"/>
              <a:buChar char="•"/>
            </a:pPr>
            <a:r>
              <a:rPr lang="en-US" sz="2800" dirty="0" smtClean="0">
                <a:latin typeface="Georgia" pitchFamily="18" charset="0"/>
              </a:rPr>
              <a:t>Developed product concept for gold based savings product for the poor</a:t>
            </a: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IN" dirty="0">
              <a:latin typeface="Georgia" pitchFamily="18" charset="0"/>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685800"/>
          </a:xfrm>
        </p:spPr>
        <p:txBody>
          <a:bodyPr>
            <a:normAutofit/>
          </a:bodyPr>
          <a:lstStyle/>
          <a:p>
            <a:r>
              <a:rPr lang="en-US" dirty="0" smtClean="0">
                <a:latin typeface="Georgia" pitchFamily="18" charset="0"/>
              </a:rPr>
              <a:t>Social Performance Management</a:t>
            </a:r>
            <a:r>
              <a:rPr lang="en-US" dirty="0" smtClean="0">
                <a:latin typeface="Georgia" pitchFamily="18" charset="0"/>
              </a:rPr>
              <a:t> Initiatives </a:t>
            </a:r>
            <a:endParaRPr lang="en-IN" dirty="0">
              <a:latin typeface="Georgia" pitchFamily="18" charset="0"/>
            </a:endParaRPr>
          </a:p>
        </p:txBody>
      </p:sp>
      <p:sp>
        <p:nvSpPr>
          <p:cNvPr id="3" name="Content Placeholder 2"/>
          <p:cNvSpPr>
            <a:spLocks noGrp="1"/>
          </p:cNvSpPr>
          <p:nvPr>
            <p:ph idx="1"/>
          </p:nvPr>
        </p:nvSpPr>
        <p:spPr>
          <a:xfrm>
            <a:off x="381000" y="990600"/>
            <a:ext cx="8229600" cy="4724400"/>
          </a:xfrm>
        </p:spPr>
        <p:txBody>
          <a:bodyPr>
            <a:noAutofit/>
          </a:bodyPr>
          <a:lstStyle/>
          <a:p>
            <a:pPr marL="457200" indent="-457200">
              <a:spcBef>
                <a:spcPts val="0"/>
              </a:spcBef>
              <a:buFont typeface="Arial" pitchFamily="34" charset="0"/>
              <a:buChar char="•"/>
            </a:pPr>
            <a:r>
              <a:rPr lang="en-US" i="1" dirty="0" smtClean="0">
                <a:latin typeface="Georgia" pitchFamily="18" charset="0"/>
              </a:rPr>
              <a:t>MicroSave</a:t>
            </a:r>
            <a:r>
              <a:rPr lang="en-US" dirty="0" smtClean="0">
                <a:latin typeface="Georgia" pitchFamily="18" charset="0"/>
              </a:rPr>
              <a:t> has been a firm believer in the principles of client protection and responsible </a:t>
            </a:r>
            <a:r>
              <a:rPr lang="en-US" dirty="0" smtClean="0">
                <a:latin typeface="Georgia" pitchFamily="18" charset="0"/>
              </a:rPr>
              <a:t>finance.</a:t>
            </a:r>
          </a:p>
          <a:p>
            <a:pPr marL="457200" indent="-457200">
              <a:spcBef>
                <a:spcPts val="0"/>
              </a:spcBef>
              <a:buFont typeface="Arial" pitchFamily="34" charset="0"/>
              <a:buChar char="•"/>
            </a:pPr>
            <a:endParaRPr lang="en-US" dirty="0" smtClean="0">
              <a:latin typeface="Georgia" pitchFamily="18" charset="0"/>
            </a:endParaRPr>
          </a:p>
          <a:p>
            <a:pPr marL="457200" indent="-457200">
              <a:spcBef>
                <a:spcPts val="0"/>
              </a:spcBef>
              <a:buFont typeface="Arial" pitchFamily="34" charset="0"/>
              <a:buChar char="•"/>
            </a:pPr>
            <a:r>
              <a:rPr lang="en-US" dirty="0" smtClean="0">
                <a:latin typeface="Georgia" pitchFamily="18" charset="0"/>
              </a:rPr>
              <a:t>We have a dedicated SPM</a:t>
            </a:r>
            <a:r>
              <a:rPr lang="en-US" dirty="0" smtClean="0">
                <a:latin typeface="Georgia" pitchFamily="18" charset="0"/>
              </a:rPr>
              <a:t> </a:t>
            </a:r>
            <a:r>
              <a:rPr lang="en-US" dirty="0" smtClean="0"/>
              <a:t>area</a:t>
            </a:r>
            <a:r>
              <a:rPr lang="en-US" dirty="0" smtClean="0">
                <a:latin typeface="Georgia" pitchFamily="18" charset="0"/>
              </a:rPr>
              <a:t> </a:t>
            </a:r>
            <a:r>
              <a:rPr lang="en-US" dirty="0" smtClean="0">
                <a:latin typeface="Georgia" pitchFamily="18" charset="0"/>
              </a:rPr>
              <a:t>within </a:t>
            </a:r>
            <a:r>
              <a:rPr lang="en-US" i="1" dirty="0" err="1" smtClean="0">
                <a:latin typeface="Georgia" pitchFamily="18" charset="0"/>
              </a:rPr>
              <a:t>MicroSave</a:t>
            </a:r>
            <a:r>
              <a:rPr lang="en-US" i="1" dirty="0" smtClean="0">
                <a:latin typeface="Georgia" pitchFamily="18" charset="0"/>
              </a:rPr>
              <a:t>. </a:t>
            </a:r>
            <a:endParaRPr lang="en-US" i="1" dirty="0" smtClean="0">
              <a:latin typeface="Georgia" pitchFamily="18" charset="0"/>
            </a:endParaRPr>
          </a:p>
          <a:p>
            <a:pPr marL="457200" indent="-457200">
              <a:spcBef>
                <a:spcPts val="700"/>
              </a:spcBef>
              <a:spcAft>
                <a:spcPts val="700"/>
              </a:spcAft>
              <a:buFont typeface="Arial" pitchFamily="34" charset="0"/>
              <a:buChar char="•"/>
            </a:pPr>
            <a:endParaRPr lang="en-US" i="1" dirty="0" smtClean="0">
              <a:latin typeface="Georgia" pitchFamily="18" charset="0"/>
            </a:endParaRPr>
          </a:p>
          <a:p>
            <a:pPr marL="457200" indent="-457200">
              <a:spcBef>
                <a:spcPts val="0"/>
              </a:spcBef>
              <a:buFont typeface="Arial" pitchFamily="34" charset="0"/>
              <a:buChar char="•"/>
            </a:pPr>
            <a:r>
              <a:rPr lang="en-US" dirty="0" smtClean="0">
                <a:latin typeface="Georgia" pitchFamily="18" charset="0"/>
              </a:rPr>
              <a:t>We use some of the globally accepted frameworks in our SPM </a:t>
            </a:r>
            <a:r>
              <a:rPr lang="en-US" dirty="0" smtClean="0">
                <a:latin typeface="Georgia" pitchFamily="18" charset="0"/>
              </a:rPr>
              <a:t>assignments</a:t>
            </a:r>
            <a:r>
              <a:rPr lang="en-US" dirty="0" smtClean="0"/>
              <a:t>, such as</a:t>
            </a:r>
            <a:r>
              <a:rPr lang="en-US" dirty="0" smtClean="0">
                <a:latin typeface="Georgia" pitchFamily="18" charset="0"/>
              </a:rPr>
              <a:t> </a:t>
            </a:r>
            <a:r>
              <a:rPr lang="en-US" dirty="0" smtClean="0">
                <a:latin typeface="Georgia" pitchFamily="18" charset="0"/>
              </a:rPr>
              <a:t>Smart Campaign CPP framework, USSPM </a:t>
            </a:r>
            <a:r>
              <a:rPr lang="en-US" dirty="0" smtClean="0">
                <a:latin typeface="Georgia" pitchFamily="18" charset="0"/>
              </a:rPr>
              <a:t>framework.</a:t>
            </a:r>
          </a:p>
          <a:p>
            <a:pPr marL="457200" indent="-457200">
              <a:spcBef>
                <a:spcPts val="0"/>
              </a:spcBef>
              <a:buFont typeface="Arial" pitchFamily="34" charset="0"/>
              <a:buChar char="•"/>
            </a:pPr>
            <a:endParaRPr lang="en-US" dirty="0" smtClean="0">
              <a:latin typeface="Georgia" pitchFamily="18" charset="0"/>
            </a:endParaRPr>
          </a:p>
          <a:p>
            <a:pPr marL="457200" indent="-457200">
              <a:spcBef>
                <a:spcPts val="700"/>
              </a:spcBef>
              <a:spcAft>
                <a:spcPts val="700"/>
              </a:spcAft>
              <a:buFont typeface="Arial" pitchFamily="34" charset="0"/>
              <a:buChar char="•"/>
            </a:pPr>
            <a:r>
              <a:rPr lang="en-US" dirty="0" smtClean="0">
                <a:latin typeface="Georgia" pitchFamily="18" charset="0"/>
              </a:rPr>
              <a:t>We have developed the </a:t>
            </a:r>
            <a:r>
              <a:rPr lang="en-US" dirty="0" err="1" smtClean="0">
                <a:latin typeface="Georgia" pitchFamily="18" charset="0"/>
              </a:rPr>
              <a:t>ServQual</a:t>
            </a:r>
            <a:r>
              <a:rPr lang="en-US" dirty="0" smtClean="0">
                <a:latin typeface="Georgia" pitchFamily="18" charset="0"/>
              </a:rPr>
              <a:t> tool (based on Smart </a:t>
            </a:r>
            <a:r>
              <a:rPr lang="en-US" dirty="0" smtClean="0">
                <a:latin typeface="Georgia" pitchFamily="18" charset="0"/>
              </a:rPr>
              <a:t>Campaign’s </a:t>
            </a:r>
            <a:r>
              <a:rPr lang="en-US" dirty="0" smtClean="0">
                <a:latin typeface="Georgia" pitchFamily="18" charset="0"/>
              </a:rPr>
              <a:t>CPP) and the USSPM </a:t>
            </a:r>
            <a:r>
              <a:rPr lang="en-US" i="1" dirty="0" smtClean="0">
                <a:latin typeface="Georgia" pitchFamily="18" charset="0"/>
              </a:rPr>
              <a:t>MicroSave</a:t>
            </a:r>
            <a:r>
              <a:rPr lang="en-US" dirty="0" smtClean="0">
                <a:latin typeface="Georgia" pitchFamily="18" charset="0"/>
              </a:rPr>
              <a:t> assessment tool (based on the SPTF USSPM framework</a:t>
            </a:r>
            <a:r>
              <a:rPr lang="en-US" dirty="0" smtClean="0">
                <a:latin typeface="Georgia" pitchFamily="18" charset="0"/>
              </a:rPr>
              <a:t>).</a:t>
            </a:r>
          </a:p>
          <a:p>
            <a:endParaRPr lang="en-IN" sz="2800" dirty="0">
              <a:latin typeface="Georgia" pitchFamily="18" charset="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257"/>
          <p:cNvSpPr>
            <a:spLocks/>
          </p:cNvSpPr>
          <p:nvPr/>
        </p:nvSpPr>
        <p:spPr bwMode="auto">
          <a:xfrm>
            <a:off x="4108469" y="1531948"/>
            <a:ext cx="109537" cy="163513"/>
          </a:xfrm>
          <a:custGeom>
            <a:avLst/>
            <a:gdLst>
              <a:gd name="T0" fmla="*/ 18 w 84"/>
              <a:gd name="T1" fmla="*/ 126 h 126"/>
              <a:gd name="T2" fmla="*/ 0 w 84"/>
              <a:gd name="T3" fmla="*/ 114 h 126"/>
              <a:gd name="T4" fmla="*/ 0 w 84"/>
              <a:gd name="T5" fmla="*/ 102 h 126"/>
              <a:gd name="T6" fmla="*/ 6 w 84"/>
              <a:gd name="T7" fmla="*/ 96 h 126"/>
              <a:gd name="T8" fmla="*/ 12 w 84"/>
              <a:gd name="T9" fmla="*/ 84 h 126"/>
              <a:gd name="T10" fmla="*/ 12 w 84"/>
              <a:gd name="T11" fmla="*/ 66 h 126"/>
              <a:gd name="T12" fmla="*/ 6 w 84"/>
              <a:gd name="T13" fmla="*/ 60 h 126"/>
              <a:gd name="T14" fmla="*/ 12 w 84"/>
              <a:gd name="T15" fmla="*/ 54 h 126"/>
              <a:gd name="T16" fmla="*/ 6 w 84"/>
              <a:gd name="T17" fmla="*/ 36 h 126"/>
              <a:gd name="T18" fmla="*/ 30 w 84"/>
              <a:gd name="T19" fmla="*/ 30 h 126"/>
              <a:gd name="T20" fmla="*/ 30 w 84"/>
              <a:gd name="T21" fmla="*/ 18 h 126"/>
              <a:gd name="T22" fmla="*/ 54 w 84"/>
              <a:gd name="T23" fmla="*/ 0 h 126"/>
              <a:gd name="T24" fmla="*/ 60 w 84"/>
              <a:gd name="T25" fmla="*/ 6 h 126"/>
              <a:gd name="T26" fmla="*/ 72 w 84"/>
              <a:gd name="T27" fmla="*/ 6 h 126"/>
              <a:gd name="T28" fmla="*/ 78 w 84"/>
              <a:gd name="T29" fmla="*/ 18 h 126"/>
              <a:gd name="T30" fmla="*/ 84 w 84"/>
              <a:gd name="T31" fmla="*/ 30 h 126"/>
              <a:gd name="T32" fmla="*/ 72 w 84"/>
              <a:gd name="T33" fmla="*/ 42 h 126"/>
              <a:gd name="T34" fmla="*/ 78 w 84"/>
              <a:gd name="T35" fmla="*/ 66 h 126"/>
              <a:gd name="T36" fmla="*/ 72 w 84"/>
              <a:gd name="T37" fmla="*/ 96 h 126"/>
              <a:gd name="T38" fmla="*/ 54 w 84"/>
              <a:gd name="T39" fmla="*/ 102 h 126"/>
              <a:gd name="T40" fmla="*/ 18 w 84"/>
              <a:gd name="T4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5" name="Freeform 258"/>
          <p:cNvSpPr>
            <a:spLocks/>
          </p:cNvSpPr>
          <p:nvPr/>
        </p:nvSpPr>
        <p:spPr bwMode="auto">
          <a:xfrm>
            <a:off x="5686425" y="196827"/>
            <a:ext cx="436563" cy="557212"/>
          </a:xfrm>
          <a:custGeom>
            <a:avLst/>
            <a:gdLst>
              <a:gd name="T0" fmla="*/ 120 w 336"/>
              <a:gd name="T1" fmla="*/ 427 h 427"/>
              <a:gd name="T2" fmla="*/ 96 w 336"/>
              <a:gd name="T3" fmla="*/ 397 h 427"/>
              <a:gd name="T4" fmla="*/ 78 w 336"/>
              <a:gd name="T5" fmla="*/ 325 h 427"/>
              <a:gd name="T6" fmla="*/ 96 w 336"/>
              <a:gd name="T7" fmla="*/ 282 h 427"/>
              <a:gd name="T8" fmla="*/ 144 w 336"/>
              <a:gd name="T9" fmla="*/ 180 h 427"/>
              <a:gd name="T10" fmla="*/ 192 w 336"/>
              <a:gd name="T11" fmla="*/ 150 h 427"/>
              <a:gd name="T12" fmla="*/ 222 w 336"/>
              <a:gd name="T13" fmla="*/ 114 h 427"/>
              <a:gd name="T14" fmla="*/ 252 w 336"/>
              <a:gd name="T15" fmla="*/ 96 h 427"/>
              <a:gd name="T16" fmla="*/ 294 w 336"/>
              <a:gd name="T17" fmla="*/ 72 h 427"/>
              <a:gd name="T18" fmla="*/ 336 w 336"/>
              <a:gd name="T19" fmla="*/ 30 h 427"/>
              <a:gd name="T20" fmla="*/ 330 w 336"/>
              <a:gd name="T21" fmla="*/ 6 h 427"/>
              <a:gd name="T22" fmla="*/ 294 w 336"/>
              <a:gd name="T23" fmla="*/ 0 h 427"/>
              <a:gd name="T24" fmla="*/ 270 w 336"/>
              <a:gd name="T25" fmla="*/ 24 h 427"/>
              <a:gd name="T26" fmla="*/ 252 w 336"/>
              <a:gd name="T27" fmla="*/ 42 h 427"/>
              <a:gd name="T28" fmla="*/ 222 w 336"/>
              <a:gd name="T29" fmla="*/ 48 h 427"/>
              <a:gd name="T30" fmla="*/ 186 w 336"/>
              <a:gd name="T31" fmla="*/ 48 h 427"/>
              <a:gd name="T32" fmla="*/ 174 w 336"/>
              <a:gd name="T33" fmla="*/ 60 h 427"/>
              <a:gd name="T34" fmla="*/ 162 w 336"/>
              <a:gd name="T35" fmla="*/ 78 h 427"/>
              <a:gd name="T36" fmla="*/ 114 w 336"/>
              <a:gd name="T37" fmla="*/ 126 h 427"/>
              <a:gd name="T38" fmla="*/ 90 w 336"/>
              <a:gd name="T39" fmla="*/ 138 h 427"/>
              <a:gd name="T40" fmla="*/ 84 w 336"/>
              <a:gd name="T41" fmla="*/ 168 h 427"/>
              <a:gd name="T42" fmla="*/ 66 w 336"/>
              <a:gd name="T43" fmla="*/ 186 h 427"/>
              <a:gd name="T44" fmla="*/ 42 w 336"/>
              <a:gd name="T45" fmla="*/ 216 h 427"/>
              <a:gd name="T46" fmla="*/ 42 w 336"/>
              <a:gd name="T47" fmla="*/ 240 h 427"/>
              <a:gd name="T48" fmla="*/ 30 w 336"/>
              <a:gd name="T49" fmla="*/ 270 h 427"/>
              <a:gd name="T50" fmla="*/ 12 w 336"/>
              <a:gd name="T51" fmla="*/ 295 h 427"/>
              <a:gd name="T52" fmla="*/ 18 w 336"/>
              <a:gd name="T53" fmla="*/ 325 h 427"/>
              <a:gd name="T54" fmla="*/ 0 w 336"/>
              <a:gd name="T55" fmla="*/ 349 h 427"/>
              <a:gd name="T56" fmla="*/ 18 w 336"/>
              <a:gd name="T57" fmla="*/ 391 h 427"/>
              <a:gd name="T58" fmla="*/ 48 w 336"/>
              <a:gd name="T59" fmla="*/ 403 h 427"/>
              <a:gd name="T60" fmla="*/ 54 w 336"/>
              <a:gd name="T61" fmla="*/ 415 h 427"/>
              <a:gd name="T62" fmla="*/ 72 w 336"/>
              <a:gd name="T63" fmla="*/ 421 h 427"/>
              <a:gd name="T64" fmla="*/ 120 w 336"/>
              <a:gd name="T65"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6" name="Freeform 259"/>
          <p:cNvSpPr>
            <a:spLocks/>
          </p:cNvSpPr>
          <p:nvPr/>
        </p:nvSpPr>
        <p:spPr bwMode="auto">
          <a:xfrm>
            <a:off x="5427663" y="3475048"/>
            <a:ext cx="166688" cy="346075"/>
          </a:xfrm>
          <a:custGeom>
            <a:avLst/>
            <a:gdLst>
              <a:gd name="T0" fmla="*/ 6 w 126"/>
              <a:gd name="T1" fmla="*/ 217 h 265"/>
              <a:gd name="T2" fmla="*/ 0 w 126"/>
              <a:gd name="T3" fmla="*/ 193 h 265"/>
              <a:gd name="T4" fmla="*/ 12 w 126"/>
              <a:gd name="T5" fmla="*/ 169 h 265"/>
              <a:gd name="T6" fmla="*/ 24 w 126"/>
              <a:gd name="T7" fmla="*/ 139 h 265"/>
              <a:gd name="T8" fmla="*/ 12 w 126"/>
              <a:gd name="T9" fmla="*/ 91 h 265"/>
              <a:gd name="T10" fmla="*/ 30 w 126"/>
              <a:gd name="T11" fmla="*/ 78 h 265"/>
              <a:gd name="T12" fmla="*/ 54 w 126"/>
              <a:gd name="T13" fmla="*/ 60 h 265"/>
              <a:gd name="T14" fmla="*/ 78 w 126"/>
              <a:gd name="T15" fmla="*/ 24 h 265"/>
              <a:gd name="T16" fmla="*/ 108 w 126"/>
              <a:gd name="T17" fmla="*/ 0 h 265"/>
              <a:gd name="T18" fmla="*/ 126 w 126"/>
              <a:gd name="T19" fmla="*/ 24 h 265"/>
              <a:gd name="T20" fmla="*/ 126 w 126"/>
              <a:gd name="T21" fmla="*/ 66 h 265"/>
              <a:gd name="T22" fmla="*/ 126 w 126"/>
              <a:gd name="T23" fmla="*/ 91 h 265"/>
              <a:gd name="T24" fmla="*/ 78 w 126"/>
              <a:gd name="T25" fmla="*/ 253 h 265"/>
              <a:gd name="T26" fmla="*/ 54 w 126"/>
              <a:gd name="T27" fmla="*/ 259 h 265"/>
              <a:gd name="T28" fmla="*/ 30 w 126"/>
              <a:gd name="T29" fmla="*/ 265 h 265"/>
              <a:gd name="T30" fmla="*/ 6 w 126"/>
              <a:gd name="T31" fmla="*/ 247 h 265"/>
              <a:gd name="T32" fmla="*/ 6 w 126"/>
              <a:gd name="T33" fmla="*/ 2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7" name="Freeform 266"/>
          <p:cNvSpPr>
            <a:spLocks/>
          </p:cNvSpPr>
          <p:nvPr/>
        </p:nvSpPr>
        <p:spPr bwMode="auto">
          <a:xfrm>
            <a:off x="8505825" y="4271941"/>
            <a:ext cx="179387" cy="204788"/>
          </a:xfrm>
          <a:custGeom>
            <a:avLst/>
            <a:gdLst>
              <a:gd name="T0" fmla="*/ 0 w 138"/>
              <a:gd name="T1" fmla="*/ 133 h 157"/>
              <a:gd name="T2" fmla="*/ 18 w 138"/>
              <a:gd name="T3" fmla="*/ 97 h 157"/>
              <a:gd name="T4" fmla="*/ 30 w 138"/>
              <a:gd name="T5" fmla="*/ 79 h 157"/>
              <a:gd name="T6" fmla="*/ 66 w 138"/>
              <a:gd name="T7" fmla="*/ 60 h 157"/>
              <a:gd name="T8" fmla="*/ 78 w 138"/>
              <a:gd name="T9" fmla="*/ 54 h 157"/>
              <a:gd name="T10" fmla="*/ 90 w 138"/>
              <a:gd name="T11" fmla="*/ 30 h 157"/>
              <a:gd name="T12" fmla="*/ 102 w 138"/>
              <a:gd name="T13" fmla="*/ 0 h 157"/>
              <a:gd name="T14" fmla="*/ 114 w 138"/>
              <a:gd name="T15" fmla="*/ 12 h 157"/>
              <a:gd name="T16" fmla="*/ 138 w 138"/>
              <a:gd name="T17" fmla="*/ 18 h 157"/>
              <a:gd name="T18" fmla="*/ 138 w 138"/>
              <a:gd name="T19" fmla="*/ 36 h 157"/>
              <a:gd name="T20" fmla="*/ 114 w 138"/>
              <a:gd name="T21" fmla="*/ 54 h 157"/>
              <a:gd name="T22" fmla="*/ 102 w 138"/>
              <a:gd name="T23" fmla="*/ 67 h 157"/>
              <a:gd name="T24" fmla="*/ 78 w 138"/>
              <a:gd name="T25" fmla="*/ 91 h 157"/>
              <a:gd name="T26" fmla="*/ 72 w 138"/>
              <a:gd name="T27" fmla="*/ 115 h 157"/>
              <a:gd name="T28" fmla="*/ 66 w 138"/>
              <a:gd name="T29" fmla="*/ 151 h 157"/>
              <a:gd name="T30" fmla="*/ 36 w 138"/>
              <a:gd name="T31" fmla="*/ 157 h 157"/>
              <a:gd name="T32" fmla="*/ 18 w 138"/>
              <a:gd name="T33" fmla="*/ 151 h 157"/>
              <a:gd name="T34" fmla="*/ 0 w 138"/>
              <a:gd name="T35"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8" name="Freeform 267"/>
          <p:cNvSpPr>
            <a:spLocks/>
          </p:cNvSpPr>
          <p:nvPr/>
        </p:nvSpPr>
        <p:spPr bwMode="auto">
          <a:xfrm>
            <a:off x="8661402" y="4087823"/>
            <a:ext cx="125412" cy="201613"/>
          </a:xfrm>
          <a:custGeom>
            <a:avLst/>
            <a:gdLst>
              <a:gd name="T0" fmla="*/ 6 w 96"/>
              <a:gd name="T1" fmla="*/ 108 h 156"/>
              <a:gd name="T2" fmla="*/ 24 w 96"/>
              <a:gd name="T3" fmla="*/ 78 h 156"/>
              <a:gd name="T4" fmla="*/ 24 w 96"/>
              <a:gd name="T5" fmla="*/ 54 h 156"/>
              <a:gd name="T6" fmla="*/ 0 w 96"/>
              <a:gd name="T7" fmla="*/ 0 h 156"/>
              <a:gd name="T8" fmla="*/ 30 w 96"/>
              <a:gd name="T9" fmla="*/ 12 h 156"/>
              <a:gd name="T10" fmla="*/ 30 w 96"/>
              <a:gd name="T11" fmla="*/ 42 h 156"/>
              <a:gd name="T12" fmla="*/ 42 w 96"/>
              <a:gd name="T13" fmla="*/ 60 h 156"/>
              <a:gd name="T14" fmla="*/ 60 w 96"/>
              <a:gd name="T15" fmla="*/ 78 h 156"/>
              <a:gd name="T16" fmla="*/ 84 w 96"/>
              <a:gd name="T17" fmla="*/ 66 h 156"/>
              <a:gd name="T18" fmla="*/ 96 w 96"/>
              <a:gd name="T19" fmla="*/ 78 h 156"/>
              <a:gd name="T20" fmla="*/ 90 w 96"/>
              <a:gd name="T21" fmla="*/ 90 h 156"/>
              <a:gd name="T22" fmla="*/ 78 w 96"/>
              <a:gd name="T23" fmla="*/ 102 h 156"/>
              <a:gd name="T24" fmla="*/ 66 w 96"/>
              <a:gd name="T25" fmla="*/ 114 h 156"/>
              <a:gd name="T26" fmla="*/ 60 w 96"/>
              <a:gd name="T27" fmla="*/ 132 h 156"/>
              <a:gd name="T28" fmla="*/ 42 w 96"/>
              <a:gd name="T29" fmla="*/ 156 h 156"/>
              <a:gd name="T30" fmla="*/ 24 w 96"/>
              <a:gd name="T31" fmla="*/ 144 h 156"/>
              <a:gd name="T32" fmla="*/ 30 w 96"/>
              <a:gd name="T33" fmla="*/ 126 h 156"/>
              <a:gd name="T34" fmla="*/ 6 w 96"/>
              <a:gd name="T35" fmla="*/ 10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9" name="Freeform 268"/>
          <p:cNvSpPr>
            <a:spLocks/>
          </p:cNvSpPr>
          <p:nvPr/>
        </p:nvSpPr>
        <p:spPr bwMode="auto">
          <a:xfrm>
            <a:off x="7178675" y="3460761"/>
            <a:ext cx="989012" cy="750887"/>
          </a:xfrm>
          <a:custGeom>
            <a:avLst/>
            <a:gdLst>
              <a:gd name="T0" fmla="*/ 36 w 757"/>
              <a:gd name="T1" fmla="*/ 415 h 577"/>
              <a:gd name="T2" fmla="*/ 6 w 757"/>
              <a:gd name="T3" fmla="*/ 307 h 577"/>
              <a:gd name="T4" fmla="*/ 0 w 757"/>
              <a:gd name="T5" fmla="*/ 247 h 577"/>
              <a:gd name="T6" fmla="*/ 30 w 757"/>
              <a:gd name="T7" fmla="*/ 193 h 577"/>
              <a:gd name="T8" fmla="*/ 114 w 757"/>
              <a:gd name="T9" fmla="*/ 151 h 577"/>
              <a:gd name="T10" fmla="*/ 156 w 757"/>
              <a:gd name="T11" fmla="*/ 109 h 577"/>
              <a:gd name="T12" fmla="*/ 204 w 757"/>
              <a:gd name="T13" fmla="*/ 90 h 577"/>
              <a:gd name="T14" fmla="*/ 264 w 757"/>
              <a:gd name="T15" fmla="*/ 48 h 577"/>
              <a:gd name="T16" fmla="*/ 300 w 757"/>
              <a:gd name="T17" fmla="*/ 66 h 577"/>
              <a:gd name="T18" fmla="*/ 330 w 757"/>
              <a:gd name="T19" fmla="*/ 24 h 577"/>
              <a:gd name="T20" fmla="*/ 372 w 757"/>
              <a:gd name="T21" fmla="*/ 0 h 577"/>
              <a:gd name="T22" fmla="*/ 438 w 757"/>
              <a:gd name="T23" fmla="*/ 12 h 577"/>
              <a:gd name="T24" fmla="*/ 420 w 757"/>
              <a:gd name="T25" fmla="*/ 66 h 577"/>
              <a:gd name="T26" fmla="*/ 468 w 757"/>
              <a:gd name="T27" fmla="*/ 78 h 577"/>
              <a:gd name="T28" fmla="*/ 510 w 757"/>
              <a:gd name="T29" fmla="*/ 109 h 577"/>
              <a:gd name="T30" fmla="*/ 540 w 757"/>
              <a:gd name="T31" fmla="*/ 30 h 577"/>
              <a:gd name="T32" fmla="*/ 576 w 757"/>
              <a:gd name="T33" fmla="*/ 42 h 577"/>
              <a:gd name="T34" fmla="*/ 594 w 757"/>
              <a:gd name="T35" fmla="*/ 60 h 577"/>
              <a:gd name="T36" fmla="*/ 642 w 757"/>
              <a:gd name="T37" fmla="*/ 151 h 577"/>
              <a:gd name="T38" fmla="*/ 690 w 757"/>
              <a:gd name="T39" fmla="*/ 199 h 577"/>
              <a:gd name="T40" fmla="*/ 714 w 757"/>
              <a:gd name="T41" fmla="*/ 241 h 577"/>
              <a:gd name="T42" fmla="*/ 751 w 757"/>
              <a:gd name="T43" fmla="*/ 289 h 577"/>
              <a:gd name="T44" fmla="*/ 757 w 757"/>
              <a:gd name="T45" fmla="*/ 379 h 577"/>
              <a:gd name="T46" fmla="*/ 696 w 757"/>
              <a:gd name="T47" fmla="*/ 523 h 577"/>
              <a:gd name="T48" fmla="*/ 684 w 757"/>
              <a:gd name="T49" fmla="*/ 547 h 577"/>
              <a:gd name="T50" fmla="*/ 636 w 757"/>
              <a:gd name="T51" fmla="*/ 577 h 577"/>
              <a:gd name="T52" fmla="*/ 594 w 757"/>
              <a:gd name="T53" fmla="*/ 559 h 577"/>
              <a:gd name="T54" fmla="*/ 534 w 757"/>
              <a:gd name="T55" fmla="*/ 553 h 577"/>
              <a:gd name="T56" fmla="*/ 480 w 757"/>
              <a:gd name="T57" fmla="*/ 505 h 577"/>
              <a:gd name="T58" fmla="*/ 444 w 757"/>
              <a:gd name="T59" fmla="*/ 487 h 577"/>
              <a:gd name="T60" fmla="*/ 378 w 757"/>
              <a:gd name="T61" fmla="*/ 421 h 577"/>
              <a:gd name="T62" fmla="*/ 264 w 757"/>
              <a:gd name="T63" fmla="*/ 415 h 577"/>
              <a:gd name="T64" fmla="*/ 198 w 757"/>
              <a:gd name="T65" fmla="*/ 451 h 577"/>
              <a:gd name="T66" fmla="*/ 138 w 757"/>
              <a:gd name="T67" fmla="*/ 457 h 577"/>
              <a:gd name="T68" fmla="*/ 84 w 757"/>
              <a:gd name="T69" fmla="*/ 487 h 577"/>
              <a:gd name="T70" fmla="*/ 30 w 757"/>
              <a:gd name="T71" fmla="*/ 463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12700" cap="flat" cmpd="sng">
            <a:solidFill>
              <a:srgbClr val="002060"/>
            </a:solidFill>
            <a:prstDash val="solid"/>
            <a:round/>
            <a:headEnd type="none" w="med" len="med"/>
            <a:tailEnd type="none" w="med" len="med"/>
          </a:ln>
          <a:effectLst/>
        </p:spPr>
        <p:txBody>
          <a:bodyPr/>
          <a:lstStyle/>
          <a:p>
            <a:pPr defTabSz="914400"/>
            <a:endParaRPr lang="en-GB" dirty="0">
              <a:solidFill>
                <a:prstClr val="black"/>
              </a:solidFill>
            </a:endParaRPr>
          </a:p>
        </p:txBody>
      </p:sp>
      <p:sp>
        <p:nvSpPr>
          <p:cNvPr id="10" name="Freeform 269"/>
          <p:cNvSpPr>
            <a:spLocks/>
          </p:cNvSpPr>
          <p:nvPr/>
        </p:nvSpPr>
        <p:spPr bwMode="auto">
          <a:xfrm>
            <a:off x="7954981" y="4256098"/>
            <a:ext cx="87313" cy="119063"/>
          </a:xfrm>
          <a:custGeom>
            <a:avLst/>
            <a:gdLst>
              <a:gd name="T0" fmla="*/ 0 w 66"/>
              <a:gd name="T1" fmla="*/ 18 h 91"/>
              <a:gd name="T2" fmla="*/ 12 w 66"/>
              <a:gd name="T3" fmla="*/ 48 h 91"/>
              <a:gd name="T4" fmla="*/ 18 w 66"/>
              <a:gd name="T5" fmla="*/ 72 h 91"/>
              <a:gd name="T6" fmla="*/ 36 w 66"/>
              <a:gd name="T7" fmla="*/ 91 h 91"/>
              <a:gd name="T8" fmla="*/ 48 w 66"/>
              <a:gd name="T9" fmla="*/ 66 h 91"/>
              <a:gd name="T10" fmla="*/ 66 w 66"/>
              <a:gd name="T11" fmla="*/ 30 h 91"/>
              <a:gd name="T12" fmla="*/ 66 w 66"/>
              <a:gd name="T13" fmla="*/ 0 h 91"/>
              <a:gd name="T14" fmla="*/ 42 w 66"/>
              <a:gd name="T15" fmla="*/ 12 h 91"/>
              <a:gd name="T16" fmla="*/ 0 w 66"/>
              <a:gd name="T17"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1" name="Freeform 270"/>
          <p:cNvSpPr>
            <a:spLocks/>
          </p:cNvSpPr>
          <p:nvPr/>
        </p:nvSpPr>
        <p:spPr bwMode="auto">
          <a:xfrm>
            <a:off x="6754814" y="3047977"/>
            <a:ext cx="241300" cy="265112"/>
          </a:xfrm>
          <a:custGeom>
            <a:avLst/>
            <a:gdLst>
              <a:gd name="T0" fmla="*/ 0 w 31"/>
              <a:gd name="T1" fmla="*/ 0 h 34"/>
              <a:gd name="T2" fmla="*/ 4 w 31"/>
              <a:gd name="T3" fmla="*/ 0 h 34"/>
              <a:gd name="T4" fmla="*/ 8 w 31"/>
              <a:gd name="T5" fmla="*/ 6 h 34"/>
              <a:gd name="T6" fmla="*/ 11 w 31"/>
              <a:gd name="T7" fmla="*/ 8 h 34"/>
              <a:gd name="T8" fmla="*/ 16 w 31"/>
              <a:gd name="T9" fmla="*/ 10 h 34"/>
              <a:gd name="T10" fmla="*/ 24 w 31"/>
              <a:gd name="T11" fmla="*/ 17 h 34"/>
              <a:gd name="T12" fmla="*/ 26 w 31"/>
              <a:gd name="T13" fmla="*/ 20 h 34"/>
              <a:gd name="T14" fmla="*/ 30 w 31"/>
              <a:gd name="T15" fmla="*/ 25 h 34"/>
              <a:gd name="T16" fmla="*/ 31 w 31"/>
              <a:gd name="T17" fmla="*/ 31 h 34"/>
              <a:gd name="T18" fmla="*/ 27 w 31"/>
              <a:gd name="T19" fmla="*/ 34 h 34"/>
              <a:gd name="T20" fmla="*/ 21 w 31"/>
              <a:gd name="T21" fmla="*/ 29 h 34"/>
              <a:gd name="T22" fmla="*/ 15 w 31"/>
              <a:gd name="T23" fmla="*/ 26 h 34"/>
              <a:gd name="T24" fmla="*/ 12 w 31"/>
              <a:gd name="T25" fmla="*/ 18 h 34"/>
              <a:gd name="T26" fmla="*/ 9 w 31"/>
              <a:gd name="T27" fmla="*/ 16 h 34"/>
              <a:gd name="T28" fmla="*/ 6 w 31"/>
              <a:gd name="T29" fmla="*/ 12 h 34"/>
              <a:gd name="T30" fmla="*/ 1 w 31"/>
              <a:gd name="T31" fmla="*/ 8 h 34"/>
              <a:gd name="T32" fmla="*/ 0 w 31"/>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2" name="Freeform 271"/>
          <p:cNvSpPr>
            <a:spLocks/>
          </p:cNvSpPr>
          <p:nvPr/>
        </p:nvSpPr>
        <p:spPr bwMode="auto">
          <a:xfrm>
            <a:off x="7085028" y="3000352"/>
            <a:ext cx="227013" cy="265112"/>
          </a:xfrm>
          <a:custGeom>
            <a:avLst/>
            <a:gdLst>
              <a:gd name="T0" fmla="*/ 12 w 174"/>
              <a:gd name="T1" fmla="*/ 168 h 204"/>
              <a:gd name="T2" fmla="*/ 0 w 174"/>
              <a:gd name="T3" fmla="*/ 144 h 204"/>
              <a:gd name="T4" fmla="*/ 0 w 174"/>
              <a:gd name="T5" fmla="*/ 108 h 204"/>
              <a:gd name="T6" fmla="*/ 12 w 174"/>
              <a:gd name="T7" fmla="*/ 90 h 204"/>
              <a:gd name="T8" fmla="*/ 36 w 174"/>
              <a:gd name="T9" fmla="*/ 84 h 204"/>
              <a:gd name="T10" fmla="*/ 60 w 174"/>
              <a:gd name="T11" fmla="*/ 66 h 204"/>
              <a:gd name="T12" fmla="*/ 96 w 174"/>
              <a:gd name="T13" fmla="*/ 24 h 204"/>
              <a:gd name="T14" fmla="*/ 138 w 174"/>
              <a:gd name="T15" fmla="*/ 0 h 204"/>
              <a:gd name="T16" fmla="*/ 162 w 174"/>
              <a:gd name="T17" fmla="*/ 12 h 204"/>
              <a:gd name="T18" fmla="*/ 174 w 174"/>
              <a:gd name="T19" fmla="*/ 30 h 204"/>
              <a:gd name="T20" fmla="*/ 156 w 174"/>
              <a:gd name="T21" fmla="*/ 48 h 204"/>
              <a:gd name="T22" fmla="*/ 150 w 174"/>
              <a:gd name="T23" fmla="*/ 66 h 204"/>
              <a:gd name="T24" fmla="*/ 156 w 174"/>
              <a:gd name="T25" fmla="*/ 90 h 204"/>
              <a:gd name="T26" fmla="*/ 174 w 174"/>
              <a:gd name="T27" fmla="*/ 108 h 204"/>
              <a:gd name="T28" fmla="*/ 156 w 174"/>
              <a:gd name="T29" fmla="*/ 120 h 204"/>
              <a:gd name="T30" fmla="*/ 150 w 174"/>
              <a:gd name="T31" fmla="*/ 132 h 204"/>
              <a:gd name="T32" fmla="*/ 138 w 174"/>
              <a:gd name="T33" fmla="*/ 150 h 204"/>
              <a:gd name="T34" fmla="*/ 126 w 174"/>
              <a:gd name="T35" fmla="*/ 168 h 204"/>
              <a:gd name="T36" fmla="*/ 114 w 174"/>
              <a:gd name="T37" fmla="*/ 198 h 204"/>
              <a:gd name="T38" fmla="*/ 90 w 174"/>
              <a:gd name="T39" fmla="*/ 204 h 204"/>
              <a:gd name="T40" fmla="*/ 72 w 174"/>
              <a:gd name="T41" fmla="*/ 192 h 204"/>
              <a:gd name="T42" fmla="*/ 42 w 174"/>
              <a:gd name="T43" fmla="*/ 192 h 204"/>
              <a:gd name="T44" fmla="*/ 24 w 174"/>
              <a:gd name="T45" fmla="*/ 192 h 204"/>
              <a:gd name="T46" fmla="*/ 12 w 174"/>
              <a:gd name="T47" fmla="*/ 16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3" name="Freeform 274"/>
          <p:cNvSpPr>
            <a:spLocks/>
          </p:cNvSpPr>
          <p:nvPr/>
        </p:nvSpPr>
        <p:spPr bwMode="auto">
          <a:xfrm>
            <a:off x="7312043" y="3140060"/>
            <a:ext cx="141287" cy="173037"/>
          </a:xfrm>
          <a:custGeom>
            <a:avLst/>
            <a:gdLst>
              <a:gd name="T0" fmla="*/ 12 w 108"/>
              <a:gd name="T1" fmla="*/ 126 h 132"/>
              <a:gd name="T2" fmla="*/ 12 w 108"/>
              <a:gd name="T3" fmla="*/ 108 h 132"/>
              <a:gd name="T4" fmla="*/ 0 w 108"/>
              <a:gd name="T5" fmla="*/ 84 h 132"/>
              <a:gd name="T6" fmla="*/ 6 w 108"/>
              <a:gd name="T7" fmla="*/ 66 h 132"/>
              <a:gd name="T8" fmla="*/ 24 w 108"/>
              <a:gd name="T9" fmla="*/ 24 h 132"/>
              <a:gd name="T10" fmla="*/ 36 w 108"/>
              <a:gd name="T11" fmla="*/ 12 h 132"/>
              <a:gd name="T12" fmla="*/ 66 w 108"/>
              <a:gd name="T13" fmla="*/ 6 h 132"/>
              <a:gd name="T14" fmla="*/ 108 w 108"/>
              <a:gd name="T15" fmla="*/ 0 h 132"/>
              <a:gd name="T16" fmla="*/ 108 w 108"/>
              <a:gd name="T17" fmla="*/ 12 h 132"/>
              <a:gd name="T18" fmla="*/ 90 w 108"/>
              <a:gd name="T19" fmla="*/ 12 h 132"/>
              <a:gd name="T20" fmla="*/ 54 w 108"/>
              <a:gd name="T21" fmla="*/ 24 h 132"/>
              <a:gd name="T22" fmla="*/ 42 w 108"/>
              <a:gd name="T23" fmla="*/ 42 h 132"/>
              <a:gd name="T24" fmla="*/ 84 w 108"/>
              <a:gd name="T25" fmla="*/ 42 h 132"/>
              <a:gd name="T26" fmla="*/ 90 w 108"/>
              <a:gd name="T27" fmla="*/ 60 h 132"/>
              <a:gd name="T28" fmla="*/ 78 w 108"/>
              <a:gd name="T29" fmla="*/ 66 h 132"/>
              <a:gd name="T30" fmla="*/ 66 w 108"/>
              <a:gd name="T31" fmla="*/ 78 h 132"/>
              <a:gd name="T32" fmla="*/ 90 w 108"/>
              <a:gd name="T33" fmla="*/ 102 h 132"/>
              <a:gd name="T34" fmla="*/ 96 w 108"/>
              <a:gd name="T35" fmla="*/ 126 h 132"/>
              <a:gd name="T36" fmla="*/ 72 w 108"/>
              <a:gd name="T37" fmla="*/ 126 h 132"/>
              <a:gd name="T38" fmla="*/ 54 w 108"/>
              <a:gd name="T39" fmla="*/ 108 h 132"/>
              <a:gd name="T40" fmla="*/ 36 w 108"/>
              <a:gd name="T41" fmla="*/ 84 h 132"/>
              <a:gd name="T42" fmla="*/ 36 w 108"/>
              <a:gd name="T43" fmla="*/ 114 h 132"/>
              <a:gd name="T44" fmla="*/ 36 w 108"/>
              <a:gd name="T45" fmla="*/ 132 h 132"/>
              <a:gd name="T46" fmla="*/ 12 w 108"/>
              <a:gd name="T47"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4" name="Freeform 275"/>
          <p:cNvSpPr>
            <a:spLocks/>
          </p:cNvSpPr>
          <p:nvPr/>
        </p:nvSpPr>
        <p:spPr bwMode="auto">
          <a:xfrm>
            <a:off x="6991351" y="3336936"/>
            <a:ext cx="265112" cy="60325"/>
          </a:xfrm>
          <a:custGeom>
            <a:avLst/>
            <a:gdLst>
              <a:gd name="T0" fmla="*/ 0 w 34"/>
              <a:gd name="T1" fmla="*/ 1 h 8"/>
              <a:gd name="T2" fmla="*/ 9 w 34"/>
              <a:gd name="T3" fmla="*/ 0 h 8"/>
              <a:gd name="T4" fmla="*/ 16 w 34"/>
              <a:gd name="T5" fmla="*/ 0 h 8"/>
              <a:gd name="T6" fmla="*/ 20 w 34"/>
              <a:gd name="T7" fmla="*/ 1 h 8"/>
              <a:gd name="T8" fmla="*/ 23 w 34"/>
              <a:gd name="T9" fmla="*/ 3 h 8"/>
              <a:gd name="T10" fmla="*/ 31 w 34"/>
              <a:gd name="T11" fmla="*/ 5 h 8"/>
              <a:gd name="T12" fmla="*/ 34 w 34"/>
              <a:gd name="T13" fmla="*/ 8 h 8"/>
              <a:gd name="T14" fmla="*/ 26 w 34"/>
              <a:gd name="T15" fmla="*/ 7 h 8"/>
              <a:gd name="T16" fmla="*/ 19 w 34"/>
              <a:gd name="T17" fmla="*/ 6 h 8"/>
              <a:gd name="T18" fmla="*/ 8 w 34"/>
              <a:gd name="T19" fmla="*/ 4 h 8"/>
              <a:gd name="T20" fmla="*/ 0 w 34"/>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5" name="Freeform 276"/>
          <p:cNvSpPr>
            <a:spLocks/>
          </p:cNvSpPr>
          <p:nvPr/>
        </p:nvSpPr>
        <p:spPr bwMode="auto">
          <a:xfrm>
            <a:off x="2784481" y="1700189"/>
            <a:ext cx="158751" cy="179388"/>
          </a:xfrm>
          <a:custGeom>
            <a:avLst/>
            <a:gdLst>
              <a:gd name="T0" fmla="*/ 0 w 120"/>
              <a:gd name="T1" fmla="*/ 114 h 138"/>
              <a:gd name="T2" fmla="*/ 0 w 120"/>
              <a:gd name="T3" fmla="*/ 90 h 138"/>
              <a:gd name="T4" fmla="*/ 6 w 120"/>
              <a:gd name="T5" fmla="*/ 72 h 138"/>
              <a:gd name="T6" fmla="*/ 36 w 120"/>
              <a:gd name="T7" fmla="*/ 24 h 138"/>
              <a:gd name="T8" fmla="*/ 66 w 120"/>
              <a:gd name="T9" fmla="*/ 0 h 138"/>
              <a:gd name="T10" fmla="*/ 66 w 120"/>
              <a:gd name="T11" fmla="*/ 18 h 138"/>
              <a:gd name="T12" fmla="*/ 54 w 120"/>
              <a:gd name="T13" fmla="*/ 42 h 138"/>
              <a:gd name="T14" fmla="*/ 60 w 120"/>
              <a:gd name="T15" fmla="*/ 54 h 138"/>
              <a:gd name="T16" fmla="*/ 108 w 120"/>
              <a:gd name="T17" fmla="*/ 78 h 138"/>
              <a:gd name="T18" fmla="*/ 120 w 120"/>
              <a:gd name="T19" fmla="*/ 108 h 138"/>
              <a:gd name="T20" fmla="*/ 120 w 120"/>
              <a:gd name="T21" fmla="*/ 132 h 138"/>
              <a:gd name="T22" fmla="*/ 96 w 120"/>
              <a:gd name="T23" fmla="*/ 138 h 138"/>
              <a:gd name="T24" fmla="*/ 84 w 120"/>
              <a:gd name="T25" fmla="*/ 120 h 138"/>
              <a:gd name="T26" fmla="*/ 66 w 120"/>
              <a:gd name="T27" fmla="*/ 126 h 138"/>
              <a:gd name="T28" fmla="*/ 48 w 120"/>
              <a:gd name="T29" fmla="*/ 114 h 138"/>
              <a:gd name="T30" fmla="*/ 18 w 120"/>
              <a:gd name="T31" fmla="*/ 108 h 138"/>
              <a:gd name="T32" fmla="*/ 0 w 120"/>
              <a:gd name="T33"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6" name="Freeform 277"/>
          <p:cNvSpPr>
            <a:spLocks/>
          </p:cNvSpPr>
          <p:nvPr/>
        </p:nvSpPr>
        <p:spPr bwMode="auto">
          <a:xfrm>
            <a:off x="2132014" y="2606660"/>
            <a:ext cx="276225" cy="77787"/>
          </a:xfrm>
          <a:custGeom>
            <a:avLst/>
            <a:gdLst>
              <a:gd name="T0" fmla="*/ 2 w 35"/>
              <a:gd name="T1" fmla="*/ 1 h 10"/>
              <a:gd name="T2" fmla="*/ 8 w 35"/>
              <a:gd name="T3" fmla="*/ 0 h 10"/>
              <a:gd name="T4" fmla="*/ 19 w 35"/>
              <a:gd name="T5" fmla="*/ 0 h 10"/>
              <a:gd name="T6" fmla="*/ 26 w 35"/>
              <a:gd name="T7" fmla="*/ 3 h 10"/>
              <a:gd name="T8" fmla="*/ 28 w 35"/>
              <a:gd name="T9" fmla="*/ 6 h 10"/>
              <a:gd name="T10" fmla="*/ 33 w 35"/>
              <a:gd name="T11" fmla="*/ 7 h 10"/>
              <a:gd name="T12" fmla="*/ 35 w 35"/>
              <a:gd name="T13" fmla="*/ 9 h 10"/>
              <a:gd name="T14" fmla="*/ 33 w 35"/>
              <a:gd name="T15" fmla="*/ 10 h 10"/>
              <a:gd name="T16" fmla="*/ 25 w 35"/>
              <a:gd name="T17" fmla="*/ 10 h 10"/>
              <a:gd name="T18" fmla="*/ 23 w 35"/>
              <a:gd name="T19" fmla="*/ 8 h 10"/>
              <a:gd name="T20" fmla="*/ 21 w 35"/>
              <a:gd name="T21" fmla="*/ 5 h 10"/>
              <a:gd name="T22" fmla="*/ 15 w 35"/>
              <a:gd name="T23" fmla="*/ 4 h 10"/>
              <a:gd name="T24" fmla="*/ 9 w 35"/>
              <a:gd name="T25" fmla="*/ 4 h 10"/>
              <a:gd name="T26" fmla="*/ 5 w 35"/>
              <a:gd name="T27" fmla="*/ 4 h 10"/>
              <a:gd name="T28" fmla="*/ 0 w 35"/>
              <a:gd name="T29" fmla="*/ 3 h 10"/>
              <a:gd name="T30" fmla="*/ 2 w 35"/>
              <a:gd name="T3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7" name="Freeform 278"/>
          <p:cNvSpPr>
            <a:spLocks/>
          </p:cNvSpPr>
          <p:nvPr/>
        </p:nvSpPr>
        <p:spPr bwMode="auto">
          <a:xfrm>
            <a:off x="2408236" y="2692379"/>
            <a:ext cx="171451" cy="47625"/>
          </a:xfrm>
          <a:custGeom>
            <a:avLst/>
            <a:gdLst>
              <a:gd name="T0" fmla="*/ 24 w 132"/>
              <a:gd name="T1" fmla="*/ 0 h 36"/>
              <a:gd name="T2" fmla="*/ 24 w 132"/>
              <a:gd name="T3" fmla="*/ 12 h 36"/>
              <a:gd name="T4" fmla="*/ 0 w 132"/>
              <a:gd name="T5" fmla="*/ 18 h 36"/>
              <a:gd name="T6" fmla="*/ 30 w 132"/>
              <a:gd name="T7" fmla="*/ 30 h 36"/>
              <a:gd name="T8" fmla="*/ 42 w 132"/>
              <a:gd name="T9" fmla="*/ 36 h 36"/>
              <a:gd name="T10" fmla="*/ 66 w 132"/>
              <a:gd name="T11" fmla="*/ 36 h 36"/>
              <a:gd name="T12" fmla="*/ 84 w 132"/>
              <a:gd name="T13" fmla="*/ 24 h 36"/>
              <a:gd name="T14" fmla="*/ 132 w 132"/>
              <a:gd name="T15" fmla="*/ 30 h 36"/>
              <a:gd name="T16" fmla="*/ 108 w 132"/>
              <a:gd name="T17" fmla="*/ 18 h 36"/>
              <a:gd name="T18" fmla="*/ 72 w 132"/>
              <a:gd name="T19" fmla="*/ 0 h 36"/>
              <a:gd name="T20" fmla="*/ 24 w 132"/>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8" name="Freeform 279"/>
          <p:cNvSpPr>
            <a:spLocks/>
          </p:cNvSpPr>
          <p:nvPr/>
        </p:nvSpPr>
        <p:spPr bwMode="auto">
          <a:xfrm>
            <a:off x="4651393" y="2151039"/>
            <a:ext cx="77787" cy="46038"/>
          </a:xfrm>
          <a:custGeom>
            <a:avLst/>
            <a:gdLst>
              <a:gd name="T0" fmla="*/ 0 w 60"/>
              <a:gd name="T1" fmla="*/ 12 h 36"/>
              <a:gd name="T2" fmla="*/ 36 w 60"/>
              <a:gd name="T3" fmla="*/ 0 h 36"/>
              <a:gd name="T4" fmla="*/ 60 w 60"/>
              <a:gd name="T5" fmla="*/ 6 h 36"/>
              <a:gd name="T6" fmla="*/ 60 w 60"/>
              <a:gd name="T7" fmla="*/ 18 h 36"/>
              <a:gd name="T8" fmla="*/ 54 w 60"/>
              <a:gd name="T9" fmla="*/ 36 h 36"/>
              <a:gd name="T10" fmla="*/ 30 w 60"/>
              <a:gd name="T11" fmla="*/ 24 h 36"/>
              <a:gd name="T12" fmla="*/ 0 w 60"/>
              <a:gd name="T13" fmla="*/ 12 h 36"/>
            </a:gdLst>
            <a:ahLst/>
            <a:cxnLst>
              <a:cxn ang="0">
                <a:pos x="T0" y="T1"/>
              </a:cxn>
              <a:cxn ang="0">
                <a:pos x="T2" y="T3"/>
              </a:cxn>
              <a:cxn ang="0">
                <a:pos x="T4" y="T5"/>
              </a:cxn>
              <a:cxn ang="0">
                <a:pos x="T6" y="T7"/>
              </a:cxn>
              <a:cxn ang="0">
                <a:pos x="T8" y="T9"/>
              </a:cxn>
              <a:cxn ang="0">
                <a:pos x="T10" y="T11"/>
              </a:cxn>
              <a:cxn ang="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9" name="Freeform 280"/>
          <p:cNvSpPr>
            <a:spLocks/>
          </p:cNvSpPr>
          <p:nvPr/>
        </p:nvSpPr>
        <p:spPr bwMode="auto">
          <a:xfrm>
            <a:off x="4564063" y="2063727"/>
            <a:ext cx="31751" cy="61912"/>
          </a:xfrm>
          <a:custGeom>
            <a:avLst/>
            <a:gdLst>
              <a:gd name="T0" fmla="*/ 0 w 24"/>
              <a:gd name="T1" fmla="*/ 48 h 48"/>
              <a:gd name="T2" fmla="*/ 6 w 24"/>
              <a:gd name="T3" fmla="*/ 6 h 48"/>
              <a:gd name="T4" fmla="*/ 18 w 24"/>
              <a:gd name="T5" fmla="*/ 0 h 48"/>
              <a:gd name="T6" fmla="*/ 24 w 24"/>
              <a:gd name="T7" fmla="*/ 24 h 48"/>
              <a:gd name="T8" fmla="*/ 24 w 24"/>
              <a:gd name="T9" fmla="*/ 48 h 48"/>
              <a:gd name="T10" fmla="*/ 0 w 24"/>
              <a:gd name="T11" fmla="*/ 48 h 48"/>
            </a:gdLst>
            <a:ahLst/>
            <a:cxnLst>
              <a:cxn ang="0">
                <a:pos x="T0" y="T1"/>
              </a:cxn>
              <a:cxn ang="0">
                <a:pos x="T2" y="T3"/>
              </a:cxn>
              <a:cxn ang="0">
                <a:pos x="T4" y="T5"/>
              </a:cxn>
              <a:cxn ang="0">
                <a:pos x="T6" y="T7"/>
              </a:cxn>
              <a:cxn ang="0">
                <a:pos x="T8" y="T9"/>
              </a:cxn>
              <a:cxn ang="0">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20" name="Freeform 281"/>
          <p:cNvSpPr>
            <a:spLocks/>
          </p:cNvSpPr>
          <p:nvPr/>
        </p:nvSpPr>
        <p:spPr bwMode="auto">
          <a:xfrm>
            <a:off x="4556131" y="2000261"/>
            <a:ext cx="39687" cy="47625"/>
          </a:xfrm>
          <a:custGeom>
            <a:avLst/>
            <a:gdLst>
              <a:gd name="T0" fmla="*/ 0 w 30"/>
              <a:gd name="T1" fmla="*/ 12 h 37"/>
              <a:gd name="T2" fmla="*/ 24 w 30"/>
              <a:gd name="T3" fmla="*/ 0 h 37"/>
              <a:gd name="T4" fmla="*/ 30 w 30"/>
              <a:gd name="T5" fmla="*/ 24 h 37"/>
              <a:gd name="T6" fmla="*/ 24 w 30"/>
              <a:gd name="T7" fmla="*/ 37 h 37"/>
              <a:gd name="T8" fmla="*/ 0 w 30"/>
              <a:gd name="T9" fmla="*/ 12 h 37"/>
            </a:gdLst>
            <a:ahLst/>
            <a:cxnLst>
              <a:cxn ang="0">
                <a:pos x="T0" y="T1"/>
              </a:cxn>
              <a:cxn ang="0">
                <a:pos x="T2" y="T3"/>
              </a:cxn>
              <a:cxn ang="0">
                <a:pos x="T4" y="T5"/>
              </a:cxn>
              <a:cxn ang="0">
                <a:pos x="T6" y="T7"/>
              </a:cxn>
              <a:cxn ang="0">
                <a:pos x="T8" y="T9"/>
              </a:cxn>
            </a:cxnLst>
            <a:rect l="0" t="0" r="r" b="b"/>
            <a:pathLst>
              <a:path w="30" h="37">
                <a:moveTo>
                  <a:pt x="0" y="12"/>
                </a:moveTo>
                <a:lnTo>
                  <a:pt x="24" y="0"/>
                </a:lnTo>
                <a:lnTo>
                  <a:pt x="30" y="24"/>
                </a:lnTo>
                <a:lnTo>
                  <a:pt x="24" y="37"/>
                </a:lnTo>
                <a:lnTo>
                  <a:pt x="0" y="1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21" name="Freeform 282"/>
          <p:cNvSpPr>
            <a:spLocks/>
          </p:cNvSpPr>
          <p:nvPr/>
        </p:nvSpPr>
        <p:spPr bwMode="auto">
          <a:xfrm>
            <a:off x="5373687" y="2189139"/>
            <a:ext cx="39688" cy="7938"/>
          </a:xfrm>
          <a:custGeom>
            <a:avLst/>
            <a:gdLst>
              <a:gd name="T0" fmla="*/ 24 w 30"/>
              <a:gd name="T1" fmla="*/ 0 h 6"/>
              <a:gd name="T2" fmla="*/ 30 w 30"/>
              <a:gd name="T3" fmla="*/ 0 h 6"/>
              <a:gd name="T4" fmla="*/ 0 w 30"/>
              <a:gd name="T5" fmla="*/ 6 h 6"/>
              <a:gd name="T6" fmla="*/ 24 w 30"/>
              <a:gd name="T7" fmla="*/ 0 h 6"/>
            </a:gdLst>
            <a:ahLst/>
            <a:cxnLst>
              <a:cxn ang="0">
                <a:pos x="T0" y="T1"/>
              </a:cxn>
              <a:cxn ang="0">
                <a:pos x="T2" y="T3"/>
              </a:cxn>
              <a:cxn ang="0">
                <a:pos x="T4" y="T5"/>
              </a:cxn>
              <a:cxn ang="0">
                <a:pos x="T6" y="T7"/>
              </a:cxn>
            </a:cxnLst>
            <a:rect l="0" t="0" r="r" b="b"/>
            <a:pathLst>
              <a:path w="30" h="6">
                <a:moveTo>
                  <a:pt x="24" y="0"/>
                </a:moveTo>
                <a:lnTo>
                  <a:pt x="30" y="0"/>
                </a:lnTo>
                <a:lnTo>
                  <a:pt x="0" y="6"/>
                </a:lnTo>
                <a:lnTo>
                  <a:pt x="24"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22" name="Rectangle 283"/>
          <p:cNvSpPr>
            <a:spLocks noChangeArrowheads="1"/>
          </p:cNvSpPr>
          <p:nvPr/>
        </p:nvSpPr>
        <p:spPr bwMode="auto">
          <a:xfrm>
            <a:off x="5233987" y="2420948"/>
            <a:ext cx="0" cy="3175"/>
          </a:xfrm>
          <a:prstGeom prst="rect">
            <a:avLst/>
          </a:prstGeom>
          <a:solidFill>
            <a:schemeClr val="bg1"/>
          </a:solidFill>
          <a:ln w="12700">
            <a:solidFill>
              <a:srgbClr val="002060"/>
            </a:solidFill>
            <a:miter lim="800000"/>
            <a:headEnd/>
            <a:tailEnd/>
          </a:ln>
        </p:spPr>
        <p:txBody>
          <a:bodyPr/>
          <a:lstStyle/>
          <a:p>
            <a:pPr defTabSz="914400"/>
            <a:endParaRPr lang="en-GB" dirty="0">
              <a:solidFill>
                <a:prstClr val="black"/>
              </a:solidFill>
            </a:endParaRPr>
          </a:p>
        </p:txBody>
      </p:sp>
      <p:sp>
        <p:nvSpPr>
          <p:cNvPr id="23" name="Freeform 284"/>
          <p:cNvSpPr>
            <a:spLocks/>
          </p:cNvSpPr>
          <p:nvPr/>
        </p:nvSpPr>
        <p:spPr bwMode="auto">
          <a:xfrm>
            <a:off x="5003802" y="2039914"/>
            <a:ext cx="463551" cy="179388"/>
          </a:xfrm>
          <a:custGeom>
            <a:avLst/>
            <a:gdLst>
              <a:gd name="T0" fmla="*/ 34 w 59"/>
              <a:gd name="T1" fmla="*/ 20 h 23"/>
              <a:gd name="T2" fmla="*/ 36 w 59"/>
              <a:gd name="T3" fmla="*/ 21 h 23"/>
              <a:gd name="T4" fmla="*/ 47 w 59"/>
              <a:gd name="T5" fmla="*/ 20 h 23"/>
              <a:gd name="T6" fmla="*/ 52 w 59"/>
              <a:gd name="T7" fmla="*/ 19 h 23"/>
              <a:gd name="T8" fmla="*/ 57 w 59"/>
              <a:gd name="T9" fmla="*/ 18 h 23"/>
              <a:gd name="T10" fmla="*/ 59 w 59"/>
              <a:gd name="T11" fmla="*/ 19 h 23"/>
              <a:gd name="T12" fmla="*/ 58 w 59"/>
              <a:gd name="T13" fmla="*/ 16 h 23"/>
              <a:gd name="T14" fmla="*/ 58 w 59"/>
              <a:gd name="T15" fmla="*/ 9 h 23"/>
              <a:gd name="T16" fmla="*/ 59 w 59"/>
              <a:gd name="T17" fmla="*/ 8 h 23"/>
              <a:gd name="T18" fmla="*/ 55 w 59"/>
              <a:gd name="T19" fmla="*/ 3 h 23"/>
              <a:gd name="T20" fmla="*/ 53 w 59"/>
              <a:gd name="T21" fmla="*/ 1 h 23"/>
              <a:gd name="T22" fmla="*/ 50 w 59"/>
              <a:gd name="T23" fmla="*/ 1 h 23"/>
              <a:gd name="T24" fmla="*/ 49 w 59"/>
              <a:gd name="T25" fmla="*/ 0 h 23"/>
              <a:gd name="T26" fmla="*/ 49 w 59"/>
              <a:gd name="T27" fmla="*/ 0 h 23"/>
              <a:gd name="T28" fmla="*/ 45 w 59"/>
              <a:gd name="T29" fmla="*/ 3 h 23"/>
              <a:gd name="T30" fmla="*/ 40 w 59"/>
              <a:gd name="T31" fmla="*/ 3 h 23"/>
              <a:gd name="T32" fmla="*/ 39 w 59"/>
              <a:gd name="T33" fmla="*/ 3 h 23"/>
              <a:gd name="T34" fmla="*/ 39 w 59"/>
              <a:gd name="T35" fmla="*/ 3 h 23"/>
              <a:gd name="T36" fmla="*/ 35 w 59"/>
              <a:gd name="T37" fmla="*/ 1 h 23"/>
              <a:gd name="T38" fmla="*/ 32 w 59"/>
              <a:gd name="T39" fmla="*/ 0 h 23"/>
              <a:gd name="T40" fmla="*/ 24 w 59"/>
              <a:gd name="T41" fmla="*/ 0 h 23"/>
              <a:gd name="T42" fmla="*/ 22 w 59"/>
              <a:gd name="T43" fmla="*/ 0 h 23"/>
              <a:gd name="T44" fmla="*/ 19 w 59"/>
              <a:gd name="T45" fmla="*/ 1 h 23"/>
              <a:gd name="T46" fmla="*/ 17 w 59"/>
              <a:gd name="T47" fmla="*/ 3 h 23"/>
              <a:gd name="T48" fmla="*/ 12 w 59"/>
              <a:gd name="T49" fmla="*/ 4 h 23"/>
              <a:gd name="T50" fmla="*/ 11 w 59"/>
              <a:gd name="T51" fmla="*/ 3 h 23"/>
              <a:gd name="T52" fmla="*/ 10 w 59"/>
              <a:gd name="T53" fmla="*/ 3 h 23"/>
              <a:gd name="T54" fmla="*/ 8 w 59"/>
              <a:gd name="T55" fmla="*/ 6 h 23"/>
              <a:gd name="T56" fmla="*/ 4 w 59"/>
              <a:gd name="T57" fmla="*/ 6 h 23"/>
              <a:gd name="T58" fmla="*/ 0 w 59"/>
              <a:gd name="T59" fmla="*/ 9 h 23"/>
              <a:gd name="T60" fmla="*/ 2 w 59"/>
              <a:gd name="T61" fmla="*/ 12 h 23"/>
              <a:gd name="T62" fmla="*/ 4 w 59"/>
              <a:gd name="T63" fmla="*/ 17 h 23"/>
              <a:gd name="T64" fmla="*/ 6 w 59"/>
              <a:gd name="T65" fmla="*/ 20 h 23"/>
              <a:gd name="T66" fmla="*/ 15 w 59"/>
              <a:gd name="T67" fmla="*/ 21 h 23"/>
              <a:gd name="T68" fmla="*/ 16 w 59"/>
              <a:gd name="T69" fmla="*/ 21 h 23"/>
              <a:gd name="T70" fmla="*/ 23 w 59"/>
              <a:gd name="T71" fmla="*/ 23 h 23"/>
              <a:gd name="T72" fmla="*/ 27 w 59"/>
              <a:gd name="T73" fmla="*/ 21 h 23"/>
              <a:gd name="T74" fmla="*/ 31 w 59"/>
              <a:gd name="T75" fmla="*/ 23 h 23"/>
              <a:gd name="T76" fmla="*/ 31 w 59"/>
              <a:gd name="T77" fmla="*/ 23 h 23"/>
              <a:gd name="T78" fmla="*/ 31 w 59"/>
              <a:gd name="T79" fmla="*/ 23 h 23"/>
              <a:gd name="T80" fmla="*/ 34 w 59"/>
              <a:gd name="T8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24" name="Freeform 285"/>
          <p:cNvSpPr>
            <a:spLocks/>
          </p:cNvSpPr>
          <p:nvPr/>
        </p:nvSpPr>
        <p:spPr bwMode="auto">
          <a:xfrm>
            <a:off x="5222878" y="2189139"/>
            <a:ext cx="180975" cy="146050"/>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25" name="Freeform 286"/>
          <p:cNvSpPr>
            <a:spLocks/>
          </p:cNvSpPr>
          <p:nvPr/>
        </p:nvSpPr>
        <p:spPr bwMode="auto">
          <a:xfrm>
            <a:off x="5199061" y="2305061"/>
            <a:ext cx="127000" cy="115887"/>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26" name="Freeform 287"/>
          <p:cNvSpPr>
            <a:spLocks/>
          </p:cNvSpPr>
          <p:nvPr/>
        </p:nvSpPr>
        <p:spPr bwMode="auto">
          <a:xfrm>
            <a:off x="5199061" y="2305061"/>
            <a:ext cx="127000" cy="115887"/>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27" name="Freeform 288"/>
          <p:cNvSpPr>
            <a:spLocks/>
          </p:cNvSpPr>
          <p:nvPr/>
        </p:nvSpPr>
        <p:spPr bwMode="auto">
          <a:xfrm>
            <a:off x="5638802" y="2524106"/>
            <a:ext cx="119063" cy="77787"/>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28" name="Freeform 289"/>
          <p:cNvSpPr>
            <a:spLocks/>
          </p:cNvSpPr>
          <p:nvPr/>
        </p:nvSpPr>
        <p:spPr bwMode="auto">
          <a:xfrm>
            <a:off x="5656280" y="2554264"/>
            <a:ext cx="187325" cy="217488"/>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29" name="Freeform 290"/>
          <p:cNvSpPr>
            <a:spLocks/>
          </p:cNvSpPr>
          <p:nvPr/>
        </p:nvSpPr>
        <p:spPr bwMode="auto">
          <a:xfrm>
            <a:off x="5421314" y="2693964"/>
            <a:ext cx="265113" cy="165100"/>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30" name="Freeform 291"/>
          <p:cNvSpPr>
            <a:spLocks/>
          </p:cNvSpPr>
          <p:nvPr/>
        </p:nvSpPr>
        <p:spPr bwMode="auto">
          <a:xfrm>
            <a:off x="5234003" y="2335195"/>
            <a:ext cx="492125" cy="422275"/>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31" name="Freeform 292"/>
          <p:cNvSpPr>
            <a:spLocks/>
          </p:cNvSpPr>
          <p:nvPr/>
        </p:nvSpPr>
        <p:spPr bwMode="auto">
          <a:xfrm>
            <a:off x="5656263" y="2601897"/>
            <a:ext cx="77788" cy="92075"/>
          </a:xfrm>
          <a:custGeom>
            <a:avLst/>
            <a:gdLst>
              <a:gd name="T0" fmla="*/ 0 w 10"/>
              <a:gd name="T1" fmla="*/ 12 h 12"/>
              <a:gd name="T2" fmla="*/ 4 w 10"/>
              <a:gd name="T3" fmla="*/ 11 h 12"/>
              <a:gd name="T4" fmla="*/ 9 w 10"/>
              <a:gd name="T5" fmla="*/ 7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32" name="Freeform 293"/>
          <p:cNvSpPr>
            <a:spLocks/>
          </p:cNvSpPr>
          <p:nvPr/>
        </p:nvSpPr>
        <p:spPr bwMode="auto">
          <a:xfrm>
            <a:off x="5318137" y="2179648"/>
            <a:ext cx="249237" cy="250825"/>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33" name="Freeform 294"/>
          <p:cNvSpPr>
            <a:spLocks/>
          </p:cNvSpPr>
          <p:nvPr/>
        </p:nvSpPr>
        <p:spPr bwMode="auto">
          <a:xfrm>
            <a:off x="5461002" y="2111386"/>
            <a:ext cx="469900" cy="427037"/>
          </a:xfrm>
          <a:custGeom>
            <a:avLst/>
            <a:gdLst>
              <a:gd name="T0" fmla="*/ 53 w 60"/>
              <a:gd name="T1" fmla="*/ 38 h 55"/>
              <a:gd name="T2" fmla="*/ 53 w 60"/>
              <a:gd name="T3" fmla="*/ 38 h 55"/>
              <a:gd name="T4" fmla="*/ 55 w 60"/>
              <a:gd name="T5" fmla="*/ 32 h 55"/>
              <a:gd name="T6" fmla="*/ 51 w 60"/>
              <a:gd name="T7" fmla="*/ 30 h 55"/>
              <a:gd name="T8" fmla="*/ 51 w 60"/>
              <a:gd name="T9" fmla="*/ 25 h 55"/>
              <a:gd name="T10" fmla="*/ 52 w 60"/>
              <a:gd name="T11" fmla="*/ 21 h 55"/>
              <a:gd name="T12" fmla="*/ 53 w 60"/>
              <a:gd name="T13" fmla="*/ 12 h 55"/>
              <a:gd name="T14" fmla="*/ 49 w 60"/>
              <a:gd name="T15" fmla="*/ 11 h 55"/>
              <a:gd name="T16" fmla="*/ 45 w 60"/>
              <a:gd name="T17" fmla="*/ 8 h 55"/>
              <a:gd name="T18" fmla="*/ 40 w 60"/>
              <a:gd name="T19" fmla="*/ 5 h 55"/>
              <a:gd name="T20" fmla="*/ 36 w 60"/>
              <a:gd name="T21" fmla="*/ 6 h 55"/>
              <a:gd name="T22" fmla="*/ 31 w 60"/>
              <a:gd name="T23" fmla="*/ 8 h 55"/>
              <a:gd name="T24" fmla="*/ 30 w 60"/>
              <a:gd name="T25" fmla="*/ 10 h 55"/>
              <a:gd name="T26" fmla="*/ 26 w 60"/>
              <a:gd name="T27" fmla="*/ 11 h 55"/>
              <a:gd name="T28" fmla="*/ 22 w 60"/>
              <a:gd name="T29" fmla="*/ 11 h 55"/>
              <a:gd name="T30" fmla="*/ 19 w 60"/>
              <a:gd name="T31" fmla="*/ 9 h 55"/>
              <a:gd name="T32" fmla="*/ 15 w 60"/>
              <a:gd name="T33" fmla="*/ 9 h 55"/>
              <a:gd name="T34" fmla="*/ 15 w 60"/>
              <a:gd name="T35" fmla="*/ 6 h 55"/>
              <a:gd name="T36" fmla="*/ 12 w 60"/>
              <a:gd name="T37" fmla="*/ 4 h 55"/>
              <a:gd name="T38" fmla="*/ 12 w 60"/>
              <a:gd name="T39" fmla="*/ 2 h 55"/>
              <a:gd name="T40" fmla="*/ 10 w 60"/>
              <a:gd name="T41" fmla="*/ 0 h 55"/>
              <a:gd name="T42" fmla="*/ 6 w 60"/>
              <a:gd name="T43" fmla="*/ 3 h 55"/>
              <a:gd name="T44" fmla="*/ 3 w 60"/>
              <a:gd name="T45" fmla="*/ 2 h 55"/>
              <a:gd name="T46" fmla="*/ 0 w 60"/>
              <a:gd name="T47" fmla="*/ 0 h 55"/>
              <a:gd name="T48" fmla="*/ 0 w 60"/>
              <a:gd name="T49" fmla="*/ 0 h 55"/>
              <a:gd name="T50" fmla="*/ 0 w 60"/>
              <a:gd name="T51" fmla="*/ 7 h 55"/>
              <a:gd name="T52" fmla="*/ 1 w 60"/>
              <a:gd name="T53" fmla="*/ 10 h 55"/>
              <a:gd name="T54" fmla="*/ 1 w 60"/>
              <a:gd name="T55" fmla="*/ 10 h 55"/>
              <a:gd name="T56" fmla="*/ 5 w 60"/>
              <a:gd name="T57" fmla="*/ 16 h 55"/>
              <a:gd name="T58" fmla="*/ 4 w 60"/>
              <a:gd name="T59" fmla="*/ 20 h 55"/>
              <a:gd name="T60" fmla="*/ 4 w 60"/>
              <a:gd name="T61" fmla="*/ 24 h 55"/>
              <a:gd name="T62" fmla="*/ 10 w 60"/>
              <a:gd name="T63" fmla="*/ 29 h 55"/>
              <a:gd name="T64" fmla="*/ 12 w 60"/>
              <a:gd name="T65" fmla="*/ 34 h 55"/>
              <a:gd name="T66" fmla="*/ 14 w 60"/>
              <a:gd name="T67" fmla="*/ 38 h 55"/>
              <a:gd name="T68" fmla="*/ 15 w 60"/>
              <a:gd name="T69" fmla="*/ 36 h 55"/>
              <a:gd name="T70" fmla="*/ 19 w 60"/>
              <a:gd name="T71" fmla="*/ 39 h 55"/>
              <a:gd name="T72" fmla="*/ 23 w 60"/>
              <a:gd name="T73" fmla="*/ 44 h 55"/>
              <a:gd name="T74" fmla="*/ 28 w 60"/>
              <a:gd name="T75" fmla="*/ 48 h 55"/>
              <a:gd name="T76" fmla="*/ 34 w 60"/>
              <a:gd name="T77" fmla="*/ 49 h 55"/>
              <a:gd name="T78" fmla="*/ 39 w 60"/>
              <a:gd name="T79" fmla="*/ 48 h 55"/>
              <a:gd name="T80" fmla="*/ 42 w 60"/>
              <a:gd name="T81" fmla="*/ 52 h 55"/>
              <a:gd name="T82" fmla="*/ 53 w 60"/>
              <a:gd name="T83" fmla="*/ 55 h 55"/>
              <a:gd name="T84" fmla="*/ 55 w 60"/>
              <a:gd name="T85" fmla="*/ 55 h 55"/>
              <a:gd name="T86" fmla="*/ 55 w 60"/>
              <a:gd name="T87" fmla="*/ 51 h 55"/>
              <a:gd name="T88" fmla="*/ 60 w 60"/>
              <a:gd name="T89" fmla="*/ 49 h 55"/>
              <a:gd name="T90" fmla="*/ 59 w 60"/>
              <a:gd name="T91" fmla="*/ 46 h 55"/>
              <a:gd name="T92" fmla="*/ 58 w 60"/>
              <a:gd name="T93" fmla="*/ 44 h 55"/>
              <a:gd name="T94" fmla="*/ 54 w 60"/>
              <a:gd name="T95" fmla="*/ 40 h 55"/>
              <a:gd name="T96" fmla="*/ 53 w 60"/>
              <a:gd name="T9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34" name="Freeform 295"/>
          <p:cNvSpPr>
            <a:spLocks/>
          </p:cNvSpPr>
          <p:nvPr/>
        </p:nvSpPr>
        <p:spPr bwMode="auto">
          <a:xfrm>
            <a:off x="5875339" y="2197077"/>
            <a:ext cx="407988" cy="381000"/>
          </a:xfrm>
          <a:custGeom>
            <a:avLst/>
            <a:gdLst>
              <a:gd name="T0" fmla="*/ 28 w 52"/>
              <a:gd name="T1" fmla="*/ 47 h 49"/>
              <a:gd name="T2" fmla="*/ 32 w 52"/>
              <a:gd name="T3" fmla="*/ 45 h 49"/>
              <a:gd name="T4" fmla="*/ 29 w 52"/>
              <a:gd name="T5" fmla="*/ 41 h 49"/>
              <a:gd name="T6" fmla="*/ 27 w 52"/>
              <a:gd name="T7" fmla="*/ 37 h 49"/>
              <a:gd name="T8" fmla="*/ 30 w 52"/>
              <a:gd name="T9" fmla="*/ 34 h 49"/>
              <a:gd name="T10" fmla="*/ 34 w 52"/>
              <a:gd name="T11" fmla="*/ 34 h 49"/>
              <a:gd name="T12" fmla="*/ 40 w 52"/>
              <a:gd name="T13" fmla="*/ 25 h 49"/>
              <a:gd name="T14" fmla="*/ 42 w 52"/>
              <a:gd name="T15" fmla="*/ 21 h 49"/>
              <a:gd name="T16" fmla="*/ 44 w 52"/>
              <a:gd name="T17" fmla="*/ 16 h 49"/>
              <a:gd name="T18" fmla="*/ 41 w 52"/>
              <a:gd name="T19" fmla="*/ 14 h 49"/>
              <a:gd name="T20" fmla="*/ 41 w 52"/>
              <a:gd name="T21" fmla="*/ 9 h 49"/>
              <a:gd name="T22" fmla="*/ 52 w 52"/>
              <a:gd name="T23" fmla="*/ 7 h 49"/>
              <a:gd name="T24" fmla="*/ 51 w 52"/>
              <a:gd name="T25" fmla="*/ 6 h 49"/>
              <a:gd name="T26" fmla="*/ 47 w 52"/>
              <a:gd name="T27" fmla="*/ 1 h 49"/>
              <a:gd name="T28" fmla="*/ 44 w 52"/>
              <a:gd name="T29" fmla="*/ 0 h 49"/>
              <a:gd name="T30" fmla="*/ 37 w 52"/>
              <a:gd name="T31" fmla="*/ 1 h 49"/>
              <a:gd name="T32" fmla="*/ 32 w 52"/>
              <a:gd name="T33" fmla="*/ 3 h 49"/>
              <a:gd name="T34" fmla="*/ 32 w 52"/>
              <a:gd name="T35" fmla="*/ 6 h 49"/>
              <a:gd name="T36" fmla="*/ 30 w 52"/>
              <a:gd name="T37" fmla="*/ 11 h 49"/>
              <a:gd name="T38" fmla="*/ 28 w 52"/>
              <a:gd name="T39" fmla="*/ 12 h 49"/>
              <a:gd name="T40" fmla="*/ 28 w 52"/>
              <a:gd name="T41" fmla="*/ 14 h 49"/>
              <a:gd name="T42" fmla="*/ 27 w 52"/>
              <a:gd name="T43" fmla="*/ 15 h 49"/>
              <a:gd name="T44" fmla="*/ 26 w 52"/>
              <a:gd name="T45" fmla="*/ 19 h 49"/>
              <a:gd name="T46" fmla="*/ 20 w 52"/>
              <a:gd name="T47" fmla="*/ 21 h 49"/>
              <a:gd name="T48" fmla="*/ 17 w 52"/>
              <a:gd name="T49" fmla="*/ 23 h 49"/>
              <a:gd name="T50" fmla="*/ 14 w 52"/>
              <a:gd name="T51" fmla="*/ 28 h 49"/>
              <a:gd name="T52" fmla="*/ 8 w 52"/>
              <a:gd name="T53" fmla="*/ 28 h 49"/>
              <a:gd name="T54" fmla="*/ 4 w 52"/>
              <a:gd name="T55" fmla="*/ 27 h 49"/>
              <a:gd name="T56" fmla="*/ 0 w 52"/>
              <a:gd name="T57" fmla="*/ 27 h 49"/>
              <a:gd name="T58" fmla="*/ 1 w 52"/>
              <a:gd name="T59" fmla="*/ 29 h 49"/>
              <a:gd name="T60" fmla="*/ 5 w 52"/>
              <a:gd name="T61" fmla="*/ 33 h 49"/>
              <a:gd name="T62" fmla="*/ 6 w 52"/>
              <a:gd name="T63" fmla="*/ 35 h 49"/>
              <a:gd name="T64" fmla="*/ 7 w 52"/>
              <a:gd name="T65" fmla="*/ 38 h 49"/>
              <a:gd name="T66" fmla="*/ 2 w 52"/>
              <a:gd name="T67" fmla="*/ 40 h 49"/>
              <a:gd name="T68" fmla="*/ 2 w 52"/>
              <a:gd name="T69" fmla="*/ 44 h 49"/>
              <a:gd name="T70" fmla="*/ 7 w 52"/>
              <a:gd name="T71" fmla="*/ 43 h 49"/>
              <a:gd name="T72" fmla="*/ 18 w 52"/>
              <a:gd name="T73" fmla="*/ 43 h 49"/>
              <a:gd name="T74" fmla="*/ 22 w 52"/>
              <a:gd name="T75" fmla="*/ 49 h 49"/>
              <a:gd name="T76" fmla="*/ 24 w 52"/>
              <a:gd name="T77" fmla="*/ 48 h 49"/>
              <a:gd name="T78" fmla="*/ 28 w 52"/>
              <a:gd name="T79"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35" name="Freeform 296"/>
          <p:cNvSpPr>
            <a:spLocks/>
          </p:cNvSpPr>
          <p:nvPr/>
        </p:nvSpPr>
        <p:spPr bwMode="auto">
          <a:xfrm>
            <a:off x="6046790" y="2235177"/>
            <a:ext cx="723900" cy="742950"/>
          </a:xfrm>
          <a:custGeom>
            <a:avLst/>
            <a:gdLst>
              <a:gd name="T0" fmla="*/ 511 w 553"/>
              <a:gd name="T1" fmla="*/ 234 h 571"/>
              <a:gd name="T2" fmla="*/ 547 w 553"/>
              <a:gd name="T3" fmla="*/ 180 h 571"/>
              <a:gd name="T4" fmla="*/ 553 w 553"/>
              <a:gd name="T5" fmla="*/ 168 h 571"/>
              <a:gd name="T6" fmla="*/ 499 w 553"/>
              <a:gd name="T7" fmla="*/ 150 h 571"/>
              <a:gd name="T8" fmla="*/ 456 w 553"/>
              <a:gd name="T9" fmla="*/ 192 h 571"/>
              <a:gd name="T10" fmla="*/ 408 w 553"/>
              <a:gd name="T11" fmla="*/ 192 h 571"/>
              <a:gd name="T12" fmla="*/ 378 w 553"/>
              <a:gd name="T13" fmla="*/ 180 h 571"/>
              <a:gd name="T14" fmla="*/ 354 w 553"/>
              <a:gd name="T15" fmla="*/ 198 h 571"/>
              <a:gd name="T16" fmla="*/ 288 w 553"/>
              <a:gd name="T17" fmla="*/ 186 h 571"/>
              <a:gd name="T18" fmla="*/ 246 w 553"/>
              <a:gd name="T19" fmla="*/ 120 h 571"/>
              <a:gd name="T20" fmla="*/ 204 w 553"/>
              <a:gd name="T21" fmla="*/ 84 h 571"/>
              <a:gd name="T22" fmla="*/ 210 w 553"/>
              <a:gd name="T23" fmla="*/ 48 h 571"/>
              <a:gd name="T24" fmla="*/ 228 w 553"/>
              <a:gd name="T25" fmla="*/ 0 h 571"/>
              <a:gd name="T26" fmla="*/ 168 w 553"/>
              <a:gd name="T27" fmla="*/ 0 h 571"/>
              <a:gd name="T28" fmla="*/ 180 w 553"/>
              <a:gd name="T29" fmla="*/ 12 h 571"/>
              <a:gd name="T30" fmla="*/ 114 w 553"/>
              <a:gd name="T31" fmla="*/ 54 h 571"/>
              <a:gd name="T32" fmla="*/ 120 w 553"/>
              <a:gd name="T33" fmla="*/ 96 h 571"/>
              <a:gd name="T34" fmla="*/ 72 w 553"/>
              <a:gd name="T35" fmla="*/ 174 h 571"/>
              <a:gd name="T36" fmla="*/ 30 w 553"/>
              <a:gd name="T37" fmla="*/ 192 h 571"/>
              <a:gd name="T38" fmla="*/ 60 w 553"/>
              <a:gd name="T39" fmla="*/ 240 h 571"/>
              <a:gd name="T40" fmla="*/ 12 w 553"/>
              <a:gd name="T41" fmla="*/ 258 h 571"/>
              <a:gd name="T42" fmla="*/ 0 w 553"/>
              <a:gd name="T43" fmla="*/ 264 h 571"/>
              <a:gd name="T44" fmla="*/ 42 w 553"/>
              <a:gd name="T45" fmla="*/ 318 h 571"/>
              <a:gd name="T46" fmla="*/ 90 w 553"/>
              <a:gd name="T47" fmla="*/ 408 h 571"/>
              <a:gd name="T48" fmla="*/ 138 w 553"/>
              <a:gd name="T49" fmla="*/ 511 h 571"/>
              <a:gd name="T50" fmla="*/ 174 w 553"/>
              <a:gd name="T51" fmla="*/ 571 h 571"/>
              <a:gd name="T52" fmla="*/ 216 w 553"/>
              <a:gd name="T53" fmla="*/ 523 h 571"/>
              <a:gd name="T54" fmla="*/ 228 w 553"/>
              <a:gd name="T55" fmla="*/ 457 h 571"/>
              <a:gd name="T56" fmla="*/ 276 w 553"/>
              <a:gd name="T57" fmla="*/ 384 h 571"/>
              <a:gd name="T58" fmla="*/ 342 w 553"/>
              <a:gd name="T59" fmla="*/ 330 h 571"/>
              <a:gd name="T60" fmla="*/ 390 w 553"/>
              <a:gd name="T61" fmla="*/ 294 h 571"/>
              <a:gd name="T62" fmla="*/ 372 w 553"/>
              <a:gd name="T63" fmla="*/ 234 h 571"/>
              <a:gd name="T64" fmla="*/ 384 w 553"/>
              <a:gd name="T65" fmla="*/ 216 h 571"/>
              <a:gd name="T66" fmla="*/ 420 w 553"/>
              <a:gd name="T67" fmla="*/ 228 h 571"/>
              <a:gd name="T68" fmla="*/ 450 w 553"/>
              <a:gd name="T69" fmla="*/ 246 h 571"/>
              <a:gd name="T70" fmla="*/ 462 w 553"/>
              <a:gd name="T71" fmla="*/ 264 h 571"/>
              <a:gd name="T72" fmla="*/ 462 w 553"/>
              <a:gd name="T73" fmla="*/ 306 h 571"/>
              <a:gd name="T74" fmla="*/ 493 w 553"/>
              <a:gd name="T75" fmla="*/ 25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rgbClr val="333399"/>
          </a:solidFill>
          <a:ln w="12700">
            <a:solidFill>
              <a:srgbClr val="333399"/>
            </a:solidFill>
            <a:round/>
            <a:headEnd/>
            <a:tailEnd/>
          </a:ln>
        </p:spPr>
        <p:txBody>
          <a:bodyPr/>
          <a:lstStyle/>
          <a:p>
            <a:pPr defTabSz="914400"/>
            <a:endParaRPr lang="en-GB" dirty="0">
              <a:solidFill>
                <a:prstClr val="black"/>
              </a:solidFill>
            </a:endParaRPr>
          </a:p>
        </p:txBody>
      </p:sp>
      <p:sp>
        <p:nvSpPr>
          <p:cNvPr id="36" name="Freeform 297"/>
          <p:cNvSpPr>
            <a:spLocks/>
          </p:cNvSpPr>
          <p:nvPr/>
        </p:nvSpPr>
        <p:spPr bwMode="auto">
          <a:xfrm>
            <a:off x="5861049" y="2151073"/>
            <a:ext cx="360363" cy="263525"/>
          </a:xfrm>
          <a:custGeom>
            <a:avLst/>
            <a:gdLst>
              <a:gd name="T0" fmla="*/ 42 w 46"/>
              <a:gd name="T1" fmla="*/ 3 h 34"/>
              <a:gd name="T2" fmla="*/ 38 w 46"/>
              <a:gd name="T3" fmla="*/ 4 h 34"/>
              <a:gd name="T4" fmla="*/ 35 w 46"/>
              <a:gd name="T5" fmla="*/ 4 h 34"/>
              <a:gd name="T6" fmla="*/ 34 w 46"/>
              <a:gd name="T7" fmla="*/ 1 h 34"/>
              <a:gd name="T8" fmla="*/ 33 w 46"/>
              <a:gd name="T9" fmla="*/ 0 h 34"/>
              <a:gd name="T10" fmla="*/ 30 w 46"/>
              <a:gd name="T11" fmla="*/ 3 h 34"/>
              <a:gd name="T12" fmla="*/ 28 w 46"/>
              <a:gd name="T13" fmla="*/ 5 h 34"/>
              <a:gd name="T14" fmla="*/ 24 w 46"/>
              <a:gd name="T15" fmla="*/ 6 h 34"/>
              <a:gd name="T16" fmla="*/ 22 w 46"/>
              <a:gd name="T17" fmla="*/ 4 h 34"/>
              <a:gd name="T18" fmla="*/ 19 w 46"/>
              <a:gd name="T19" fmla="*/ 4 h 34"/>
              <a:gd name="T20" fmla="*/ 15 w 46"/>
              <a:gd name="T21" fmla="*/ 3 h 34"/>
              <a:gd name="T22" fmla="*/ 14 w 46"/>
              <a:gd name="T23" fmla="*/ 8 h 34"/>
              <a:gd name="T24" fmla="*/ 9 w 46"/>
              <a:gd name="T25" fmla="*/ 10 h 34"/>
              <a:gd name="T26" fmla="*/ 7 w 46"/>
              <a:gd name="T27" fmla="*/ 12 h 34"/>
              <a:gd name="T28" fmla="*/ 4 w 46"/>
              <a:gd name="T29" fmla="*/ 11 h 34"/>
              <a:gd name="T30" fmla="*/ 2 w 46"/>
              <a:gd name="T31" fmla="*/ 10 h 34"/>
              <a:gd name="T32" fmla="*/ 1 w 46"/>
              <a:gd name="T33" fmla="*/ 16 h 34"/>
              <a:gd name="T34" fmla="*/ 0 w 46"/>
              <a:gd name="T35" fmla="*/ 20 h 34"/>
              <a:gd name="T36" fmla="*/ 0 w 46"/>
              <a:gd name="T37" fmla="*/ 25 h 34"/>
              <a:gd name="T38" fmla="*/ 4 w 46"/>
              <a:gd name="T39" fmla="*/ 27 h 34"/>
              <a:gd name="T40" fmla="*/ 2 w 46"/>
              <a:gd name="T41" fmla="*/ 33 h 34"/>
              <a:gd name="T42" fmla="*/ 2 w 46"/>
              <a:gd name="T43" fmla="*/ 33 h 34"/>
              <a:gd name="T44" fmla="*/ 6 w 46"/>
              <a:gd name="T45" fmla="*/ 33 h 34"/>
              <a:gd name="T46" fmla="*/ 10 w 46"/>
              <a:gd name="T47" fmla="*/ 34 h 34"/>
              <a:gd name="T48" fmla="*/ 16 w 46"/>
              <a:gd name="T49" fmla="*/ 34 h 34"/>
              <a:gd name="T50" fmla="*/ 19 w 46"/>
              <a:gd name="T51" fmla="*/ 29 h 34"/>
              <a:gd name="T52" fmla="*/ 22 w 46"/>
              <a:gd name="T53" fmla="*/ 27 h 34"/>
              <a:gd name="T54" fmla="*/ 28 w 46"/>
              <a:gd name="T55" fmla="*/ 25 h 34"/>
              <a:gd name="T56" fmla="*/ 29 w 46"/>
              <a:gd name="T57" fmla="*/ 21 h 34"/>
              <a:gd name="T58" fmla="*/ 30 w 46"/>
              <a:gd name="T59" fmla="*/ 20 h 34"/>
              <a:gd name="T60" fmla="*/ 30 w 46"/>
              <a:gd name="T61" fmla="*/ 18 h 34"/>
              <a:gd name="T62" fmla="*/ 32 w 46"/>
              <a:gd name="T63" fmla="*/ 17 h 34"/>
              <a:gd name="T64" fmla="*/ 34 w 46"/>
              <a:gd name="T65" fmla="*/ 12 h 34"/>
              <a:gd name="T66" fmla="*/ 34 w 46"/>
              <a:gd name="T67" fmla="*/ 9 h 34"/>
              <a:gd name="T68" fmla="*/ 39 w 46"/>
              <a:gd name="T69" fmla="*/ 7 h 34"/>
              <a:gd name="T70" fmla="*/ 46 w 46"/>
              <a:gd name="T71" fmla="*/ 6 h 34"/>
              <a:gd name="T72" fmla="*/ 44 w 46"/>
              <a:gd name="T73" fmla="*/ 3 h 34"/>
              <a:gd name="T74" fmla="*/ 42 w 46"/>
              <a:gd name="T7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37" name="Freeform 299"/>
          <p:cNvSpPr>
            <a:spLocks/>
          </p:cNvSpPr>
          <p:nvPr/>
        </p:nvSpPr>
        <p:spPr bwMode="auto">
          <a:xfrm>
            <a:off x="4868869" y="1485879"/>
            <a:ext cx="158751" cy="107950"/>
          </a:xfrm>
          <a:custGeom>
            <a:avLst/>
            <a:gdLst>
              <a:gd name="T0" fmla="*/ 19 w 20"/>
              <a:gd name="T1" fmla="*/ 4 h 14"/>
              <a:gd name="T2" fmla="*/ 17 w 20"/>
              <a:gd name="T3" fmla="*/ 2 h 14"/>
              <a:gd name="T4" fmla="*/ 15 w 20"/>
              <a:gd name="T5" fmla="*/ 0 h 14"/>
              <a:gd name="T6" fmla="*/ 13 w 20"/>
              <a:gd name="T7" fmla="*/ 1 h 14"/>
              <a:gd name="T8" fmla="*/ 9 w 20"/>
              <a:gd name="T9" fmla="*/ 0 h 14"/>
              <a:gd name="T10" fmla="*/ 5 w 20"/>
              <a:gd name="T11" fmla="*/ 0 h 14"/>
              <a:gd name="T12" fmla="*/ 1 w 20"/>
              <a:gd name="T13" fmla="*/ 1 h 14"/>
              <a:gd name="T14" fmla="*/ 1 w 20"/>
              <a:gd name="T15" fmla="*/ 5 h 14"/>
              <a:gd name="T16" fmla="*/ 0 w 20"/>
              <a:gd name="T17" fmla="*/ 6 h 14"/>
              <a:gd name="T18" fmla="*/ 2 w 20"/>
              <a:gd name="T19" fmla="*/ 6 h 14"/>
              <a:gd name="T20" fmla="*/ 4 w 20"/>
              <a:gd name="T21" fmla="*/ 7 h 14"/>
              <a:gd name="T22" fmla="*/ 6 w 20"/>
              <a:gd name="T23" fmla="*/ 8 h 14"/>
              <a:gd name="T24" fmla="*/ 7 w 20"/>
              <a:gd name="T25" fmla="*/ 10 h 14"/>
              <a:gd name="T26" fmla="*/ 6 w 20"/>
              <a:gd name="T27" fmla="*/ 12 h 14"/>
              <a:gd name="T28" fmla="*/ 7 w 20"/>
              <a:gd name="T29" fmla="*/ 12 h 14"/>
              <a:gd name="T30" fmla="*/ 9 w 20"/>
              <a:gd name="T31" fmla="*/ 14 h 14"/>
              <a:gd name="T32" fmla="*/ 11 w 20"/>
              <a:gd name="T33" fmla="*/ 13 h 14"/>
              <a:gd name="T34" fmla="*/ 13 w 20"/>
              <a:gd name="T35" fmla="*/ 12 h 14"/>
              <a:gd name="T36" fmla="*/ 16 w 20"/>
              <a:gd name="T37" fmla="*/ 12 h 14"/>
              <a:gd name="T38" fmla="*/ 16 w 20"/>
              <a:gd name="T39" fmla="*/ 9 h 14"/>
              <a:gd name="T40" fmla="*/ 18 w 20"/>
              <a:gd name="T41" fmla="*/ 7 h 14"/>
              <a:gd name="T42" fmla="*/ 20 w 20"/>
              <a:gd name="T43" fmla="*/ 4 h 14"/>
              <a:gd name="T44" fmla="*/ 19 w 20"/>
              <a:gd name="T4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38" name="Freeform 300"/>
          <p:cNvSpPr>
            <a:spLocks/>
          </p:cNvSpPr>
          <p:nvPr/>
        </p:nvSpPr>
        <p:spPr bwMode="auto">
          <a:xfrm>
            <a:off x="4938731" y="1336654"/>
            <a:ext cx="119063" cy="101600"/>
          </a:xfrm>
          <a:custGeom>
            <a:avLst/>
            <a:gdLst>
              <a:gd name="T0" fmla="*/ 54 w 90"/>
              <a:gd name="T1" fmla="*/ 66 h 78"/>
              <a:gd name="T2" fmla="*/ 78 w 90"/>
              <a:gd name="T3" fmla="*/ 78 h 78"/>
              <a:gd name="T4" fmla="*/ 84 w 90"/>
              <a:gd name="T5" fmla="*/ 42 h 78"/>
              <a:gd name="T6" fmla="*/ 84 w 90"/>
              <a:gd name="T7" fmla="*/ 30 h 78"/>
              <a:gd name="T8" fmla="*/ 90 w 90"/>
              <a:gd name="T9" fmla="*/ 6 h 78"/>
              <a:gd name="T10" fmla="*/ 84 w 90"/>
              <a:gd name="T11" fmla="*/ 0 h 78"/>
              <a:gd name="T12" fmla="*/ 72 w 90"/>
              <a:gd name="T13" fmla="*/ 0 h 78"/>
              <a:gd name="T14" fmla="*/ 36 w 90"/>
              <a:gd name="T15" fmla="*/ 0 h 78"/>
              <a:gd name="T16" fmla="*/ 0 w 90"/>
              <a:gd name="T17" fmla="*/ 18 h 78"/>
              <a:gd name="T18" fmla="*/ 0 w 90"/>
              <a:gd name="T19" fmla="*/ 30 h 78"/>
              <a:gd name="T20" fmla="*/ 6 w 90"/>
              <a:gd name="T21" fmla="*/ 42 h 78"/>
              <a:gd name="T22" fmla="*/ 12 w 90"/>
              <a:gd name="T23" fmla="*/ 48 h 78"/>
              <a:gd name="T24" fmla="*/ 18 w 90"/>
              <a:gd name="T25" fmla="*/ 54 h 78"/>
              <a:gd name="T26" fmla="*/ 12 w 90"/>
              <a:gd name="T27" fmla="*/ 60 h 78"/>
              <a:gd name="T28" fmla="*/ 36 w 90"/>
              <a:gd name="T29" fmla="*/ 54 h 78"/>
              <a:gd name="T30" fmla="*/ 54 w 90"/>
              <a:gd name="T31"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39" name="Freeform 301"/>
          <p:cNvSpPr>
            <a:spLocks/>
          </p:cNvSpPr>
          <p:nvPr/>
        </p:nvSpPr>
        <p:spPr bwMode="auto">
          <a:xfrm>
            <a:off x="4933949" y="1493814"/>
            <a:ext cx="233363" cy="211138"/>
          </a:xfrm>
          <a:custGeom>
            <a:avLst/>
            <a:gdLst>
              <a:gd name="T0" fmla="*/ 30 w 30"/>
              <a:gd name="T1" fmla="*/ 14 h 27"/>
              <a:gd name="T2" fmla="*/ 27 w 30"/>
              <a:gd name="T3" fmla="*/ 11 h 27"/>
              <a:gd name="T4" fmla="*/ 23 w 30"/>
              <a:gd name="T5" fmla="*/ 3 h 27"/>
              <a:gd name="T6" fmla="*/ 20 w 30"/>
              <a:gd name="T7" fmla="*/ 2 h 27"/>
              <a:gd name="T8" fmla="*/ 17 w 30"/>
              <a:gd name="T9" fmla="*/ 0 h 27"/>
              <a:gd name="T10" fmla="*/ 14 w 30"/>
              <a:gd name="T11" fmla="*/ 2 h 27"/>
              <a:gd name="T12" fmla="*/ 11 w 30"/>
              <a:gd name="T13" fmla="*/ 3 h 27"/>
              <a:gd name="T14" fmla="*/ 12 w 30"/>
              <a:gd name="T15" fmla="*/ 3 h 27"/>
              <a:gd name="T16" fmla="*/ 10 w 30"/>
              <a:gd name="T17" fmla="*/ 6 h 27"/>
              <a:gd name="T18" fmla="*/ 8 w 30"/>
              <a:gd name="T19" fmla="*/ 8 h 27"/>
              <a:gd name="T20" fmla="*/ 8 w 30"/>
              <a:gd name="T21" fmla="*/ 11 h 27"/>
              <a:gd name="T22" fmla="*/ 5 w 30"/>
              <a:gd name="T23" fmla="*/ 11 h 27"/>
              <a:gd name="T24" fmla="*/ 3 w 30"/>
              <a:gd name="T25" fmla="*/ 12 h 27"/>
              <a:gd name="T26" fmla="*/ 1 w 30"/>
              <a:gd name="T27" fmla="*/ 13 h 27"/>
              <a:gd name="T28" fmla="*/ 1 w 30"/>
              <a:gd name="T29" fmla="*/ 14 h 27"/>
              <a:gd name="T30" fmla="*/ 2 w 30"/>
              <a:gd name="T31" fmla="*/ 18 h 27"/>
              <a:gd name="T32" fmla="*/ 0 w 30"/>
              <a:gd name="T33" fmla="*/ 20 h 27"/>
              <a:gd name="T34" fmla="*/ 1 w 30"/>
              <a:gd name="T35" fmla="*/ 23 h 27"/>
              <a:gd name="T36" fmla="*/ 1 w 30"/>
              <a:gd name="T37" fmla="*/ 25 h 27"/>
              <a:gd name="T38" fmla="*/ 3 w 30"/>
              <a:gd name="T39" fmla="*/ 24 h 27"/>
              <a:gd name="T40" fmla="*/ 7 w 30"/>
              <a:gd name="T41" fmla="*/ 24 h 27"/>
              <a:gd name="T42" fmla="*/ 13 w 30"/>
              <a:gd name="T43" fmla="*/ 26 h 27"/>
              <a:gd name="T44" fmla="*/ 20 w 30"/>
              <a:gd name="T45" fmla="*/ 26 h 27"/>
              <a:gd name="T46" fmla="*/ 24 w 30"/>
              <a:gd name="T47" fmla="*/ 27 h 27"/>
              <a:gd name="T48" fmla="*/ 26 w 30"/>
              <a:gd name="T49" fmla="*/ 21 h 27"/>
              <a:gd name="T50" fmla="*/ 27 w 30"/>
              <a:gd name="T51" fmla="*/ 21 h 27"/>
              <a:gd name="T52" fmla="*/ 26 w 30"/>
              <a:gd name="T53" fmla="*/ 17 h 27"/>
              <a:gd name="T54" fmla="*/ 29 w 30"/>
              <a:gd name="T55" fmla="*/ 16 h 27"/>
              <a:gd name="T56" fmla="*/ 30 w 30"/>
              <a:gd name="T5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40" name="Freeform 302"/>
          <p:cNvSpPr>
            <a:spLocks/>
          </p:cNvSpPr>
          <p:nvPr/>
        </p:nvSpPr>
        <p:spPr bwMode="auto">
          <a:xfrm>
            <a:off x="4876802" y="1408089"/>
            <a:ext cx="190500" cy="107950"/>
          </a:xfrm>
          <a:custGeom>
            <a:avLst/>
            <a:gdLst>
              <a:gd name="T0" fmla="*/ 8 w 24"/>
              <a:gd name="T1" fmla="*/ 10 h 14"/>
              <a:gd name="T2" fmla="*/ 12 w 24"/>
              <a:gd name="T3" fmla="*/ 11 h 14"/>
              <a:gd name="T4" fmla="*/ 14 w 24"/>
              <a:gd name="T5" fmla="*/ 10 h 14"/>
              <a:gd name="T6" fmla="*/ 16 w 24"/>
              <a:gd name="T7" fmla="*/ 12 h 14"/>
              <a:gd name="T8" fmla="*/ 18 w 24"/>
              <a:gd name="T9" fmla="*/ 14 h 14"/>
              <a:gd name="T10" fmla="*/ 21 w 24"/>
              <a:gd name="T11" fmla="*/ 13 h 14"/>
              <a:gd name="T12" fmla="*/ 24 w 24"/>
              <a:gd name="T13" fmla="*/ 11 h 14"/>
              <a:gd name="T14" fmla="*/ 23 w 24"/>
              <a:gd name="T15" fmla="*/ 10 h 14"/>
              <a:gd name="T16" fmla="*/ 21 w 24"/>
              <a:gd name="T17" fmla="*/ 5 h 14"/>
              <a:gd name="T18" fmla="*/ 21 w 24"/>
              <a:gd name="T19" fmla="*/ 4 h 14"/>
              <a:gd name="T20" fmla="*/ 17 w 24"/>
              <a:gd name="T21" fmla="*/ 2 h 14"/>
              <a:gd name="T22" fmla="*/ 14 w 24"/>
              <a:gd name="T23" fmla="*/ 0 h 14"/>
              <a:gd name="T24" fmla="*/ 10 w 24"/>
              <a:gd name="T25" fmla="*/ 1 h 14"/>
              <a:gd name="T26" fmla="*/ 9 w 24"/>
              <a:gd name="T27" fmla="*/ 5 h 14"/>
              <a:gd name="T28" fmla="*/ 8 w 24"/>
              <a:gd name="T29" fmla="*/ 6 h 14"/>
              <a:gd name="T30" fmla="*/ 5 w 24"/>
              <a:gd name="T31" fmla="*/ 3 h 14"/>
              <a:gd name="T32" fmla="*/ 3 w 24"/>
              <a:gd name="T33" fmla="*/ 3 h 14"/>
              <a:gd name="T34" fmla="*/ 1 w 24"/>
              <a:gd name="T35" fmla="*/ 8 h 14"/>
              <a:gd name="T36" fmla="*/ 0 w 24"/>
              <a:gd name="T37" fmla="*/ 11 h 14"/>
              <a:gd name="T38" fmla="*/ 4 w 24"/>
              <a:gd name="T39" fmla="*/ 10 h 14"/>
              <a:gd name="T40" fmla="*/ 8 w 24"/>
              <a:gd name="T4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41" name="Freeform 303"/>
          <p:cNvSpPr>
            <a:spLocks/>
          </p:cNvSpPr>
          <p:nvPr/>
        </p:nvSpPr>
        <p:spPr bwMode="auto">
          <a:xfrm>
            <a:off x="3975100" y="2859064"/>
            <a:ext cx="188912" cy="141288"/>
          </a:xfrm>
          <a:custGeom>
            <a:avLst/>
            <a:gdLst>
              <a:gd name="T0" fmla="*/ 9 w 24"/>
              <a:gd name="T1" fmla="*/ 10 h 18"/>
              <a:gd name="T2" fmla="*/ 13 w 24"/>
              <a:gd name="T3" fmla="*/ 10 h 18"/>
              <a:gd name="T4" fmla="*/ 15 w 24"/>
              <a:gd name="T5" fmla="*/ 13 h 18"/>
              <a:gd name="T6" fmla="*/ 16 w 24"/>
              <a:gd name="T7" fmla="*/ 14 h 18"/>
              <a:gd name="T8" fmla="*/ 18 w 24"/>
              <a:gd name="T9" fmla="*/ 15 h 18"/>
              <a:gd name="T10" fmla="*/ 20 w 24"/>
              <a:gd name="T11" fmla="*/ 18 h 18"/>
              <a:gd name="T12" fmla="*/ 22 w 24"/>
              <a:gd name="T13" fmla="*/ 17 h 18"/>
              <a:gd name="T14" fmla="*/ 24 w 24"/>
              <a:gd name="T15" fmla="*/ 16 h 18"/>
              <a:gd name="T16" fmla="*/ 24 w 24"/>
              <a:gd name="T17" fmla="*/ 12 h 18"/>
              <a:gd name="T18" fmla="*/ 24 w 24"/>
              <a:gd name="T19" fmla="*/ 8 h 18"/>
              <a:gd name="T20" fmla="*/ 23 w 24"/>
              <a:gd name="T21" fmla="*/ 8 h 18"/>
              <a:gd name="T22" fmla="*/ 21 w 24"/>
              <a:gd name="T23" fmla="*/ 3 h 18"/>
              <a:gd name="T24" fmla="*/ 20 w 24"/>
              <a:gd name="T25" fmla="*/ 1 h 18"/>
              <a:gd name="T26" fmla="*/ 16 w 24"/>
              <a:gd name="T27" fmla="*/ 2 h 18"/>
              <a:gd name="T28" fmla="*/ 12 w 24"/>
              <a:gd name="T29" fmla="*/ 2 h 18"/>
              <a:gd name="T30" fmla="*/ 12 w 24"/>
              <a:gd name="T31" fmla="*/ 1 h 18"/>
              <a:gd name="T32" fmla="*/ 7 w 24"/>
              <a:gd name="T33" fmla="*/ 0 h 18"/>
              <a:gd name="T34" fmla="*/ 5 w 24"/>
              <a:gd name="T35" fmla="*/ 0 h 18"/>
              <a:gd name="T36" fmla="*/ 5 w 24"/>
              <a:gd name="T37" fmla="*/ 1 h 18"/>
              <a:gd name="T38" fmla="*/ 5 w 24"/>
              <a:gd name="T39" fmla="*/ 4 h 18"/>
              <a:gd name="T40" fmla="*/ 3 w 24"/>
              <a:gd name="T41" fmla="*/ 4 h 18"/>
              <a:gd name="T42" fmla="*/ 0 w 24"/>
              <a:gd name="T43" fmla="*/ 6 h 18"/>
              <a:gd name="T44" fmla="*/ 1 w 24"/>
              <a:gd name="T45" fmla="*/ 6 h 18"/>
              <a:gd name="T46" fmla="*/ 6 w 24"/>
              <a:gd name="T47" fmla="*/ 13 h 18"/>
              <a:gd name="T48" fmla="*/ 8 w 24"/>
              <a:gd name="T49" fmla="*/ 12 h 18"/>
              <a:gd name="T50" fmla="*/ 9 w 24"/>
              <a:gd name="T5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42" name="Freeform 304"/>
          <p:cNvSpPr>
            <a:spLocks/>
          </p:cNvSpPr>
          <p:nvPr/>
        </p:nvSpPr>
        <p:spPr bwMode="auto">
          <a:xfrm>
            <a:off x="3929065" y="2757467"/>
            <a:ext cx="147639" cy="111125"/>
          </a:xfrm>
          <a:custGeom>
            <a:avLst/>
            <a:gdLst>
              <a:gd name="T0" fmla="*/ 54 w 114"/>
              <a:gd name="T1" fmla="*/ 79 h 85"/>
              <a:gd name="T2" fmla="*/ 66 w 114"/>
              <a:gd name="T3" fmla="*/ 79 h 85"/>
              <a:gd name="T4" fmla="*/ 78 w 114"/>
              <a:gd name="T5" fmla="*/ 79 h 85"/>
              <a:gd name="T6" fmla="*/ 108 w 114"/>
              <a:gd name="T7" fmla="*/ 85 h 85"/>
              <a:gd name="T8" fmla="*/ 114 w 114"/>
              <a:gd name="T9" fmla="*/ 85 h 85"/>
              <a:gd name="T10" fmla="*/ 102 w 114"/>
              <a:gd name="T11" fmla="*/ 61 h 85"/>
              <a:gd name="T12" fmla="*/ 96 w 114"/>
              <a:gd name="T13" fmla="*/ 43 h 85"/>
              <a:gd name="T14" fmla="*/ 96 w 114"/>
              <a:gd name="T15" fmla="*/ 36 h 85"/>
              <a:gd name="T16" fmla="*/ 96 w 114"/>
              <a:gd name="T17" fmla="*/ 36 h 85"/>
              <a:gd name="T18" fmla="*/ 84 w 114"/>
              <a:gd name="T19" fmla="*/ 30 h 85"/>
              <a:gd name="T20" fmla="*/ 72 w 114"/>
              <a:gd name="T21" fmla="*/ 18 h 85"/>
              <a:gd name="T22" fmla="*/ 42 w 114"/>
              <a:gd name="T23" fmla="*/ 0 h 85"/>
              <a:gd name="T24" fmla="*/ 30 w 114"/>
              <a:gd name="T25" fmla="*/ 6 h 85"/>
              <a:gd name="T26" fmla="*/ 12 w 114"/>
              <a:gd name="T27" fmla="*/ 6 h 85"/>
              <a:gd name="T28" fmla="*/ 0 w 114"/>
              <a:gd name="T29" fmla="*/ 43 h 85"/>
              <a:gd name="T30" fmla="*/ 12 w 114"/>
              <a:gd name="T31" fmla="*/ 85 h 85"/>
              <a:gd name="T32" fmla="*/ 18 w 114"/>
              <a:gd name="T33" fmla="*/ 85 h 85"/>
              <a:gd name="T34" fmla="*/ 24 w 114"/>
              <a:gd name="T35" fmla="*/ 85 h 85"/>
              <a:gd name="T36" fmla="*/ 54 w 114"/>
              <a:gd name="T3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43" name="Freeform 305"/>
          <p:cNvSpPr>
            <a:spLocks/>
          </p:cNvSpPr>
          <p:nvPr/>
        </p:nvSpPr>
        <p:spPr bwMode="auto">
          <a:xfrm>
            <a:off x="3937001" y="2486010"/>
            <a:ext cx="298451" cy="319087"/>
          </a:xfrm>
          <a:custGeom>
            <a:avLst/>
            <a:gdLst>
              <a:gd name="T0" fmla="*/ 6 w 38"/>
              <a:gd name="T1" fmla="*/ 35 h 41"/>
              <a:gd name="T2" fmla="*/ 11 w 38"/>
              <a:gd name="T3" fmla="*/ 38 h 41"/>
              <a:gd name="T4" fmla="*/ 13 w 38"/>
              <a:gd name="T5" fmla="*/ 40 h 41"/>
              <a:gd name="T6" fmla="*/ 15 w 38"/>
              <a:gd name="T7" fmla="*/ 41 h 41"/>
              <a:gd name="T8" fmla="*/ 15 w 38"/>
              <a:gd name="T9" fmla="*/ 41 h 41"/>
              <a:gd name="T10" fmla="*/ 18 w 38"/>
              <a:gd name="T11" fmla="*/ 38 h 41"/>
              <a:gd name="T12" fmla="*/ 20 w 38"/>
              <a:gd name="T13" fmla="*/ 40 h 41"/>
              <a:gd name="T14" fmla="*/ 21 w 38"/>
              <a:gd name="T15" fmla="*/ 39 h 41"/>
              <a:gd name="T16" fmla="*/ 35 w 38"/>
              <a:gd name="T17" fmla="*/ 39 h 41"/>
              <a:gd name="T18" fmla="*/ 38 w 38"/>
              <a:gd name="T19" fmla="*/ 37 h 41"/>
              <a:gd name="T20" fmla="*/ 36 w 38"/>
              <a:gd name="T21" fmla="*/ 36 h 41"/>
              <a:gd name="T22" fmla="*/ 33 w 38"/>
              <a:gd name="T23" fmla="*/ 7 h 41"/>
              <a:gd name="T24" fmla="*/ 36 w 38"/>
              <a:gd name="T25" fmla="*/ 7 h 41"/>
              <a:gd name="T26" fmla="*/ 27 w 38"/>
              <a:gd name="T27" fmla="*/ 0 h 41"/>
              <a:gd name="T28" fmla="*/ 27 w 38"/>
              <a:gd name="T29" fmla="*/ 3 h 41"/>
              <a:gd name="T30" fmla="*/ 17 w 38"/>
              <a:gd name="T31" fmla="*/ 3 h 41"/>
              <a:gd name="T32" fmla="*/ 16 w 38"/>
              <a:gd name="T33" fmla="*/ 11 h 41"/>
              <a:gd name="T34" fmla="*/ 14 w 38"/>
              <a:gd name="T35" fmla="*/ 13 h 41"/>
              <a:gd name="T36" fmla="*/ 13 w 38"/>
              <a:gd name="T37" fmla="*/ 20 h 41"/>
              <a:gd name="T38" fmla="*/ 1 w 38"/>
              <a:gd name="T39" fmla="*/ 19 h 41"/>
              <a:gd name="T40" fmla="*/ 0 w 38"/>
              <a:gd name="T41" fmla="*/ 20 h 41"/>
              <a:gd name="T42" fmla="*/ 3 w 38"/>
              <a:gd name="T43" fmla="*/ 26 h 41"/>
              <a:gd name="T44" fmla="*/ 3 w 38"/>
              <a:gd name="T45" fmla="*/ 33 h 41"/>
              <a:gd name="T46" fmla="*/ 1 w 38"/>
              <a:gd name="T47" fmla="*/ 36 h 41"/>
              <a:gd name="T48" fmla="*/ 4 w 38"/>
              <a:gd name="T49" fmla="*/ 36 h 41"/>
              <a:gd name="T50" fmla="*/ 6 w 38"/>
              <a:gd name="T5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44" name="Freeform 306"/>
          <p:cNvSpPr>
            <a:spLocks/>
          </p:cNvSpPr>
          <p:nvPr/>
        </p:nvSpPr>
        <p:spPr bwMode="auto">
          <a:xfrm>
            <a:off x="4964131" y="2352652"/>
            <a:ext cx="282575" cy="273050"/>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45" name="Freeform 307"/>
          <p:cNvSpPr>
            <a:spLocks/>
          </p:cNvSpPr>
          <p:nvPr/>
        </p:nvSpPr>
        <p:spPr bwMode="auto">
          <a:xfrm>
            <a:off x="4578355" y="2305061"/>
            <a:ext cx="409575" cy="388937"/>
          </a:xfrm>
          <a:custGeom>
            <a:avLst/>
            <a:gdLst>
              <a:gd name="T0" fmla="*/ 4 w 52"/>
              <a:gd name="T1" fmla="*/ 6 h 50"/>
              <a:gd name="T2" fmla="*/ 3 w 52"/>
              <a:gd name="T3" fmla="*/ 9 h 50"/>
              <a:gd name="T4" fmla="*/ 2 w 52"/>
              <a:gd name="T5" fmla="*/ 10 h 50"/>
              <a:gd name="T6" fmla="*/ 0 w 52"/>
              <a:gd name="T7" fmla="*/ 12 h 50"/>
              <a:gd name="T8" fmla="*/ 0 w 52"/>
              <a:gd name="T9" fmla="*/ 29 h 50"/>
              <a:gd name="T10" fmla="*/ 6 w 52"/>
              <a:gd name="T11" fmla="*/ 34 h 50"/>
              <a:gd name="T12" fmla="*/ 9 w 52"/>
              <a:gd name="T13" fmla="*/ 35 h 50"/>
              <a:gd name="T14" fmla="*/ 17 w 52"/>
              <a:gd name="T15" fmla="*/ 36 h 50"/>
              <a:gd name="T16" fmla="*/ 19 w 52"/>
              <a:gd name="T17" fmla="*/ 38 h 50"/>
              <a:gd name="T18" fmla="*/ 23 w 52"/>
              <a:gd name="T19" fmla="*/ 36 h 50"/>
              <a:gd name="T20" fmla="*/ 47 w 52"/>
              <a:gd name="T21" fmla="*/ 49 h 50"/>
              <a:gd name="T22" fmla="*/ 47 w 52"/>
              <a:gd name="T23" fmla="*/ 48 h 50"/>
              <a:gd name="T24" fmla="*/ 47 w 52"/>
              <a:gd name="T25" fmla="*/ 49 h 50"/>
              <a:gd name="T26" fmla="*/ 48 w 52"/>
              <a:gd name="T27" fmla="*/ 50 h 50"/>
              <a:gd name="T28" fmla="*/ 48 w 52"/>
              <a:gd name="T29" fmla="*/ 47 h 50"/>
              <a:gd name="T30" fmla="*/ 51 w 52"/>
              <a:gd name="T31" fmla="*/ 47 h 50"/>
              <a:gd name="T32" fmla="*/ 52 w 52"/>
              <a:gd name="T33" fmla="*/ 41 h 50"/>
              <a:gd name="T34" fmla="*/ 51 w 52"/>
              <a:gd name="T35" fmla="*/ 41 h 50"/>
              <a:gd name="T36" fmla="*/ 51 w 52"/>
              <a:gd name="T37" fmla="*/ 16 h 50"/>
              <a:gd name="T38" fmla="*/ 50 w 52"/>
              <a:gd name="T39" fmla="*/ 14 h 50"/>
              <a:gd name="T40" fmla="*/ 49 w 52"/>
              <a:gd name="T41" fmla="*/ 11 h 50"/>
              <a:gd name="T42" fmla="*/ 50 w 52"/>
              <a:gd name="T43" fmla="*/ 8 h 50"/>
              <a:gd name="T44" fmla="*/ 51 w 52"/>
              <a:gd name="T45" fmla="*/ 6 h 50"/>
              <a:gd name="T46" fmla="*/ 48 w 52"/>
              <a:gd name="T47" fmla="*/ 5 h 50"/>
              <a:gd name="T48" fmla="*/ 45 w 52"/>
              <a:gd name="T49" fmla="*/ 3 h 50"/>
              <a:gd name="T50" fmla="*/ 41 w 52"/>
              <a:gd name="T51" fmla="*/ 2 h 50"/>
              <a:gd name="T52" fmla="*/ 35 w 52"/>
              <a:gd name="T53" fmla="*/ 4 h 50"/>
              <a:gd name="T54" fmla="*/ 35 w 52"/>
              <a:gd name="T55" fmla="*/ 8 h 50"/>
              <a:gd name="T56" fmla="*/ 29 w 52"/>
              <a:gd name="T57" fmla="*/ 10 h 50"/>
              <a:gd name="T58" fmla="*/ 25 w 52"/>
              <a:gd name="T59" fmla="*/ 7 h 50"/>
              <a:gd name="T60" fmla="*/ 22 w 52"/>
              <a:gd name="T61" fmla="*/ 5 h 50"/>
              <a:gd name="T62" fmla="*/ 20 w 52"/>
              <a:gd name="T63" fmla="*/ 3 h 50"/>
              <a:gd name="T64" fmla="*/ 13 w 52"/>
              <a:gd name="T65" fmla="*/ 2 h 50"/>
              <a:gd name="T66" fmla="*/ 8 w 52"/>
              <a:gd name="T67" fmla="*/ 0 h 50"/>
              <a:gd name="T68" fmla="*/ 8 w 52"/>
              <a:gd name="T69" fmla="*/ 2 h 50"/>
              <a:gd name="T70" fmla="*/ 4 w 52"/>
              <a:gd name="T7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46" name="Freeform 308"/>
          <p:cNvSpPr>
            <a:spLocks/>
          </p:cNvSpPr>
          <p:nvPr/>
        </p:nvSpPr>
        <p:spPr bwMode="auto">
          <a:xfrm>
            <a:off x="4538666" y="2189173"/>
            <a:ext cx="103188" cy="193675"/>
          </a:xfrm>
          <a:custGeom>
            <a:avLst/>
            <a:gdLst>
              <a:gd name="T0" fmla="*/ 18 w 78"/>
              <a:gd name="T1" fmla="*/ 12 h 150"/>
              <a:gd name="T2" fmla="*/ 18 w 78"/>
              <a:gd name="T3" fmla="*/ 30 h 150"/>
              <a:gd name="T4" fmla="*/ 18 w 78"/>
              <a:gd name="T5" fmla="*/ 54 h 150"/>
              <a:gd name="T6" fmla="*/ 0 w 78"/>
              <a:gd name="T7" fmla="*/ 78 h 150"/>
              <a:gd name="T8" fmla="*/ 0 w 78"/>
              <a:gd name="T9" fmla="*/ 90 h 150"/>
              <a:gd name="T10" fmla="*/ 12 w 78"/>
              <a:gd name="T11" fmla="*/ 102 h 150"/>
              <a:gd name="T12" fmla="*/ 18 w 78"/>
              <a:gd name="T13" fmla="*/ 108 h 150"/>
              <a:gd name="T14" fmla="*/ 36 w 78"/>
              <a:gd name="T15" fmla="*/ 120 h 150"/>
              <a:gd name="T16" fmla="*/ 36 w 78"/>
              <a:gd name="T17" fmla="*/ 144 h 150"/>
              <a:gd name="T18" fmla="*/ 42 w 78"/>
              <a:gd name="T19" fmla="*/ 150 h 150"/>
              <a:gd name="T20" fmla="*/ 48 w 78"/>
              <a:gd name="T21" fmla="*/ 144 h 150"/>
              <a:gd name="T22" fmla="*/ 54 w 78"/>
              <a:gd name="T23" fmla="*/ 126 h 150"/>
              <a:gd name="T24" fmla="*/ 78 w 78"/>
              <a:gd name="T25" fmla="*/ 102 h 150"/>
              <a:gd name="T26" fmla="*/ 78 w 78"/>
              <a:gd name="T27" fmla="*/ 90 h 150"/>
              <a:gd name="T28" fmla="*/ 60 w 78"/>
              <a:gd name="T29" fmla="*/ 84 h 150"/>
              <a:gd name="T30" fmla="*/ 42 w 78"/>
              <a:gd name="T31" fmla="*/ 72 h 150"/>
              <a:gd name="T32" fmla="*/ 66 w 78"/>
              <a:gd name="T33" fmla="*/ 36 h 150"/>
              <a:gd name="T34" fmla="*/ 60 w 78"/>
              <a:gd name="T35" fmla="*/ 12 h 150"/>
              <a:gd name="T36" fmla="*/ 36 w 78"/>
              <a:gd name="T37" fmla="*/ 0 h 150"/>
              <a:gd name="T38" fmla="*/ 24 w 78"/>
              <a:gd name="T39" fmla="*/ 0 h 150"/>
              <a:gd name="T40" fmla="*/ 24 w 78"/>
              <a:gd name="T41" fmla="*/ 6 h 150"/>
              <a:gd name="T42" fmla="*/ 18 w 78"/>
              <a:gd name="T43"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47" name="Freeform 309"/>
          <p:cNvSpPr>
            <a:spLocks/>
          </p:cNvSpPr>
          <p:nvPr/>
        </p:nvSpPr>
        <p:spPr bwMode="auto">
          <a:xfrm>
            <a:off x="4032257" y="2235178"/>
            <a:ext cx="296863" cy="227012"/>
          </a:xfrm>
          <a:custGeom>
            <a:avLst/>
            <a:gdLst>
              <a:gd name="T0" fmla="*/ 90 w 228"/>
              <a:gd name="T1" fmla="*/ 156 h 174"/>
              <a:gd name="T2" fmla="*/ 114 w 228"/>
              <a:gd name="T3" fmla="*/ 138 h 174"/>
              <a:gd name="T4" fmla="*/ 144 w 228"/>
              <a:gd name="T5" fmla="*/ 120 h 174"/>
              <a:gd name="T6" fmla="*/ 180 w 228"/>
              <a:gd name="T7" fmla="*/ 108 h 174"/>
              <a:gd name="T8" fmla="*/ 186 w 228"/>
              <a:gd name="T9" fmla="*/ 96 h 174"/>
              <a:gd name="T10" fmla="*/ 192 w 228"/>
              <a:gd name="T11" fmla="*/ 84 h 174"/>
              <a:gd name="T12" fmla="*/ 216 w 228"/>
              <a:gd name="T13" fmla="*/ 78 h 174"/>
              <a:gd name="T14" fmla="*/ 228 w 228"/>
              <a:gd name="T15" fmla="*/ 72 h 174"/>
              <a:gd name="T16" fmla="*/ 222 w 228"/>
              <a:gd name="T17" fmla="*/ 42 h 174"/>
              <a:gd name="T18" fmla="*/ 216 w 228"/>
              <a:gd name="T19" fmla="*/ 12 h 174"/>
              <a:gd name="T20" fmla="*/ 210 w 228"/>
              <a:gd name="T21" fmla="*/ 12 h 174"/>
              <a:gd name="T22" fmla="*/ 186 w 228"/>
              <a:gd name="T23" fmla="*/ 12 h 174"/>
              <a:gd name="T24" fmla="*/ 168 w 228"/>
              <a:gd name="T25" fmla="*/ 12 h 174"/>
              <a:gd name="T26" fmla="*/ 144 w 228"/>
              <a:gd name="T27" fmla="*/ 0 h 174"/>
              <a:gd name="T28" fmla="*/ 120 w 228"/>
              <a:gd name="T29" fmla="*/ 36 h 174"/>
              <a:gd name="T30" fmla="*/ 96 w 228"/>
              <a:gd name="T31" fmla="*/ 60 h 174"/>
              <a:gd name="T32" fmla="*/ 72 w 228"/>
              <a:gd name="T33" fmla="*/ 90 h 174"/>
              <a:gd name="T34" fmla="*/ 66 w 228"/>
              <a:gd name="T35" fmla="*/ 138 h 174"/>
              <a:gd name="T36" fmla="*/ 12 w 228"/>
              <a:gd name="T37" fmla="*/ 162 h 174"/>
              <a:gd name="T38" fmla="*/ 0 w 228"/>
              <a:gd name="T39" fmla="*/ 174 h 174"/>
              <a:gd name="T40" fmla="*/ 84 w 228"/>
              <a:gd name="T41" fmla="*/ 174 h 174"/>
              <a:gd name="T42" fmla="*/ 90 w 228"/>
              <a:gd name="T43" fmla="*/ 1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48" name="Freeform 310"/>
          <p:cNvSpPr>
            <a:spLocks/>
          </p:cNvSpPr>
          <p:nvPr/>
        </p:nvSpPr>
        <p:spPr bwMode="auto">
          <a:xfrm>
            <a:off x="3943368" y="2462191"/>
            <a:ext cx="204787" cy="177800"/>
          </a:xfrm>
          <a:custGeom>
            <a:avLst/>
            <a:gdLst>
              <a:gd name="T0" fmla="*/ 13 w 26"/>
              <a:gd name="T1" fmla="*/ 16 h 23"/>
              <a:gd name="T2" fmla="*/ 15 w 26"/>
              <a:gd name="T3" fmla="*/ 14 h 23"/>
              <a:gd name="T4" fmla="*/ 16 w 26"/>
              <a:gd name="T5" fmla="*/ 6 h 23"/>
              <a:gd name="T6" fmla="*/ 26 w 26"/>
              <a:gd name="T7" fmla="*/ 6 h 23"/>
              <a:gd name="T8" fmla="*/ 26 w 26"/>
              <a:gd name="T9" fmla="*/ 3 h 23"/>
              <a:gd name="T10" fmla="*/ 25 w 26"/>
              <a:gd name="T11" fmla="*/ 3 h 23"/>
              <a:gd name="T12" fmla="*/ 25 w 26"/>
              <a:gd name="T13" fmla="*/ 0 h 23"/>
              <a:gd name="T14" fmla="*/ 11 w 26"/>
              <a:gd name="T15" fmla="*/ 0 h 23"/>
              <a:gd name="T16" fmla="*/ 9 w 26"/>
              <a:gd name="T17" fmla="*/ 2 h 23"/>
              <a:gd name="T18" fmla="*/ 4 w 26"/>
              <a:gd name="T19" fmla="*/ 13 h 23"/>
              <a:gd name="T20" fmla="*/ 0 w 26"/>
              <a:gd name="T21" fmla="*/ 22 h 23"/>
              <a:gd name="T22" fmla="*/ 12 w 26"/>
              <a:gd name="T23" fmla="*/ 23 h 23"/>
              <a:gd name="T24" fmla="*/ 13 w 26"/>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49" name="Freeform 311"/>
          <p:cNvSpPr>
            <a:spLocks/>
          </p:cNvSpPr>
          <p:nvPr/>
        </p:nvSpPr>
        <p:spPr bwMode="auto">
          <a:xfrm>
            <a:off x="3952875" y="2859065"/>
            <a:ext cx="61912" cy="47625"/>
          </a:xfrm>
          <a:custGeom>
            <a:avLst/>
            <a:gdLst>
              <a:gd name="T0" fmla="*/ 48 w 48"/>
              <a:gd name="T1" fmla="*/ 24 h 36"/>
              <a:gd name="T2" fmla="*/ 48 w 48"/>
              <a:gd name="T3" fmla="*/ 6 h 36"/>
              <a:gd name="T4" fmla="*/ 48 w 48"/>
              <a:gd name="T5" fmla="*/ 0 h 36"/>
              <a:gd name="T6" fmla="*/ 36 w 48"/>
              <a:gd name="T7" fmla="*/ 0 h 36"/>
              <a:gd name="T8" fmla="*/ 6 w 48"/>
              <a:gd name="T9" fmla="*/ 6 h 36"/>
              <a:gd name="T10" fmla="*/ 0 w 48"/>
              <a:gd name="T11" fmla="*/ 6 h 36"/>
              <a:gd name="T12" fmla="*/ 18 w 48"/>
              <a:gd name="T13" fmla="*/ 36 h 36"/>
              <a:gd name="T14" fmla="*/ 36 w 48"/>
              <a:gd name="T15" fmla="*/ 24 h 36"/>
              <a:gd name="T16" fmla="*/ 48 w 48"/>
              <a:gd name="T1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50" name="Freeform 312"/>
          <p:cNvSpPr>
            <a:spLocks/>
          </p:cNvSpPr>
          <p:nvPr/>
        </p:nvSpPr>
        <p:spPr bwMode="auto">
          <a:xfrm>
            <a:off x="4902205" y="2587604"/>
            <a:ext cx="406400" cy="498475"/>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51" name="Freeform 313"/>
          <p:cNvSpPr>
            <a:spLocks/>
          </p:cNvSpPr>
          <p:nvPr/>
        </p:nvSpPr>
        <p:spPr bwMode="auto">
          <a:xfrm>
            <a:off x="4148142" y="2914629"/>
            <a:ext cx="149225" cy="147637"/>
          </a:xfrm>
          <a:custGeom>
            <a:avLst/>
            <a:gdLst>
              <a:gd name="T0" fmla="*/ 17 w 19"/>
              <a:gd name="T1" fmla="*/ 10 h 19"/>
              <a:gd name="T2" fmla="*/ 19 w 19"/>
              <a:gd name="T3" fmla="*/ 6 h 19"/>
              <a:gd name="T4" fmla="*/ 17 w 19"/>
              <a:gd name="T5" fmla="*/ 2 h 19"/>
              <a:gd name="T6" fmla="*/ 12 w 19"/>
              <a:gd name="T7" fmla="*/ 3 h 19"/>
              <a:gd name="T8" fmla="*/ 10 w 19"/>
              <a:gd name="T9" fmla="*/ 1 h 19"/>
              <a:gd name="T10" fmla="*/ 8 w 19"/>
              <a:gd name="T11" fmla="*/ 1 h 19"/>
              <a:gd name="T12" fmla="*/ 6 w 19"/>
              <a:gd name="T13" fmla="*/ 0 h 19"/>
              <a:gd name="T14" fmla="*/ 5 w 19"/>
              <a:gd name="T15" fmla="*/ 0 h 19"/>
              <a:gd name="T16" fmla="*/ 3 w 19"/>
              <a:gd name="T17" fmla="*/ 0 h 19"/>
              <a:gd name="T18" fmla="*/ 1 w 19"/>
              <a:gd name="T19" fmla="*/ 1 h 19"/>
              <a:gd name="T20" fmla="*/ 2 w 19"/>
              <a:gd name="T21" fmla="*/ 1 h 19"/>
              <a:gd name="T22" fmla="*/ 2 w 19"/>
              <a:gd name="T23" fmla="*/ 5 h 19"/>
              <a:gd name="T24" fmla="*/ 2 w 19"/>
              <a:gd name="T25" fmla="*/ 9 h 19"/>
              <a:gd name="T26" fmla="*/ 0 w 19"/>
              <a:gd name="T27" fmla="*/ 10 h 19"/>
              <a:gd name="T28" fmla="*/ 1 w 19"/>
              <a:gd name="T29" fmla="*/ 11 h 19"/>
              <a:gd name="T30" fmla="*/ 1 w 19"/>
              <a:gd name="T31" fmla="*/ 14 h 19"/>
              <a:gd name="T32" fmla="*/ 4 w 19"/>
              <a:gd name="T33" fmla="*/ 16 h 19"/>
              <a:gd name="T34" fmla="*/ 4 w 19"/>
              <a:gd name="T35" fmla="*/ 19 h 19"/>
              <a:gd name="T36" fmla="*/ 8 w 19"/>
              <a:gd name="T37" fmla="*/ 19 h 19"/>
              <a:gd name="T38" fmla="*/ 15 w 19"/>
              <a:gd name="T39" fmla="*/ 16 h 19"/>
              <a:gd name="T40" fmla="*/ 18 w 19"/>
              <a:gd name="T41" fmla="*/ 16 h 19"/>
              <a:gd name="T42" fmla="*/ 17 w 19"/>
              <a:gd name="T43" fmla="*/ 13 h 19"/>
              <a:gd name="T44" fmla="*/ 17 w 19"/>
              <a:gd name="T4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52" name="Freeform 314"/>
          <p:cNvSpPr>
            <a:spLocks/>
          </p:cNvSpPr>
          <p:nvPr/>
        </p:nvSpPr>
        <p:spPr bwMode="auto">
          <a:xfrm>
            <a:off x="4071953" y="2970196"/>
            <a:ext cx="106363" cy="92075"/>
          </a:xfrm>
          <a:custGeom>
            <a:avLst/>
            <a:gdLst>
              <a:gd name="T0" fmla="*/ 11 w 14"/>
              <a:gd name="T1" fmla="*/ 7 h 12"/>
              <a:gd name="T2" fmla="*/ 11 w 14"/>
              <a:gd name="T3" fmla="*/ 4 h 12"/>
              <a:gd name="T4" fmla="*/ 10 w 14"/>
              <a:gd name="T5" fmla="*/ 3 h 12"/>
              <a:gd name="T6" fmla="*/ 8 w 14"/>
              <a:gd name="T7" fmla="*/ 4 h 12"/>
              <a:gd name="T8" fmla="*/ 6 w 14"/>
              <a:gd name="T9" fmla="*/ 1 h 12"/>
              <a:gd name="T10" fmla="*/ 4 w 14"/>
              <a:gd name="T11" fmla="*/ 0 h 12"/>
              <a:gd name="T12" fmla="*/ 3 w 14"/>
              <a:gd name="T13" fmla="*/ 2 h 12"/>
              <a:gd name="T14" fmla="*/ 1 w 14"/>
              <a:gd name="T15" fmla="*/ 3 h 12"/>
              <a:gd name="T16" fmla="*/ 0 w 14"/>
              <a:gd name="T17" fmla="*/ 5 h 12"/>
              <a:gd name="T18" fmla="*/ 1 w 14"/>
              <a:gd name="T19" fmla="*/ 6 h 12"/>
              <a:gd name="T20" fmla="*/ 10 w 14"/>
              <a:gd name="T21" fmla="*/ 12 h 12"/>
              <a:gd name="T22" fmla="*/ 14 w 14"/>
              <a:gd name="T23" fmla="*/ 12 h 12"/>
              <a:gd name="T24" fmla="*/ 14 w 14"/>
              <a:gd name="T25" fmla="*/ 9 h 12"/>
              <a:gd name="T26" fmla="*/ 11 w 14"/>
              <a:gd name="T2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53" name="Freeform 315"/>
          <p:cNvSpPr>
            <a:spLocks/>
          </p:cNvSpPr>
          <p:nvPr/>
        </p:nvSpPr>
        <p:spPr bwMode="auto">
          <a:xfrm>
            <a:off x="4022727" y="2938440"/>
            <a:ext cx="79375" cy="69850"/>
          </a:xfrm>
          <a:custGeom>
            <a:avLst/>
            <a:gdLst>
              <a:gd name="T0" fmla="*/ 54 w 60"/>
              <a:gd name="T1" fmla="*/ 36 h 54"/>
              <a:gd name="T2" fmla="*/ 60 w 60"/>
              <a:gd name="T3" fmla="*/ 24 h 54"/>
              <a:gd name="T4" fmla="*/ 54 w 60"/>
              <a:gd name="T5" fmla="*/ 18 h 54"/>
              <a:gd name="T6" fmla="*/ 42 w 60"/>
              <a:gd name="T7" fmla="*/ 0 h 54"/>
              <a:gd name="T8" fmla="*/ 18 w 60"/>
              <a:gd name="T9" fmla="*/ 0 h 54"/>
              <a:gd name="T10" fmla="*/ 12 w 60"/>
              <a:gd name="T11" fmla="*/ 12 h 54"/>
              <a:gd name="T12" fmla="*/ 0 w 60"/>
              <a:gd name="T13" fmla="*/ 18 h 54"/>
              <a:gd name="T14" fmla="*/ 12 w 60"/>
              <a:gd name="T15" fmla="*/ 30 h 54"/>
              <a:gd name="T16" fmla="*/ 36 w 60"/>
              <a:gd name="T17" fmla="*/ 54 h 54"/>
              <a:gd name="T18" fmla="*/ 42 w 60"/>
              <a:gd name="T19" fmla="*/ 42 h 54"/>
              <a:gd name="T20" fmla="*/ 54 w 60"/>
              <a:gd name="T2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54" name="Rectangle 316"/>
          <p:cNvSpPr>
            <a:spLocks noChangeArrowheads="1"/>
          </p:cNvSpPr>
          <p:nvPr/>
        </p:nvSpPr>
        <p:spPr bwMode="auto">
          <a:xfrm>
            <a:off x="4138628" y="2462223"/>
            <a:ext cx="9525" cy="23813"/>
          </a:xfrm>
          <a:prstGeom prst="rect">
            <a:avLst/>
          </a:prstGeom>
          <a:solidFill>
            <a:schemeClr val="bg1"/>
          </a:solidFill>
          <a:ln w="12700">
            <a:solidFill>
              <a:srgbClr val="002060"/>
            </a:solidFill>
            <a:miter lim="800000"/>
            <a:headEnd/>
            <a:tailEnd/>
          </a:ln>
        </p:spPr>
        <p:txBody>
          <a:bodyPr/>
          <a:lstStyle/>
          <a:p>
            <a:pPr defTabSz="914400"/>
            <a:endParaRPr lang="en-GB" dirty="0">
              <a:solidFill>
                <a:prstClr val="black"/>
              </a:solidFill>
            </a:endParaRPr>
          </a:p>
        </p:txBody>
      </p:sp>
      <p:sp>
        <p:nvSpPr>
          <p:cNvPr id="55" name="Freeform 317"/>
          <p:cNvSpPr>
            <a:spLocks/>
          </p:cNvSpPr>
          <p:nvPr/>
        </p:nvSpPr>
        <p:spPr bwMode="auto">
          <a:xfrm>
            <a:off x="4138629" y="2189171"/>
            <a:ext cx="512763" cy="50482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56" name="Freeform 318"/>
          <p:cNvSpPr>
            <a:spLocks/>
          </p:cNvSpPr>
          <p:nvPr/>
        </p:nvSpPr>
        <p:spPr bwMode="auto">
          <a:xfrm>
            <a:off x="4138629" y="2189171"/>
            <a:ext cx="512763" cy="50482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57" name="Freeform 319"/>
          <p:cNvSpPr>
            <a:spLocks/>
          </p:cNvSpPr>
          <p:nvPr/>
        </p:nvSpPr>
        <p:spPr bwMode="auto">
          <a:xfrm>
            <a:off x="4178316" y="2151073"/>
            <a:ext cx="9525" cy="4763"/>
          </a:xfrm>
          <a:custGeom>
            <a:avLst/>
            <a:gdLst>
              <a:gd name="T0" fmla="*/ 6 w 6"/>
              <a:gd name="T1" fmla="*/ 0 h 6"/>
              <a:gd name="T2" fmla="*/ 0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0" y="6"/>
                </a:lnTo>
                <a:lnTo>
                  <a:pt x="6"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58" name="Freeform 320"/>
          <p:cNvSpPr>
            <a:spLocks/>
          </p:cNvSpPr>
          <p:nvPr/>
        </p:nvSpPr>
        <p:spPr bwMode="auto">
          <a:xfrm>
            <a:off x="4195761" y="2039914"/>
            <a:ext cx="7939" cy="7938"/>
          </a:xfrm>
          <a:custGeom>
            <a:avLst/>
            <a:gdLst>
              <a:gd name="T0" fmla="*/ 0 w 6"/>
              <a:gd name="T1" fmla="*/ 0 h 6"/>
              <a:gd name="T2" fmla="*/ 0 w 6"/>
              <a:gd name="T3" fmla="*/ 0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0" y="0"/>
                </a:lnTo>
                <a:lnTo>
                  <a:pt x="6" y="6"/>
                </a:lnTo>
                <a:lnTo>
                  <a:pt x="0"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59" name="Freeform 321"/>
          <p:cNvSpPr>
            <a:spLocks/>
          </p:cNvSpPr>
          <p:nvPr/>
        </p:nvSpPr>
        <p:spPr bwMode="auto">
          <a:xfrm>
            <a:off x="4124327" y="1974861"/>
            <a:ext cx="307975" cy="236537"/>
          </a:xfrm>
          <a:custGeom>
            <a:avLst/>
            <a:gdLst>
              <a:gd name="T0" fmla="*/ 34 w 39"/>
              <a:gd name="T1" fmla="*/ 5 h 30"/>
              <a:gd name="T2" fmla="*/ 32 w 39"/>
              <a:gd name="T3" fmla="*/ 5 h 30"/>
              <a:gd name="T4" fmla="*/ 29 w 39"/>
              <a:gd name="T5" fmla="*/ 4 h 30"/>
              <a:gd name="T6" fmla="*/ 27 w 39"/>
              <a:gd name="T7" fmla="*/ 4 h 30"/>
              <a:gd name="T8" fmla="*/ 26 w 39"/>
              <a:gd name="T9" fmla="*/ 4 h 30"/>
              <a:gd name="T10" fmla="*/ 25 w 39"/>
              <a:gd name="T11" fmla="*/ 2 h 30"/>
              <a:gd name="T12" fmla="*/ 13 w 39"/>
              <a:gd name="T13" fmla="*/ 0 h 30"/>
              <a:gd name="T14" fmla="*/ 7 w 39"/>
              <a:gd name="T15" fmla="*/ 1 h 30"/>
              <a:gd name="T16" fmla="*/ 5 w 39"/>
              <a:gd name="T17" fmla="*/ 0 h 30"/>
              <a:gd name="T18" fmla="*/ 3 w 39"/>
              <a:gd name="T19" fmla="*/ 1 h 30"/>
              <a:gd name="T20" fmla="*/ 0 w 39"/>
              <a:gd name="T21" fmla="*/ 3 h 30"/>
              <a:gd name="T22" fmla="*/ 2 w 39"/>
              <a:gd name="T23" fmla="*/ 8 h 30"/>
              <a:gd name="T24" fmla="*/ 4 w 39"/>
              <a:gd name="T25" fmla="*/ 6 h 30"/>
              <a:gd name="T26" fmla="*/ 8 w 39"/>
              <a:gd name="T27" fmla="*/ 7 h 30"/>
              <a:gd name="T28" fmla="*/ 9 w 39"/>
              <a:gd name="T29" fmla="*/ 8 h 30"/>
              <a:gd name="T30" fmla="*/ 9 w 39"/>
              <a:gd name="T31" fmla="*/ 8 h 30"/>
              <a:gd name="T32" fmla="*/ 10 w 39"/>
              <a:gd name="T33" fmla="*/ 9 h 30"/>
              <a:gd name="T34" fmla="*/ 9 w 39"/>
              <a:gd name="T35" fmla="*/ 12 h 30"/>
              <a:gd name="T36" fmla="*/ 8 w 39"/>
              <a:gd name="T37" fmla="*/ 17 h 30"/>
              <a:gd name="T38" fmla="*/ 7 w 39"/>
              <a:gd name="T39" fmla="*/ 20 h 30"/>
              <a:gd name="T40" fmla="*/ 7 w 39"/>
              <a:gd name="T41" fmla="*/ 22 h 30"/>
              <a:gd name="T42" fmla="*/ 8 w 39"/>
              <a:gd name="T43" fmla="*/ 22 h 30"/>
              <a:gd name="T44" fmla="*/ 7 w 39"/>
              <a:gd name="T45" fmla="*/ 23 h 30"/>
              <a:gd name="T46" fmla="*/ 7 w 39"/>
              <a:gd name="T47" fmla="*/ 24 h 30"/>
              <a:gd name="T48" fmla="*/ 6 w 39"/>
              <a:gd name="T49" fmla="*/ 27 h 30"/>
              <a:gd name="T50" fmla="*/ 8 w 39"/>
              <a:gd name="T51" fmla="*/ 27 h 30"/>
              <a:gd name="T52" fmla="*/ 12 w 39"/>
              <a:gd name="T53" fmla="*/ 30 h 30"/>
              <a:gd name="T54" fmla="*/ 18 w 39"/>
              <a:gd name="T55" fmla="*/ 28 h 30"/>
              <a:gd name="T56" fmla="*/ 24 w 39"/>
              <a:gd name="T57" fmla="*/ 27 h 30"/>
              <a:gd name="T58" fmla="*/ 27 w 39"/>
              <a:gd name="T59" fmla="*/ 23 h 30"/>
              <a:gd name="T60" fmla="*/ 30 w 39"/>
              <a:gd name="T61" fmla="*/ 19 h 30"/>
              <a:gd name="T62" fmla="*/ 30 w 39"/>
              <a:gd name="T63" fmla="*/ 17 h 30"/>
              <a:gd name="T64" fmla="*/ 33 w 39"/>
              <a:gd name="T65" fmla="*/ 11 h 30"/>
              <a:gd name="T66" fmla="*/ 39 w 39"/>
              <a:gd name="T67" fmla="*/ 7 h 30"/>
              <a:gd name="T68" fmla="*/ 39 w 39"/>
              <a:gd name="T69" fmla="*/ 6 h 30"/>
              <a:gd name="T70" fmla="*/ 37 w 39"/>
              <a:gd name="T71" fmla="*/ 6 h 30"/>
              <a:gd name="T72" fmla="*/ 34 w 39"/>
              <a:gd name="T7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chemeClr val="bg1"/>
          </a:solidFill>
          <a:ln w="12700">
            <a:solidFill>
              <a:srgbClr val="002060"/>
            </a:solidFill>
            <a:round/>
            <a:headEnd/>
            <a:tailEnd/>
          </a:ln>
        </p:spPr>
        <p:txBody>
          <a:bodyPr/>
          <a:lstStyle/>
          <a:p>
            <a:pPr defTabSz="914400"/>
            <a:endParaRPr lang="en-GB" dirty="0">
              <a:solidFill>
                <a:srgbClr val="333399"/>
              </a:solidFill>
            </a:endParaRPr>
          </a:p>
        </p:txBody>
      </p:sp>
      <p:sp>
        <p:nvSpPr>
          <p:cNvPr id="60" name="Freeform 322"/>
          <p:cNvSpPr>
            <a:spLocks/>
          </p:cNvSpPr>
          <p:nvPr/>
        </p:nvSpPr>
        <p:spPr bwMode="auto">
          <a:xfrm>
            <a:off x="4124327" y="2022486"/>
            <a:ext cx="79375" cy="166687"/>
          </a:xfrm>
          <a:custGeom>
            <a:avLst/>
            <a:gdLst>
              <a:gd name="T0" fmla="*/ 42 w 60"/>
              <a:gd name="T1" fmla="*/ 103 h 127"/>
              <a:gd name="T2" fmla="*/ 42 w 60"/>
              <a:gd name="T3" fmla="*/ 97 h 127"/>
              <a:gd name="T4" fmla="*/ 42 w 60"/>
              <a:gd name="T5" fmla="*/ 97 h 127"/>
              <a:gd name="T6" fmla="*/ 42 w 60"/>
              <a:gd name="T7" fmla="*/ 85 h 127"/>
              <a:gd name="T8" fmla="*/ 48 w 60"/>
              <a:gd name="T9" fmla="*/ 73 h 127"/>
              <a:gd name="T10" fmla="*/ 48 w 60"/>
              <a:gd name="T11" fmla="*/ 67 h 127"/>
              <a:gd name="T12" fmla="*/ 48 w 60"/>
              <a:gd name="T13" fmla="*/ 49 h 127"/>
              <a:gd name="T14" fmla="*/ 54 w 60"/>
              <a:gd name="T15" fmla="*/ 43 h 127"/>
              <a:gd name="T16" fmla="*/ 54 w 60"/>
              <a:gd name="T17" fmla="*/ 31 h 127"/>
              <a:gd name="T18" fmla="*/ 60 w 60"/>
              <a:gd name="T19" fmla="*/ 19 h 127"/>
              <a:gd name="T20" fmla="*/ 54 w 60"/>
              <a:gd name="T21" fmla="*/ 13 h 127"/>
              <a:gd name="T22" fmla="*/ 48 w 60"/>
              <a:gd name="T23" fmla="*/ 6 h 127"/>
              <a:gd name="T24" fmla="*/ 30 w 60"/>
              <a:gd name="T25" fmla="*/ 0 h 127"/>
              <a:gd name="T26" fmla="*/ 18 w 60"/>
              <a:gd name="T27" fmla="*/ 6 h 127"/>
              <a:gd name="T28" fmla="*/ 12 w 60"/>
              <a:gd name="T29" fmla="*/ 13 h 127"/>
              <a:gd name="T30" fmla="*/ 12 w 60"/>
              <a:gd name="T31" fmla="*/ 13 h 127"/>
              <a:gd name="T32" fmla="*/ 6 w 60"/>
              <a:gd name="T33" fmla="*/ 13 h 127"/>
              <a:gd name="T34" fmla="*/ 12 w 60"/>
              <a:gd name="T35" fmla="*/ 37 h 127"/>
              <a:gd name="T36" fmla="*/ 12 w 60"/>
              <a:gd name="T37" fmla="*/ 61 h 127"/>
              <a:gd name="T38" fmla="*/ 0 w 60"/>
              <a:gd name="T39" fmla="*/ 91 h 127"/>
              <a:gd name="T40" fmla="*/ 12 w 60"/>
              <a:gd name="T41" fmla="*/ 97 h 127"/>
              <a:gd name="T42" fmla="*/ 12 w 60"/>
              <a:gd name="T43" fmla="*/ 127 h 127"/>
              <a:gd name="T44" fmla="*/ 36 w 60"/>
              <a:gd name="T45" fmla="*/ 127 h 127"/>
              <a:gd name="T46" fmla="*/ 42 w 60"/>
              <a:gd name="T47" fmla="*/ 115 h 127"/>
              <a:gd name="T48" fmla="*/ 42 w 60"/>
              <a:gd name="T49" fmla="*/ 10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61" name="Freeform 323"/>
          <p:cNvSpPr>
            <a:spLocks/>
          </p:cNvSpPr>
          <p:nvPr/>
        </p:nvSpPr>
        <p:spPr bwMode="auto">
          <a:xfrm>
            <a:off x="4187829" y="2047852"/>
            <a:ext cx="15875" cy="63500"/>
          </a:xfrm>
          <a:custGeom>
            <a:avLst/>
            <a:gdLst>
              <a:gd name="T0" fmla="*/ 6 w 12"/>
              <a:gd name="T1" fmla="*/ 24 h 48"/>
              <a:gd name="T2" fmla="*/ 0 w 12"/>
              <a:gd name="T3" fmla="*/ 30 h 48"/>
              <a:gd name="T4" fmla="*/ 0 w 12"/>
              <a:gd name="T5" fmla="*/ 48 h 48"/>
              <a:gd name="T6" fmla="*/ 6 w 12"/>
              <a:gd name="T7" fmla="*/ 18 h 48"/>
              <a:gd name="T8" fmla="*/ 12 w 12"/>
              <a:gd name="T9" fmla="*/ 0 h 48"/>
              <a:gd name="T10" fmla="*/ 6 w 12"/>
              <a:gd name="T11" fmla="*/ 12 h 48"/>
              <a:gd name="T12" fmla="*/ 6 w 12"/>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24"/>
                </a:moveTo>
                <a:lnTo>
                  <a:pt x="0" y="30"/>
                </a:lnTo>
                <a:lnTo>
                  <a:pt x="0" y="48"/>
                </a:lnTo>
                <a:lnTo>
                  <a:pt x="6" y="18"/>
                </a:lnTo>
                <a:lnTo>
                  <a:pt x="12" y="0"/>
                </a:lnTo>
                <a:lnTo>
                  <a:pt x="6" y="12"/>
                </a:lnTo>
                <a:lnTo>
                  <a:pt x="6" y="2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62" name="Freeform 324"/>
          <p:cNvSpPr>
            <a:spLocks/>
          </p:cNvSpPr>
          <p:nvPr/>
        </p:nvSpPr>
        <p:spPr bwMode="auto">
          <a:xfrm>
            <a:off x="4173537" y="2155836"/>
            <a:ext cx="4763" cy="33337"/>
          </a:xfrm>
          <a:custGeom>
            <a:avLst/>
            <a:gdLst>
              <a:gd name="T0" fmla="*/ 6 w 6"/>
              <a:gd name="T1" fmla="*/ 0 h 24"/>
              <a:gd name="T2" fmla="*/ 6 w 6"/>
              <a:gd name="T3" fmla="*/ 12 h 24"/>
              <a:gd name="T4" fmla="*/ 0 w 6"/>
              <a:gd name="T5" fmla="*/ 24 h 24"/>
              <a:gd name="T6" fmla="*/ 6 w 6"/>
              <a:gd name="T7" fmla="*/ 6 h 24"/>
              <a:gd name="T8" fmla="*/ 6 w 6"/>
              <a:gd name="T9" fmla="*/ 0 h 24"/>
            </a:gdLst>
            <a:ahLst/>
            <a:cxnLst>
              <a:cxn ang="0">
                <a:pos x="T0" y="T1"/>
              </a:cxn>
              <a:cxn ang="0">
                <a:pos x="T2" y="T3"/>
              </a:cxn>
              <a:cxn ang="0">
                <a:pos x="T4" y="T5"/>
              </a:cxn>
              <a:cxn ang="0">
                <a:pos x="T6" y="T7"/>
              </a:cxn>
              <a:cxn ang="0">
                <a:pos x="T8" y="T9"/>
              </a:cxn>
            </a:cxnLst>
            <a:rect l="0" t="0" r="r" b="b"/>
            <a:pathLst>
              <a:path w="6" h="24">
                <a:moveTo>
                  <a:pt x="6" y="0"/>
                </a:moveTo>
                <a:lnTo>
                  <a:pt x="6" y="12"/>
                </a:lnTo>
                <a:lnTo>
                  <a:pt x="0" y="24"/>
                </a:lnTo>
                <a:lnTo>
                  <a:pt x="6" y="6"/>
                </a:lnTo>
                <a:lnTo>
                  <a:pt x="6"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63" name="Freeform 325"/>
          <p:cNvSpPr>
            <a:spLocks/>
          </p:cNvSpPr>
          <p:nvPr/>
        </p:nvSpPr>
        <p:spPr bwMode="auto">
          <a:xfrm>
            <a:off x="4178316" y="2111386"/>
            <a:ext cx="9525" cy="22225"/>
          </a:xfrm>
          <a:custGeom>
            <a:avLst/>
            <a:gdLst>
              <a:gd name="T0" fmla="*/ 0 w 6"/>
              <a:gd name="T1" fmla="*/ 18 h 18"/>
              <a:gd name="T2" fmla="*/ 6 w 6"/>
              <a:gd name="T3" fmla="*/ 0 h 18"/>
              <a:gd name="T4" fmla="*/ 6 w 6"/>
              <a:gd name="T5" fmla="*/ 12 h 18"/>
              <a:gd name="T6" fmla="*/ 0 w 6"/>
              <a:gd name="T7" fmla="*/ 18 h 18"/>
            </a:gdLst>
            <a:ahLst/>
            <a:cxnLst>
              <a:cxn ang="0">
                <a:pos x="T0" y="T1"/>
              </a:cxn>
              <a:cxn ang="0">
                <a:pos x="T2" y="T3"/>
              </a:cxn>
              <a:cxn ang="0">
                <a:pos x="T4" y="T5"/>
              </a:cxn>
              <a:cxn ang="0">
                <a:pos x="T6" y="T7"/>
              </a:cxn>
            </a:cxnLst>
            <a:rect l="0" t="0" r="r" b="b"/>
            <a:pathLst>
              <a:path w="6" h="18">
                <a:moveTo>
                  <a:pt x="0" y="18"/>
                </a:moveTo>
                <a:lnTo>
                  <a:pt x="6" y="0"/>
                </a:lnTo>
                <a:lnTo>
                  <a:pt x="6" y="12"/>
                </a:lnTo>
                <a:lnTo>
                  <a:pt x="0" y="1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64" name="Freeform 326"/>
          <p:cNvSpPr>
            <a:spLocks/>
          </p:cNvSpPr>
          <p:nvPr/>
        </p:nvSpPr>
        <p:spPr bwMode="auto">
          <a:xfrm>
            <a:off x="4178300" y="2133577"/>
            <a:ext cx="0" cy="17462"/>
          </a:xfrm>
          <a:custGeom>
            <a:avLst/>
            <a:gdLst>
              <a:gd name="T0" fmla="*/ 12 h 12"/>
              <a:gd name="T1" fmla="*/ 0 h 12"/>
              <a:gd name="T2" fmla="*/ 12 h 12"/>
              <a:gd name="T3" fmla="*/ 12 h 12"/>
            </a:gdLst>
            <a:ahLst/>
            <a:cxnLst>
              <a:cxn ang="0">
                <a:pos x="0" y="T0"/>
              </a:cxn>
              <a:cxn ang="0">
                <a:pos x="0" y="T1"/>
              </a:cxn>
              <a:cxn ang="0">
                <a:pos x="0" y="T2"/>
              </a:cxn>
              <a:cxn ang="0">
                <a:pos x="0" y="T3"/>
              </a:cxn>
            </a:cxnLst>
            <a:rect l="0" t="0" r="r" b="b"/>
            <a:pathLst>
              <a:path h="12">
                <a:moveTo>
                  <a:pt x="0" y="12"/>
                </a:moveTo>
                <a:lnTo>
                  <a:pt x="0" y="0"/>
                </a:lnTo>
                <a:lnTo>
                  <a:pt x="0" y="12"/>
                </a:lnTo>
                <a:lnTo>
                  <a:pt x="0" y="1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65" name="Freeform 327"/>
          <p:cNvSpPr>
            <a:spLocks/>
          </p:cNvSpPr>
          <p:nvPr/>
        </p:nvSpPr>
        <p:spPr bwMode="auto">
          <a:xfrm>
            <a:off x="5599119" y="2179646"/>
            <a:ext cx="25400" cy="17463"/>
          </a:xfrm>
          <a:custGeom>
            <a:avLst/>
            <a:gdLst>
              <a:gd name="T0" fmla="*/ 0 w 18"/>
              <a:gd name="T1" fmla="*/ 0 h 12"/>
              <a:gd name="T2" fmla="*/ 18 w 18"/>
              <a:gd name="T3" fmla="*/ 12 h 12"/>
              <a:gd name="T4" fmla="*/ 18 w 18"/>
              <a:gd name="T5" fmla="*/ 12 h 12"/>
              <a:gd name="T6" fmla="*/ 6 w 18"/>
              <a:gd name="T7" fmla="*/ 0 h 12"/>
              <a:gd name="T8" fmla="*/ 0 w 18"/>
              <a:gd name="T9" fmla="*/ 0 h 12"/>
            </a:gdLst>
            <a:ahLst/>
            <a:cxnLst>
              <a:cxn ang="0">
                <a:pos x="T0" y="T1"/>
              </a:cxn>
              <a:cxn ang="0">
                <a:pos x="T2" y="T3"/>
              </a:cxn>
              <a:cxn ang="0">
                <a:pos x="T4" y="T5"/>
              </a:cxn>
              <a:cxn ang="0">
                <a:pos x="T6" y="T7"/>
              </a:cxn>
              <a:cxn ang="0">
                <a:pos x="T8" y="T9"/>
              </a:cxn>
            </a:cxnLst>
            <a:rect l="0" t="0" r="r" b="b"/>
            <a:pathLst>
              <a:path w="18" h="12">
                <a:moveTo>
                  <a:pt x="0" y="0"/>
                </a:moveTo>
                <a:lnTo>
                  <a:pt x="18" y="12"/>
                </a:lnTo>
                <a:lnTo>
                  <a:pt x="18" y="12"/>
                </a:lnTo>
                <a:lnTo>
                  <a:pt x="6" y="0"/>
                </a:lnTo>
                <a:lnTo>
                  <a:pt x="0"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66" name="Freeform 328"/>
          <p:cNvSpPr>
            <a:spLocks/>
          </p:cNvSpPr>
          <p:nvPr/>
        </p:nvSpPr>
        <p:spPr bwMode="auto">
          <a:xfrm>
            <a:off x="5562603" y="2141548"/>
            <a:ext cx="14287" cy="23813"/>
          </a:xfrm>
          <a:custGeom>
            <a:avLst/>
            <a:gdLst>
              <a:gd name="T0" fmla="*/ 0 w 12"/>
              <a:gd name="T1" fmla="*/ 0 h 18"/>
              <a:gd name="T2" fmla="*/ 12 w 12"/>
              <a:gd name="T3" fmla="*/ 18 h 18"/>
              <a:gd name="T4" fmla="*/ 12 w 12"/>
              <a:gd name="T5" fmla="*/ 12 h 18"/>
              <a:gd name="T6" fmla="*/ 0 w 12"/>
              <a:gd name="T7" fmla="*/ 0 h 18"/>
            </a:gdLst>
            <a:ahLst/>
            <a:cxnLst>
              <a:cxn ang="0">
                <a:pos x="T0" y="T1"/>
              </a:cxn>
              <a:cxn ang="0">
                <a:pos x="T2" y="T3"/>
              </a:cxn>
              <a:cxn ang="0">
                <a:pos x="T4" y="T5"/>
              </a:cxn>
              <a:cxn ang="0">
                <a:pos x="T6" y="T7"/>
              </a:cxn>
            </a:cxnLst>
            <a:rect l="0" t="0" r="r" b="b"/>
            <a:pathLst>
              <a:path w="12" h="18">
                <a:moveTo>
                  <a:pt x="0" y="0"/>
                </a:moveTo>
                <a:lnTo>
                  <a:pt x="12" y="18"/>
                </a:lnTo>
                <a:lnTo>
                  <a:pt x="12" y="12"/>
                </a:lnTo>
                <a:lnTo>
                  <a:pt x="0"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67" name="Freeform 334"/>
          <p:cNvSpPr>
            <a:spLocks/>
          </p:cNvSpPr>
          <p:nvPr/>
        </p:nvSpPr>
        <p:spPr bwMode="auto">
          <a:xfrm>
            <a:off x="4868862" y="728641"/>
            <a:ext cx="266700" cy="585788"/>
          </a:xfrm>
          <a:custGeom>
            <a:avLst/>
            <a:gdLst>
              <a:gd name="T0" fmla="*/ 34 w 34"/>
              <a:gd name="T1" fmla="*/ 55 h 75"/>
              <a:gd name="T2" fmla="*/ 32 w 34"/>
              <a:gd name="T3" fmla="*/ 54 h 75"/>
              <a:gd name="T4" fmla="*/ 30 w 34"/>
              <a:gd name="T5" fmla="*/ 52 h 75"/>
              <a:gd name="T6" fmla="*/ 31 w 34"/>
              <a:gd name="T7" fmla="*/ 47 h 75"/>
              <a:gd name="T8" fmla="*/ 30 w 34"/>
              <a:gd name="T9" fmla="*/ 45 h 75"/>
              <a:gd name="T10" fmla="*/ 30 w 34"/>
              <a:gd name="T11" fmla="*/ 43 h 75"/>
              <a:gd name="T12" fmla="*/ 29 w 34"/>
              <a:gd name="T13" fmla="*/ 42 h 75"/>
              <a:gd name="T14" fmla="*/ 29 w 34"/>
              <a:gd name="T15" fmla="*/ 40 h 75"/>
              <a:gd name="T16" fmla="*/ 28 w 34"/>
              <a:gd name="T17" fmla="*/ 38 h 75"/>
              <a:gd name="T18" fmla="*/ 30 w 34"/>
              <a:gd name="T19" fmla="*/ 36 h 75"/>
              <a:gd name="T20" fmla="*/ 27 w 34"/>
              <a:gd name="T21" fmla="*/ 27 h 75"/>
              <a:gd name="T22" fmla="*/ 30 w 34"/>
              <a:gd name="T23" fmla="*/ 21 h 75"/>
              <a:gd name="T24" fmla="*/ 28 w 34"/>
              <a:gd name="T25" fmla="*/ 17 h 75"/>
              <a:gd name="T26" fmla="*/ 25 w 34"/>
              <a:gd name="T27" fmla="*/ 15 h 75"/>
              <a:gd name="T28" fmla="*/ 25 w 34"/>
              <a:gd name="T29" fmla="*/ 14 h 75"/>
              <a:gd name="T30" fmla="*/ 25 w 34"/>
              <a:gd name="T31" fmla="*/ 10 h 75"/>
              <a:gd name="T32" fmla="*/ 25 w 34"/>
              <a:gd name="T33" fmla="*/ 10 h 75"/>
              <a:gd name="T34" fmla="*/ 26 w 34"/>
              <a:gd name="T35" fmla="*/ 9 h 75"/>
              <a:gd name="T36" fmla="*/ 26 w 34"/>
              <a:gd name="T37" fmla="*/ 8 h 75"/>
              <a:gd name="T38" fmla="*/ 27 w 34"/>
              <a:gd name="T39" fmla="*/ 6 h 75"/>
              <a:gd name="T40" fmla="*/ 27 w 34"/>
              <a:gd name="T41" fmla="*/ 3 h 75"/>
              <a:gd name="T42" fmla="*/ 24 w 34"/>
              <a:gd name="T43" fmla="*/ 0 h 75"/>
              <a:gd name="T44" fmla="*/ 19 w 34"/>
              <a:gd name="T45" fmla="*/ 1 h 75"/>
              <a:gd name="T46" fmla="*/ 17 w 34"/>
              <a:gd name="T47" fmla="*/ 3 h 75"/>
              <a:gd name="T48" fmla="*/ 15 w 34"/>
              <a:gd name="T49" fmla="*/ 8 h 75"/>
              <a:gd name="T50" fmla="*/ 12 w 34"/>
              <a:gd name="T51" fmla="*/ 11 h 75"/>
              <a:gd name="T52" fmla="*/ 11 w 34"/>
              <a:gd name="T53" fmla="*/ 10 h 75"/>
              <a:gd name="T54" fmla="*/ 8 w 34"/>
              <a:gd name="T55" fmla="*/ 11 h 75"/>
              <a:gd name="T56" fmla="*/ 5 w 34"/>
              <a:gd name="T57" fmla="*/ 10 h 75"/>
              <a:gd name="T58" fmla="*/ 3 w 34"/>
              <a:gd name="T59" fmla="*/ 8 h 75"/>
              <a:gd name="T60" fmla="*/ 2 w 34"/>
              <a:gd name="T61" fmla="*/ 6 h 75"/>
              <a:gd name="T62" fmla="*/ 1 w 34"/>
              <a:gd name="T63" fmla="*/ 8 h 75"/>
              <a:gd name="T64" fmla="*/ 0 w 34"/>
              <a:gd name="T65" fmla="*/ 8 h 75"/>
              <a:gd name="T66" fmla="*/ 1 w 34"/>
              <a:gd name="T67" fmla="*/ 10 h 75"/>
              <a:gd name="T68" fmla="*/ 4 w 34"/>
              <a:gd name="T69" fmla="*/ 13 h 75"/>
              <a:gd name="T70" fmla="*/ 6 w 34"/>
              <a:gd name="T71" fmla="*/ 14 h 75"/>
              <a:gd name="T72" fmla="*/ 7 w 34"/>
              <a:gd name="T73" fmla="*/ 14 h 75"/>
              <a:gd name="T74" fmla="*/ 9 w 34"/>
              <a:gd name="T75" fmla="*/ 19 h 75"/>
              <a:gd name="T76" fmla="*/ 9 w 34"/>
              <a:gd name="T77" fmla="*/ 23 h 75"/>
              <a:gd name="T78" fmla="*/ 9 w 34"/>
              <a:gd name="T79" fmla="*/ 26 h 75"/>
              <a:gd name="T80" fmla="*/ 10 w 34"/>
              <a:gd name="T81" fmla="*/ 29 h 75"/>
              <a:gd name="T82" fmla="*/ 10 w 34"/>
              <a:gd name="T83" fmla="*/ 30 h 75"/>
              <a:gd name="T84" fmla="*/ 10 w 34"/>
              <a:gd name="T85" fmla="*/ 35 h 75"/>
              <a:gd name="T86" fmla="*/ 10 w 34"/>
              <a:gd name="T87" fmla="*/ 36 h 75"/>
              <a:gd name="T88" fmla="*/ 12 w 34"/>
              <a:gd name="T89" fmla="*/ 36 h 75"/>
              <a:gd name="T90" fmla="*/ 14 w 34"/>
              <a:gd name="T91" fmla="*/ 40 h 75"/>
              <a:gd name="T92" fmla="*/ 9 w 34"/>
              <a:gd name="T93" fmla="*/ 49 h 75"/>
              <a:gd name="T94" fmla="*/ 4 w 34"/>
              <a:gd name="T95" fmla="*/ 53 h 75"/>
              <a:gd name="T96" fmla="*/ 1 w 34"/>
              <a:gd name="T97" fmla="*/ 58 h 75"/>
              <a:gd name="T98" fmla="*/ 2 w 34"/>
              <a:gd name="T99" fmla="*/ 66 h 75"/>
              <a:gd name="T100" fmla="*/ 3 w 34"/>
              <a:gd name="T101" fmla="*/ 71 h 75"/>
              <a:gd name="T102" fmla="*/ 5 w 34"/>
              <a:gd name="T103" fmla="*/ 73 h 75"/>
              <a:gd name="T104" fmla="*/ 7 w 34"/>
              <a:gd name="T105" fmla="*/ 75 h 75"/>
              <a:gd name="T106" fmla="*/ 12 w 34"/>
              <a:gd name="T107" fmla="*/ 75 h 75"/>
              <a:gd name="T108" fmla="*/ 20 w 34"/>
              <a:gd name="T109" fmla="*/ 72 h 75"/>
              <a:gd name="T110" fmla="*/ 22 w 34"/>
              <a:gd name="T111" fmla="*/ 72 h 75"/>
              <a:gd name="T112" fmla="*/ 34 w 34"/>
              <a:gd name="T113" fmla="*/ 58 h 75"/>
              <a:gd name="T114" fmla="*/ 34 w 34"/>
              <a:gd name="T115"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68" name="Freeform 335"/>
          <p:cNvSpPr>
            <a:spLocks/>
          </p:cNvSpPr>
          <p:nvPr/>
        </p:nvSpPr>
        <p:spPr bwMode="auto">
          <a:xfrm>
            <a:off x="5143509" y="1657361"/>
            <a:ext cx="15875" cy="7937"/>
          </a:xfrm>
          <a:custGeom>
            <a:avLst/>
            <a:gdLst>
              <a:gd name="T0" fmla="*/ 12 w 12"/>
              <a:gd name="T1" fmla="*/ 6 h 6"/>
              <a:gd name="T2" fmla="*/ 0 w 12"/>
              <a:gd name="T3" fmla="*/ 0 h 6"/>
              <a:gd name="T4" fmla="*/ 0 w 12"/>
              <a:gd name="T5" fmla="*/ 6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6"/>
                </a:lnTo>
                <a:lnTo>
                  <a:pt x="12" y="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69" name="Freeform 336"/>
          <p:cNvSpPr>
            <a:spLocks/>
          </p:cNvSpPr>
          <p:nvPr/>
        </p:nvSpPr>
        <p:spPr bwMode="auto">
          <a:xfrm>
            <a:off x="5041906" y="71416"/>
            <a:ext cx="3792537" cy="2030413"/>
          </a:xfrm>
          <a:custGeom>
            <a:avLst/>
            <a:gdLst>
              <a:gd name="T0" fmla="*/ 470 w 483"/>
              <a:gd name="T1" fmla="*/ 89 h 260"/>
              <a:gd name="T2" fmla="*/ 451 w 483"/>
              <a:gd name="T3" fmla="*/ 97 h 260"/>
              <a:gd name="T4" fmla="*/ 431 w 483"/>
              <a:gd name="T5" fmla="*/ 89 h 260"/>
              <a:gd name="T6" fmla="*/ 403 w 483"/>
              <a:gd name="T7" fmla="*/ 77 h 260"/>
              <a:gd name="T8" fmla="*/ 362 w 483"/>
              <a:gd name="T9" fmla="*/ 59 h 260"/>
              <a:gd name="T10" fmla="*/ 342 w 483"/>
              <a:gd name="T11" fmla="*/ 70 h 260"/>
              <a:gd name="T12" fmla="*/ 323 w 483"/>
              <a:gd name="T13" fmla="*/ 73 h 260"/>
              <a:gd name="T14" fmla="*/ 312 w 483"/>
              <a:gd name="T15" fmla="*/ 51 h 260"/>
              <a:gd name="T16" fmla="*/ 287 w 483"/>
              <a:gd name="T17" fmla="*/ 53 h 260"/>
              <a:gd name="T18" fmla="*/ 264 w 483"/>
              <a:gd name="T19" fmla="*/ 44 h 260"/>
              <a:gd name="T20" fmla="*/ 262 w 483"/>
              <a:gd name="T21" fmla="*/ 39 h 260"/>
              <a:gd name="T22" fmla="*/ 254 w 483"/>
              <a:gd name="T23" fmla="*/ 8 h 260"/>
              <a:gd name="T24" fmla="*/ 216 w 483"/>
              <a:gd name="T25" fmla="*/ 19 h 260"/>
              <a:gd name="T26" fmla="*/ 169 w 483"/>
              <a:gd name="T27" fmla="*/ 54 h 260"/>
              <a:gd name="T28" fmla="*/ 152 w 483"/>
              <a:gd name="T29" fmla="*/ 59 h 260"/>
              <a:gd name="T30" fmla="*/ 143 w 483"/>
              <a:gd name="T31" fmla="*/ 76 h 260"/>
              <a:gd name="T32" fmla="*/ 128 w 483"/>
              <a:gd name="T33" fmla="*/ 70 h 260"/>
              <a:gd name="T34" fmla="*/ 132 w 483"/>
              <a:gd name="T35" fmla="*/ 94 h 260"/>
              <a:gd name="T36" fmla="*/ 104 w 483"/>
              <a:gd name="T37" fmla="*/ 95 h 260"/>
              <a:gd name="T38" fmla="*/ 83 w 483"/>
              <a:gd name="T39" fmla="*/ 97 h 260"/>
              <a:gd name="T40" fmla="*/ 59 w 483"/>
              <a:gd name="T41" fmla="*/ 112 h 260"/>
              <a:gd name="T42" fmla="*/ 53 w 483"/>
              <a:gd name="T43" fmla="*/ 99 h 260"/>
              <a:gd name="T44" fmla="*/ 49 w 483"/>
              <a:gd name="T45" fmla="*/ 116 h 260"/>
              <a:gd name="T46" fmla="*/ 39 w 483"/>
              <a:gd name="T47" fmla="*/ 129 h 260"/>
              <a:gd name="T48" fmla="*/ 31 w 483"/>
              <a:gd name="T49" fmla="*/ 136 h 260"/>
              <a:gd name="T50" fmla="*/ 23 w 483"/>
              <a:gd name="T51" fmla="*/ 118 h 260"/>
              <a:gd name="T52" fmla="*/ 22 w 483"/>
              <a:gd name="T53" fmla="*/ 113 h 260"/>
              <a:gd name="T54" fmla="*/ 36 w 483"/>
              <a:gd name="T55" fmla="*/ 101 h 260"/>
              <a:gd name="T56" fmla="*/ 13 w 483"/>
              <a:gd name="T57" fmla="*/ 87 h 260"/>
              <a:gd name="T58" fmla="*/ 4 w 483"/>
              <a:gd name="T59" fmla="*/ 94 h 260"/>
              <a:gd name="T60" fmla="*/ 8 w 483"/>
              <a:gd name="T61" fmla="*/ 107 h 260"/>
              <a:gd name="T62" fmla="*/ 8 w 483"/>
              <a:gd name="T63" fmla="*/ 129 h 260"/>
              <a:gd name="T64" fmla="*/ 11 w 483"/>
              <a:gd name="T65" fmla="*/ 143 h 260"/>
              <a:gd name="T66" fmla="*/ 2 w 483"/>
              <a:gd name="T67" fmla="*/ 164 h 260"/>
              <a:gd name="T68" fmla="*/ 9 w 483"/>
              <a:gd name="T69" fmla="*/ 186 h 260"/>
              <a:gd name="T70" fmla="*/ 15 w 483"/>
              <a:gd name="T71" fmla="*/ 205 h 260"/>
              <a:gd name="T72" fmla="*/ 34 w 483"/>
              <a:gd name="T73" fmla="*/ 219 h 260"/>
              <a:gd name="T74" fmla="*/ 26 w 483"/>
              <a:gd name="T75" fmla="*/ 232 h 260"/>
              <a:gd name="T76" fmla="*/ 45 w 483"/>
              <a:gd name="T77" fmla="*/ 248 h 260"/>
              <a:gd name="T78" fmla="*/ 59 w 483"/>
              <a:gd name="T79" fmla="*/ 256 h 260"/>
              <a:gd name="T80" fmla="*/ 63 w 483"/>
              <a:gd name="T81" fmla="*/ 244 h 260"/>
              <a:gd name="T82" fmla="*/ 63 w 483"/>
              <a:gd name="T83" fmla="*/ 224 h 260"/>
              <a:gd name="T84" fmla="*/ 82 w 483"/>
              <a:gd name="T85" fmla="*/ 209 h 260"/>
              <a:gd name="T86" fmla="*/ 109 w 483"/>
              <a:gd name="T87" fmla="*/ 196 h 260"/>
              <a:gd name="T88" fmla="*/ 160 w 483"/>
              <a:gd name="T89" fmla="*/ 203 h 260"/>
              <a:gd name="T90" fmla="*/ 191 w 483"/>
              <a:gd name="T91" fmla="*/ 222 h 260"/>
              <a:gd name="T92" fmla="*/ 224 w 483"/>
              <a:gd name="T93" fmla="*/ 211 h 260"/>
              <a:gd name="T94" fmla="*/ 275 w 483"/>
              <a:gd name="T95" fmla="*/ 216 h 260"/>
              <a:gd name="T96" fmla="*/ 307 w 483"/>
              <a:gd name="T97" fmla="*/ 200 h 260"/>
              <a:gd name="T98" fmla="*/ 329 w 483"/>
              <a:gd name="T99" fmla="*/ 239 h 260"/>
              <a:gd name="T100" fmla="*/ 335 w 483"/>
              <a:gd name="T101" fmla="*/ 250 h 260"/>
              <a:gd name="T102" fmla="*/ 360 w 483"/>
              <a:gd name="T103" fmla="*/ 203 h 260"/>
              <a:gd name="T104" fmla="*/ 341 w 483"/>
              <a:gd name="T105" fmla="*/ 192 h 260"/>
              <a:gd name="T106" fmla="*/ 371 w 483"/>
              <a:gd name="T107" fmla="*/ 164 h 260"/>
              <a:gd name="T108" fmla="*/ 403 w 483"/>
              <a:gd name="T109" fmla="*/ 166 h 260"/>
              <a:gd name="T110" fmla="*/ 421 w 483"/>
              <a:gd name="T111" fmla="*/ 155 h 260"/>
              <a:gd name="T112" fmla="*/ 419 w 483"/>
              <a:gd name="T113" fmla="*/ 166 h 260"/>
              <a:gd name="T114" fmla="*/ 416 w 483"/>
              <a:gd name="T115" fmla="*/ 202 h 260"/>
              <a:gd name="T116" fmla="*/ 427 w 483"/>
              <a:gd name="T117" fmla="*/ 184 h 260"/>
              <a:gd name="T118" fmla="*/ 435 w 483"/>
              <a:gd name="T119" fmla="*/ 161 h 260"/>
              <a:gd name="T120" fmla="*/ 457 w 483"/>
              <a:gd name="T121" fmla="*/ 156 h 260"/>
              <a:gd name="T122" fmla="*/ 479 w 483"/>
              <a:gd name="T123" fmla="*/ 14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70" name="Freeform 337"/>
          <p:cNvSpPr>
            <a:spLocks/>
          </p:cNvSpPr>
          <p:nvPr/>
        </p:nvSpPr>
        <p:spPr bwMode="auto">
          <a:xfrm>
            <a:off x="5624514" y="2189139"/>
            <a:ext cx="71439" cy="7938"/>
          </a:xfrm>
          <a:custGeom>
            <a:avLst/>
            <a:gdLst>
              <a:gd name="T0" fmla="*/ 6 w 54"/>
              <a:gd name="T1" fmla="*/ 6 h 6"/>
              <a:gd name="T2" fmla="*/ 30 w 54"/>
              <a:gd name="T3" fmla="*/ 6 h 6"/>
              <a:gd name="T4" fmla="*/ 54 w 54"/>
              <a:gd name="T5" fmla="*/ 0 h 6"/>
              <a:gd name="T6" fmla="*/ 0 w 54"/>
              <a:gd name="T7" fmla="*/ 6 h 6"/>
              <a:gd name="T8" fmla="*/ 6 w 54"/>
              <a:gd name="T9" fmla="*/ 6 h 6"/>
            </a:gdLst>
            <a:ahLst/>
            <a:cxnLst>
              <a:cxn ang="0">
                <a:pos x="T0" y="T1"/>
              </a:cxn>
              <a:cxn ang="0">
                <a:pos x="T2" y="T3"/>
              </a:cxn>
              <a:cxn ang="0">
                <a:pos x="T4" y="T5"/>
              </a:cxn>
              <a:cxn ang="0">
                <a:pos x="T6" y="T7"/>
              </a:cxn>
              <a:cxn ang="0">
                <a:pos x="T8" y="T9"/>
              </a:cxn>
            </a:cxnLst>
            <a:rect l="0" t="0" r="r" b="b"/>
            <a:pathLst>
              <a:path w="54" h="6">
                <a:moveTo>
                  <a:pt x="6" y="6"/>
                </a:moveTo>
                <a:lnTo>
                  <a:pt x="30" y="6"/>
                </a:lnTo>
                <a:lnTo>
                  <a:pt x="54" y="0"/>
                </a:lnTo>
                <a:lnTo>
                  <a:pt x="0" y="6"/>
                </a:lnTo>
                <a:lnTo>
                  <a:pt x="6" y="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71" name="Freeform 338"/>
          <p:cNvSpPr>
            <a:spLocks/>
          </p:cNvSpPr>
          <p:nvPr/>
        </p:nvSpPr>
        <p:spPr bwMode="auto">
          <a:xfrm>
            <a:off x="5514992" y="1531948"/>
            <a:ext cx="1011237" cy="709613"/>
          </a:xfrm>
          <a:custGeom>
            <a:avLst/>
            <a:gdLst>
              <a:gd name="T0" fmla="*/ 87 w 129"/>
              <a:gd name="T1" fmla="*/ 77 h 91"/>
              <a:gd name="T2" fmla="*/ 96 w 129"/>
              <a:gd name="T3" fmla="*/ 71 h 91"/>
              <a:gd name="T4" fmla="*/ 105 w 129"/>
              <a:gd name="T5" fmla="*/ 63 h 91"/>
              <a:gd name="T6" fmla="*/ 114 w 129"/>
              <a:gd name="T7" fmla="*/ 50 h 91"/>
              <a:gd name="T8" fmla="*/ 124 w 129"/>
              <a:gd name="T9" fmla="*/ 41 h 91"/>
              <a:gd name="T10" fmla="*/ 129 w 129"/>
              <a:gd name="T11" fmla="*/ 34 h 91"/>
              <a:gd name="T12" fmla="*/ 122 w 129"/>
              <a:gd name="T13" fmla="*/ 27 h 91"/>
              <a:gd name="T14" fmla="*/ 104 w 129"/>
              <a:gd name="T15" fmla="*/ 23 h 91"/>
              <a:gd name="T16" fmla="*/ 96 w 129"/>
              <a:gd name="T17" fmla="*/ 6 h 91"/>
              <a:gd name="T18" fmla="*/ 82 w 129"/>
              <a:gd name="T19" fmla="*/ 9 h 91"/>
              <a:gd name="T20" fmla="*/ 62 w 129"/>
              <a:gd name="T21" fmla="*/ 3 h 91"/>
              <a:gd name="T22" fmla="*/ 45 w 129"/>
              <a:gd name="T23" fmla="*/ 16 h 91"/>
              <a:gd name="T24" fmla="*/ 40 w 129"/>
              <a:gd name="T25" fmla="*/ 24 h 91"/>
              <a:gd name="T26" fmla="*/ 27 w 129"/>
              <a:gd name="T27" fmla="*/ 24 h 91"/>
              <a:gd name="T28" fmla="*/ 13 w 129"/>
              <a:gd name="T29" fmla="*/ 21 h 91"/>
              <a:gd name="T30" fmla="*/ 0 w 129"/>
              <a:gd name="T31" fmla="*/ 33 h 91"/>
              <a:gd name="T32" fmla="*/ 6 w 129"/>
              <a:gd name="T33" fmla="*/ 42 h 91"/>
              <a:gd name="T34" fmla="*/ 19 w 129"/>
              <a:gd name="T35" fmla="*/ 41 h 91"/>
              <a:gd name="T36" fmla="*/ 20 w 129"/>
              <a:gd name="T37" fmla="*/ 50 h 91"/>
              <a:gd name="T38" fmla="*/ 13 w 129"/>
              <a:gd name="T39" fmla="*/ 52 h 91"/>
              <a:gd name="T40" fmla="*/ 20 w 129"/>
              <a:gd name="T41" fmla="*/ 63 h 91"/>
              <a:gd name="T42" fmla="*/ 24 w 129"/>
              <a:gd name="T43" fmla="*/ 76 h 91"/>
              <a:gd name="T44" fmla="*/ 24 w 129"/>
              <a:gd name="T45" fmla="*/ 82 h 91"/>
              <a:gd name="T46" fmla="*/ 33 w 129"/>
              <a:gd name="T47" fmla="*/ 79 h 91"/>
              <a:gd name="T48" fmla="*/ 42 w 129"/>
              <a:gd name="T49" fmla="*/ 85 h 91"/>
              <a:gd name="T50" fmla="*/ 46 w 129"/>
              <a:gd name="T51" fmla="*/ 89 h 91"/>
              <a:gd name="T52" fmla="*/ 51 w 129"/>
              <a:gd name="T53" fmla="*/ 91 h 91"/>
              <a:gd name="T54" fmla="*/ 58 w 129"/>
              <a:gd name="T55" fmla="*/ 87 h 91"/>
              <a:gd name="T56" fmla="*/ 63 w 129"/>
              <a:gd name="T57" fmla="*/ 83 h 91"/>
              <a:gd name="T58" fmla="*/ 68 w 129"/>
              <a:gd name="T59" fmla="*/ 85 h 91"/>
              <a:gd name="T60" fmla="*/ 74 w 129"/>
              <a:gd name="T61" fmla="*/ 82 h 91"/>
              <a:gd name="T62" fmla="*/ 78 w 129"/>
              <a:gd name="T63" fmla="*/ 80 h 91"/>
              <a:gd name="T64" fmla="*/ 82 w 129"/>
              <a:gd name="T65" fmla="*/ 83 h 91"/>
              <a:gd name="T66" fmla="*/ 88 w 129"/>
              <a:gd name="T67" fmla="*/ 82 h 91"/>
              <a:gd name="T68" fmla="*/ 90 w 129"/>
              <a:gd name="T69"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72" name="Freeform 339"/>
          <p:cNvSpPr>
            <a:spLocks/>
          </p:cNvSpPr>
          <p:nvPr/>
        </p:nvSpPr>
        <p:spPr bwMode="auto">
          <a:xfrm>
            <a:off x="5576906" y="2165361"/>
            <a:ext cx="22225" cy="14287"/>
          </a:xfrm>
          <a:custGeom>
            <a:avLst/>
            <a:gdLst>
              <a:gd name="T0" fmla="*/ 0 w 18"/>
              <a:gd name="T1" fmla="*/ 0 h 12"/>
              <a:gd name="T2" fmla="*/ 0 w 18"/>
              <a:gd name="T3" fmla="*/ 12 h 12"/>
              <a:gd name="T4" fmla="*/ 18 w 18"/>
              <a:gd name="T5" fmla="*/ 12 h 12"/>
              <a:gd name="T6" fmla="*/ 12 w 18"/>
              <a:gd name="T7" fmla="*/ 12 h 12"/>
              <a:gd name="T8" fmla="*/ 0 w 18"/>
              <a:gd name="T9" fmla="*/ 0 h 12"/>
            </a:gdLst>
            <a:ahLst/>
            <a:cxnLst>
              <a:cxn ang="0">
                <a:pos x="T0" y="T1"/>
              </a:cxn>
              <a:cxn ang="0">
                <a:pos x="T2" y="T3"/>
              </a:cxn>
              <a:cxn ang="0">
                <a:pos x="T4" y="T5"/>
              </a:cxn>
              <a:cxn ang="0">
                <a:pos x="T6" y="T7"/>
              </a:cxn>
              <a:cxn ang="0">
                <a:pos x="T8" y="T9"/>
              </a:cxn>
            </a:cxnLst>
            <a:rect l="0" t="0" r="r" b="b"/>
            <a:pathLst>
              <a:path w="18" h="12">
                <a:moveTo>
                  <a:pt x="0" y="0"/>
                </a:moveTo>
                <a:lnTo>
                  <a:pt x="0" y="12"/>
                </a:lnTo>
                <a:lnTo>
                  <a:pt x="18" y="12"/>
                </a:lnTo>
                <a:lnTo>
                  <a:pt x="12" y="12"/>
                </a:lnTo>
                <a:lnTo>
                  <a:pt x="0"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73" name="Rectangle 340"/>
          <p:cNvSpPr>
            <a:spLocks noChangeArrowheads="1"/>
          </p:cNvSpPr>
          <p:nvPr/>
        </p:nvSpPr>
        <p:spPr bwMode="auto">
          <a:xfrm>
            <a:off x="4759343" y="1797059"/>
            <a:ext cx="9525" cy="1587"/>
          </a:xfrm>
          <a:prstGeom prst="rect">
            <a:avLst/>
          </a:prstGeom>
          <a:solidFill>
            <a:schemeClr val="bg1"/>
          </a:solidFill>
          <a:ln w="12700">
            <a:solidFill>
              <a:srgbClr val="002060"/>
            </a:solidFill>
            <a:miter lim="800000"/>
            <a:headEnd/>
            <a:tailEnd/>
          </a:ln>
        </p:spPr>
        <p:txBody>
          <a:bodyPr/>
          <a:lstStyle/>
          <a:p>
            <a:pPr defTabSz="914400"/>
            <a:endParaRPr lang="en-GB" dirty="0">
              <a:solidFill>
                <a:prstClr val="black"/>
              </a:solidFill>
            </a:endParaRPr>
          </a:p>
        </p:txBody>
      </p:sp>
      <p:sp>
        <p:nvSpPr>
          <p:cNvPr id="74" name="Freeform 341"/>
          <p:cNvSpPr>
            <a:spLocks/>
          </p:cNvSpPr>
          <p:nvPr/>
        </p:nvSpPr>
        <p:spPr bwMode="auto">
          <a:xfrm>
            <a:off x="4587892" y="1789121"/>
            <a:ext cx="187325" cy="85725"/>
          </a:xfrm>
          <a:custGeom>
            <a:avLst/>
            <a:gdLst>
              <a:gd name="T0" fmla="*/ 23 w 24"/>
              <a:gd name="T1" fmla="*/ 6 h 11"/>
              <a:gd name="T2" fmla="*/ 24 w 24"/>
              <a:gd name="T3" fmla="*/ 4 h 11"/>
              <a:gd name="T4" fmla="*/ 24 w 24"/>
              <a:gd name="T5" fmla="*/ 4 h 11"/>
              <a:gd name="T6" fmla="*/ 23 w 24"/>
              <a:gd name="T7" fmla="*/ 2 h 11"/>
              <a:gd name="T8" fmla="*/ 23 w 24"/>
              <a:gd name="T9" fmla="*/ 1 h 11"/>
              <a:gd name="T10" fmla="*/ 22 w 24"/>
              <a:gd name="T11" fmla="*/ 1 h 11"/>
              <a:gd name="T12" fmla="*/ 18 w 24"/>
              <a:gd name="T13" fmla="*/ 0 h 11"/>
              <a:gd name="T14" fmla="*/ 17 w 24"/>
              <a:gd name="T15" fmla="*/ 1 h 11"/>
              <a:gd name="T16" fmla="*/ 14 w 24"/>
              <a:gd name="T17" fmla="*/ 1 h 11"/>
              <a:gd name="T18" fmla="*/ 13 w 24"/>
              <a:gd name="T19" fmla="*/ 2 h 11"/>
              <a:gd name="T20" fmla="*/ 11 w 24"/>
              <a:gd name="T21" fmla="*/ 3 h 11"/>
              <a:gd name="T22" fmla="*/ 12 w 24"/>
              <a:gd name="T23" fmla="*/ 5 h 11"/>
              <a:gd name="T24" fmla="*/ 11 w 24"/>
              <a:gd name="T25" fmla="*/ 6 h 11"/>
              <a:gd name="T26" fmla="*/ 10 w 24"/>
              <a:gd name="T27" fmla="*/ 6 h 11"/>
              <a:gd name="T28" fmla="*/ 6 w 24"/>
              <a:gd name="T29" fmla="*/ 7 h 11"/>
              <a:gd name="T30" fmla="*/ 4 w 24"/>
              <a:gd name="T31" fmla="*/ 7 h 11"/>
              <a:gd name="T32" fmla="*/ 2 w 24"/>
              <a:gd name="T33" fmla="*/ 7 h 11"/>
              <a:gd name="T34" fmla="*/ 1 w 24"/>
              <a:gd name="T35" fmla="*/ 7 h 11"/>
              <a:gd name="T36" fmla="*/ 0 w 24"/>
              <a:gd name="T37" fmla="*/ 7 h 11"/>
              <a:gd name="T38" fmla="*/ 1 w 24"/>
              <a:gd name="T39" fmla="*/ 8 h 11"/>
              <a:gd name="T40" fmla="*/ 3 w 24"/>
              <a:gd name="T41" fmla="*/ 10 h 11"/>
              <a:gd name="T42" fmla="*/ 4 w 24"/>
              <a:gd name="T43" fmla="*/ 11 h 11"/>
              <a:gd name="T44" fmla="*/ 5 w 24"/>
              <a:gd name="T45" fmla="*/ 10 h 11"/>
              <a:gd name="T46" fmla="*/ 9 w 24"/>
              <a:gd name="T47" fmla="*/ 10 h 11"/>
              <a:gd name="T48" fmla="*/ 13 w 24"/>
              <a:gd name="T49" fmla="*/ 11 h 11"/>
              <a:gd name="T50" fmla="*/ 14 w 24"/>
              <a:gd name="T51" fmla="*/ 11 h 11"/>
              <a:gd name="T52" fmla="*/ 18 w 24"/>
              <a:gd name="T53" fmla="*/ 11 h 11"/>
              <a:gd name="T54" fmla="*/ 21 w 24"/>
              <a:gd name="T55" fmla="*/ 9 h 11"/>
              <a:gd name="T56" fmla="*/ 22 w 24"/>
              <a:gd name="T57" fmla="*/ 9 h 11"/>
              <a:gd name="T58" fmla="*/ 23 w 24"/>
              <a:gd name="T5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75" name="Freeform 342"/>
          <p:cNvSpPr>
            <a:spLocks/>
          </p:cNvSpPr>
          <p:nvPr/>
        </p:nvSpPr>
        <p:spPr bwMode="auto">
          <a:xfrm>
            <a:off x="4241816" y="1704954"/>
            <a:ext cx="314325" cy="317500"/>
          </a:xfrm>
          <a:custGeom>
            <a:avLst/>
            <a:gdLst>
              <a:gd name="T0" fmla="*/ 36 w 40"/>
              <a:gd name="T1" fmla="*/ 29 h 41"/>
              <a:gd name="T2" fmla="*/ 37 w 40"/>
              <a:gd name="T3" fmla="*/ 27 h 41"/>
              <a:gd name="T4" fmla="*/ 37 w 40"/>
              <a:gd name="T5" fmla="*/ 25 h 41"/>
              <a:gd name="T6" fmla="*/ 37 w 40"/>
              <a:gd name="T7" fmla="*/ 25 h 41"/>
              <a:gd name="T8" fmla="*/ 36 w 40"/>
              <a:gd name="T9" fmla="*/ 23 h 41"/>
              <a:gd name="T10" fmla="*/ 34 w 40"/>
              <a:gd name="T11" fmla="*/ 23 h 41"/>
              <a:gd name="T12" fmla="*/ 34 w 40"/>
              <a:gd name="T13" fmla="*/ 21 h 41"/>
              <a:gd name="T14" fmla="*/ 37 w 40"/>
              <a:gd name="T15" fmla="*/ 18 h 41"/>
              <a:gd name="T16" fmla="*/ 38 w 40"/>
              <a:gd name="T17" fmla="*/ 17 h 41"/>
              <a:gd name="T18" fmla="*/ 38 w 40"/>
              <a:gd name="T19" fmla="*/ 17 h 41"/>
              <a:gd name="T20" fmla="*/ 38 w 40"/>
              <a:gd name="T21" fmla="*/ 13 h 41"/>
              <a:gd name="T22" fmla="*/ 40 w 40"/>
              <a:gd name="T23" fmla="*/ 11 h 41"/>
              <a:gd name="T24" fmla="*/ 37 w 40"/>
              <a:gd name="T25" fmla="*/ 10 h 41"/>
              <a:gd name="T26" fmla="*/ 35 w 40"/>
              <a:gd name="T27" fmla="*/ 9 h 41"/>
              <a:gd name="T28" fmla="*/ 32 w 40"/>
              <a:gd name="T29" fmla="*/ 8 h 41"/>
              <a:gd name="T30" fmla="*/ 31 w 40"/>
              <a:gd name="T31" fmla="*/ 7 h 41"/>
              <a:gd name="T32" fmla="*/ 29 w 40"/>
              <a:gd name="T33" fmla="*/ 6 h 41"/>
              <a:gd name="T34" fmla="*/ 27 w 40"/>
              <a:gd name="T35" fmla="*/ 5 h 41"/>
              <a:gd name="T36" fmla="*/ 26 w 40"/>
              <a:gd name="T37" fmla="*/ 3 h 41"/>
              <a:gd name="T38" fmla="*/ 24 w 40"/>
              <a:gd name="T39" fmla="*/ 2 h 41"/>
              <a:gd name="T40" fmla="*/ 23 w 40"/>
              <a:gd name="T41" fmla="*/ 0 h 41"/>
              <a:gd name="T42" fmla="*/ 21 w 40"/>
              <a:gd name="T43" fmla="*/ 1 h 41"/>
              <a:gd name="T44" fmla="*/ 19 w 40"/>
              <a:gd name="T45" fmla="*/ 5 h 41"/>
              <a:gd name="T46" fmla="*/ 18 w 40"/>
              <a:gd name="T47" fmla="*/ 6 h 41"/>
              <a:gd name="T48" fmla="*/ 16 w 40"/>
              <a:gd name="T49" fmla="*/ 9 h 41"/>
              <a:gd name="T50" fmla="*/ 12 w 40"/>
              <a:gd name="T51" fmla="*/ 9 h 41"/>
              <a:gd name="T52" fmla="*/ 11 w 40"/>
              <a:gd name="T53" fmla="*/ 8 h 41"/>
              <a:gd name="T54" fmla="*/ 9 w 40"/>
              <a:gd name="T55" fmla="*/ 8 h 41"/>
              <a:gd name="T56" fmla="*/ 9 w 40"/>
              <a:gd name="T57" fmla="*/ 10 h 41"/>
              <a:gd name="T58" fmla="*/ 10 w 40"/>
              <a:gd name="T59" fmla="*/ 12 h 41"/>
              <a:gd name="T60" fmla="*/ 7 w 40"/>
              <a:gd name="T61" fmla="*/ 12 h 41"/>
              <a:gd name="T62" fmla="*/ 6 w 40"/>
              <a:gd name="T63" fmla="*/ 12 h 41"/>
              <a:gd name="T64" fmla="*/ 3 w 40"/>
              <a:gd name="T65" fmla="*/ 12 h 41"/>
              <a:gd name="T66" fmla="*/ 0 w 40"/>
              <a:gd name="T67" fmla="*/ 13 h 41"/>
              <a:gd name="T68" fmla="*/ 0 w 40"/>
              <a:gd name="T69" fmla="*/ 14 h 41"/>
              <a:gd name="T70" fmla="*/ 0 w 40"/>
              <a:gd name="T71" fmla="*/ 16 h 41"/>
              <a:gd name="T72" fmla="*/ 4 w 40"/>
              <a:gd name="T73" fmla="*/ 18 h 41"/>
              <a:gd name="T74" fmla="*/ 7 w 40"/>
              <a:gd name="T75" fmla="*/ 18 h 41"/>
              <a:gd name="T76" fmla="*/ 8 w 40"/>
              <a:gd name="T77" fmla="*/ 19 h 41"/>
              <a:gd name="T78" fmla="*/ 8 w 40"/>
              <a:gd name="T79" fmla="*/ 20 h 41"/>
              <a:gd name="T80" fmla="*/ 9 w 40"/>
              <a:gd name="T81" fmla="*/ 22 h 41"/>
              <a:gd name="T82" fmla="*/ 10 w 40"/>
              <a:gd name="T83" fmla="*/ 25 h 41"/>
              <a:gd name="T84" fmla="*/ 11 w 40"/>
              <a:gd name="T85" fmla="*/ 26 h 41"/>
              <a:gd name="T86" fmla="*/ 11 w 40"/>
              <a:gd name="T87" fmla="*/ 29 h 41"/>
              <a:gd name="T88" fmla="*/ 10 w 40"/>
              <a:gd name="T89" fmla="*/ 37 h 41"/>
              <a:gd name="T90" fmla="*/ 10 w 40"/>
              <a:gd name="T91" fmla="*/ 37 h 41"/>
              <a:gd name="T92" fmla="*/ 11 w 40"/>
              <a:gd name="T93" fmla="*/ 39 h 41"/>
              <a:gd name="T94" fmla="*/ 12 w 40"/>
              <a:gd name="T95" fmla="*/ 39 h 41"/>
              <a:gd name="T96" fmla="*/ 14 w 40"/>
              <a:gd name="T97" fmla="*/ 39 h 41"/>
              <a:gd name="T98" fmla="*/ 17 w 40"/>
              <a:gd name="T99" fmla="*/ 40 h 41"/>
              <a:gd name="T100" fmla="*/ 19 w 40"/>
              <a:gd name="T101" fmla="*/ 40 h 41"/>
              <a:gd name="T102" fmla="*/ 22 w 40"/>
              <a:gd name="T103" fmla="*/ 41 h 41"/>
              <a:gd name="T104" fmla="*/ 24 w 40"/>
              <a:gd name="T105" fmla="*/ 41 h 41"/>
              <a:gd name="T106" fmla="*/ 25 w 40"/>
              <a:gd name="T107" fmla="*/ 38 h 41"/>
              <a:gd name="T108" fmla="*/ 28 w 40"/>
              <a:gd name="T109" fmla="*/ 37 h 41"/>
              <a:gd name="T110" fmla="*/ 32 w 40"/>
              <a:gd name="T111" fmla="*/ 38 h 41"/>
              <a:gd name="T112" fmla="*/ 38 w 40"/>
              <a:gd name="T113" fmla="*/ 34 h 41"/>
              <a:gd name="T114" fmla="*/ 39 w 40"/>
              <a:gd name="T115" fmla="*/ 34 h 41"/>
              <a:gd name="T116" fmla="*/ 37 w 40"/>
              <a:gd name="T117" fmla="*/ 32 h 41"/>
              <a:gd name="T118" fmla="*/ 36 w 40"/>
              <a:gd name="T11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76" name="Freeform 343"/>
          <p:cNvSpPr>
            <a:spLocks/>
          </p:cNvSpPr>
          <p:nvPr/>
        </p:nvSpPr>
        <p:spPr bwMode="auto">
          <a:xfrm>
            <a:off x="4524375" y="1866911"/>
            <a:ext cx="290512" cy="293687"/>
          </a:xfrm>
          <a:custGeom>
            <a:avLst/>
            <a:gdLst>
              <a:gd name="T0" fmla="*/ 87 w 154"/>
              <a:gd name="T1" fmla="*/ 4 h 154"/>
              <a:gd name="T2" fmla="*/ 71 w 154"/>
              <a:gd name="T3" fmla="*/ 0 h 154"/>
              <a:gd name="T4" fmla="*/ 54 w 154"/>
              <a:gd name="T5" fmla="*/ 0 h 154"/>
              <a:gd name="T6" fmla="*/ 50 w 154"/>
              <a:gd name="T7" fmla="*/ 4 h 154"/>
              <a:gd name="T8" fmla="*/ 46 w 154"/>
              <a:gd name="T9" fmla="*/ 4 h 154"/>
              <a:gd name="T10" fmla="*/ 37 w 154"/>
              <a:gd name="T11" fmla="*/ 8 h 154"/>
              <a:gd name="T12" fmla="*/ 25 w 154"/>
              <a:gd name="T13" fmla="*/ 12 h 154"/>
              <a:gd name="T14" fmla="*/ 21 w 154"/>
              <a:gd name="T15" fmla="*/ 8 h 154"/>
              <a:gd name="T16" fmla="*/ 8 w 154"/>
              <a:gd name="T17" fmla="*/ 16 h 154"/>
              <a:gd name="T18" fmla="*/ 4 w 154"/>
              <a:gd name="T19" fmla="*/ 16 h 154"/>
              <a:gd name="T20" fmla="*/ 4 w 154"/>
              <a:gd name="T21" fmla="*/ 25 h 154"/>
              <a:gd name="T22" fmla="*/ 0 w 154"/>
              <a:gd name="T23" fmla="*/ 33 h 154"/>
              <a:gd name="T24" fmla="*/ 4 w 154"/>
              <a:gd name="T25" fmla="*/ 45 h 154"/>
              <a:gd name="T26" fmla="*/ 12 w 154"/>
              <a:gd name="T27" fmla="*/ 54 h 154"/>
              <a:gd name="T28" fmla="*/ 21 w 154"/>
              <a:gd name="T29" fmla="*/ 45 h 154"/>
              <a:gd name="T30" fmla="*/ 42 w 154"/>
              <a:gd name="T31" fmla="*/ 54 h 154"/>
              <a:gd name="T32" fmla="*/ 54 w 154"/>
              <a:gd name="T33" fmla="*/ 78 h 154"/>
              <a:gd name="T34" fmla="*/ 67 w 154"/>
              <a:gd name="T35" fmla="*/ 95 h 154"/>
              <a:gd name="T36" fmla="*/ 96 w 154"/>
              <a:gd name="T37" fmla="*/ 112 h 154"/>
              <a:gd name="T38" fmla="*/ 114 w 154"/>
              <a:gd name="T39" fmla="*/ 126 h 154"/>
              <a:gd name="T40" fmla="*/ 106 w 154"/>
              <a:gd name="T41" fmla="*/ 154 h 154"/>
              <a:gd name="T42" fmla="*/ 133 w 154"/>
              <a:gd name="T43" fmla="*/ 133 h 154"/>
              <a:gd name="T44" fmla="*/ 133 w 154"/>
              <a:gd name="T45" fmla="*/ 120 h 154"/>
              <a:gd name="T46" fmla="*/ 146 w 154"/>
              <a:gd name="T47" fmla="*/ 124 h 154"/>
              <a:gd name="T48" fmla="*/ 154 w 154"/>
              <a:gd name="T49" fmla="*/ 124 h 154"/>
              <a:gd name="T50" fmla="*/ 133 w 154"/>
              <a:gd name="T51" fmla="*/ 104 h 154"/>
              <a:gd name="T52" fmla="*/ 117 w 154"/>
              <a:gd name="T53" fmla="*/ 91 h 154"/>
              <a:gd name="T54" fmla="*/ 104 w 154"/>
              <a:gd name="T55" fmla="*/ 87 h 154"/>
              <a:gd name="T56" fmla="*/ 87 w 154"/>
              <a:gd name="T57" fmla="*/ 58 h 154"/>
              <a:gd name="T58" fmla="*/ 79 w 154"/>
              <a:gd name="T59" fmla="*/ 41 h 154"/>
              <a:gd name="T60" fmla="*/ 83 w 154"/>
              <a:gd name="T61" fmla="*/ 25 h 154"/>
              <a:gd name="T62" fmla="*/ 87 w 154"/>
              <a:gd name="T63" fmla="*/ 25 h 154"/>
              <a:gd name="T64" fmla="*/ 87 w 154"/>
              <a:gd name="T65" fmla="*/ 16 h 154"/>
              <a:gd name="T66" fmla="*/ 87 w 154"/>
              <a:gd name="T67"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77" name="Freeform 344"/>
          <p:cNvSpPr>
            <a:spLocks/>
          </p:cNvSpPr>
          <p:nvPr/>
        </p:nvSpPr>
        <p:spPr bwMode="auto">
          <a:xfrm>
            <a:off x="4494228" y="1547822"/>
            <a:ext cx="227013" cy="303213"/>
          </a:xfrm>
          <a:custGeom>
            <a:avLst/>
            <a:gdLst>
              <a:gd name="T0" fmla="*/ 5 w 29"/>
              <a:gd name="T1" fmla="*/ 10 h 39"/>
              <a:gd name="T2" fmla="*/ 4 w 29"/>
              <a:gd name="T3" fmla="*/ 12 h 39"/>
              <a:gd name="T4" fmla="*/ 4 w 29"/>
              <a:gd name="T5" fmla="*/ 15 h 39"/>
              <a:gd name="T6" fmla="*/ 2 w 29"/>
              <a:gd name="T7" fmla="*/ 17 h 39"/>
              <a:gd name="T8" fmla="*/ 2 w 29"/>
              <a:gd name="T9" fmla="*/ 20 h 39"/>
              <a:gd name="T10" fmla="*/ 1 w 29"/>
              <a:gd name="T11" fmla="*/ 22 h 39"/>
              <a:gd name="T12" fmla="*/ 1 w 29"/>
              <a:gd name="T13" fmla="*/ 22 h 39"/>
              <a:gd name="T14" fmla="*/ 2 w 29"/>
              <a:gd name="T15" fmla="*/ 24 h 39"/>
              <a:gd name="T16" fmla="*/ 1 w 29"/>
              <a:gd name="T17" fmla="*/ 26 h 39"/>
              <a:gd name="T18" fmla="*/ 0 w 29"/>
              <a:gd name="T19" fmla="*/ 28 h 39"/>
              <a:gd name="T20" fmla="*/ 3 w 29"/>
              <a:gd name="T21" fmla="*/ 29 h 39"/>
              <a:gd name="T22" fmla="*/ 5 w 29"/>
              <a:gd name="T23" fmla="*/ 30 h 39"/>
              <a:gd name="T24" fmla="*/ 8 w 29"/>
              <a:gd name="T25" fmla="*/ 31 h 39"/>
              <a:gd name="T26" fmla="*/ 6 w 29"/>
              <a:gd name="T27" fmla="*/ 33 h 39"/>
              <a:gd name="T28" fmla="*/ 6 w 29"/>
              <a:gd name="T29" fmla="*/ 37 h 39"/>
              <a:gd name="T30" fmla="*/ 7 w 29"/>
              <a:gd name="T31" fmla="*/ 38 h 39"/>
              <a:gd name="T32" fmla="*/ 10 w 29"/>
              <a:gd name="T33" fmla="*/ 37 h 39"/>
              <a:gd name="T34" fmla="*/ 12 w 29"/>
              <a:gd name="T35" fmla="*/ 38 h 39"/>
              <a:gd name="T36" fmla="*/ 13 w 29"/>
              <a:gd name="T37" fmla="*/ 38 h 39"/>
              <a:gd name="T38" fmla="*/ 14 w 29"/>
              <a:gd name="T39" fmla="*/ 38 h 39"/>
              <a:gd name="T40" fmla="*/ 16 w 29"/>
              <a:gd name="T41" fmla="*/ 38 h 39"/>
              <a:gd name="T42" fmla="*/ 18 w 29"/>
              <a:gd name="T43" fmla="*/ 38 h 39"/>
              <a:gd name="T44" fmla="*/ 22 w 29"/>
              <a:gd name="T45" fmla="*/ 37 h 39"/>
              <a:gd name="T46" fmla="*/ 23 w 29"/>
              <a:gd name="T47" fmla="*/ 37 h 39"/>
              <a:gd name="T48" fmla="*/ 24 w 29"/>
              <a:gd name="T49" fmla="*/ 36 h 39"/>
              <a:gd name="T50" fmla="*/ 23 w 29"/>
              <a:gd name="T51" fmla="*/ 34 h 39"/>
              <a:gd name="T52" fmla="*/ 25 w 29"/>
              <a:gd name="T53" fmla="*/ 33 h 39"/>
              <a:gd name="T54" fmla="*/ 26 w 29"/>
              <a:gd name="T55" fmla="*/ 32 h 39"/>
              <a:gd name="T56" fmla="*/ 26 w 29"/>
              <a:gd name="T57" fmla="*/ 32 h 39"/>
              <a:gd name="T58" fmla="*/ 25 w 29"/>
              <a:gd name="T59" fmla="*/ 31 h 39"/>
              <a:gd name="T60" fmla="*/ 23 w 29"/>
              <a:gd name="T61" fmla="*/ 28 h 39"/>
              <a:gd name="T62" fmla="*/ 21 w 29"/>
              <a:gd name="T63" fmla="*/ 26 h 39"/>
              <a:gd name="T64" fmla="*/ 20 w 29"/>
              <a:gd name="T65" fmla="*/ 25 h 39"/>
              <a:gd name="T66" fmla="*/ 22 w 29"/>
              <a:gd name="T67" fmla="*/ 24 h 39"/>
              <a:gd name="T68" fmla="*/ 24 w 29"/>
              <a:gd name="T69" fmla="*/ 23 h 39"/>
              <a:gd name="T70" fmla="*/ 26 w 29"/>
              <a:gd name="T71" fmla="*/ 22 h 39"/>
              <a:gd name="T72" fmla="*/ 27 w 29"/>
              <a:gd name="T73" fmla="*/ 21 h 39"/>
              <a:gd name="T74" fmla="*/ 29 w 29"/>
              <a:gd name="T75" fmla="*/ 22 h 39"/>
              <a:gd name="T76" fmla="*/ 29 w 29"/>
              <a:gd name="T77" fmla="*/ 21 h 39"/>
              <a:gd name="T78" fmla="*/ 29 w 29"/>
              <a:gd name="T79" fmla="*/ 18 h 39"/>
              <a:gd name="T80" fmla="*/ 28 w 29"/>
              <a:gd name="T81" fmla="*/ 14 h 39"/>
              <a:gd name="T82" fmla="*/ 28 w 29"/>
              <a:gd name="T83" fmla="*/ 11 h 39"/>
              <a:gd name="T84" fmla="*/ 28 w 29"/>
              <a:gd name="T85" fmla="*/ 10 h 39"/>
              <a:gd name="T86" fmla="*/ 27 w 29"/>
              <a:gd name="T87" fmla="*/ 7 h 39"/>
              <a:gd name="T88" fmla="*/ 27 w 29"/>
              <a:gd name="T89" fmla="*/ 5 h 39"/>
              <a:gd name="T90" fmla="*/ 23 w 29"/>
              <a:gd name="T91" fmla="*/ 3 h 39"/>
              <a:gd name="T92" fmla="*/ 19 w 29"/>
              <a:gd name="T93" fmla="*/ 5 h 39"/>
              <a:gd name="T94" fmla="*/ 17 w 29"/>
              <a:gd name="T95" fmla="*/ 4 h 39"/>
              <a:gd name="T96" fmla="*/ 17 w 29"/>
              <a:gd name="T97" fmla="*/ 2 h 39"/>
              <a:gd name="T98" fmla="*/ 14 w 29"/>
              <a:gd name="T99" fmla="*/ 1 h 39"/>
              <a:gd name="T100" fmla="*/ 14 w 29"/>
              <a:gd name="T101" fmla="*/ 1 h 39"/>
              <a:gd name="T102" fmla="*/ 12 w 29"/>
              <a:gd name="T103" fmla="*/ 0 h 39"/>
              <a:gd name="T104" fmla="*/ 11 w 29"/>
              <a:gd name="T105" fmla="*/ 1 h 39"/>
              <a:gd name="T106" fmla="*/ 11 w 29"/>
              <a:gd name="T107" fmla="*/ 1 h 39"/>
              <a:gd name="T108" fmla="*/ 10 w 29"/>
              <a:gd name="T109" fmla="*/ 5 h 39"/>
              <a:gd name="T110" fmla="*/ 9 w 29"/>
              <a:gd name="T111" fmla="*/ 7 h 39"/>
              <a:gd name="T112" fmla="*/ 7 w 29"/>
              <a:gd name="T113" fmla="*/ 7 h 39"/>
              <a:gd name="T114" fmla="*/ 5 w 29"/>
              <a:gd name="T115" fmla="*/ 7 h 39"/>
              <a:gd name="T116" fmla="*/ 5 w 29"/>
              <a:gd name="T117" fmla="*/ 8 h 39"/>
              <a:gd name="T118" fmla="*/ 5 w 29"/>
              <a:gd name="T119"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78" name="Freeform 345"/>
          <p:cNvSpPr>
            <a:spLocks/>
          </p:cNvSpPr>
          <p:nvPr/>
        </p:nvSpPr>
        <p:spPr bwMode="auto">
          <a:xfrm>
            <a:off x="4446606" y="1601766"/>
            <a:ext cx="87313" cy="115888"/>
          </a:xfrm>
          <a:custGeom>
            <a:avLst/>
            <a:gdLst>
              <a:gd name="T0" fmla="*/ 18 w 66"/>
              <a:gd name="T1" fmla="*/ 72 h 90"/>
              <a:gd name="T2" fmla="*/ 30 w 66"/>
              <a:gd name="T3" fmla="*/ 78 h 90"/>
              <a:gd name="T4" fmla="*/ 36 w 66"/>
              <a:gd name="T5" fmla="*/ 84 h 90"/>
              <a:gd name="T6" fmla="*/ 42 w 66"/>
              <a:gd name="T7" fmla="*/ 90 h 90"/>
              <a:gd name="T8" fmla="*/ 48 w 66"/>
              <a:gd name="T9" fmla="*/ 78 h 90"/>
              <a:gd name="T10" fmla="*/ 48 w 66"/>
              <a:gd name="T11" fmla="*/ 60 h 90"/>
              <a:gd name="T12" fmla="*/ 60 w 66"/>
              <a:gd name="T13" fmla="*/ 48 h 90"/>
              <a:gd name="T14" fmla="*/ 60 w 66"/>
              <a:gd name="T15" fmla="*/ 30 h 90"/>
              <a:gd name="T16" fmla="*/ 66 w 66"/>
              <a:gd name="T17" fmla="*/ 18 h 90"/>
              <a:gd name="T18" fmla="*/ 66 w 66"/>
              <a:gd name="T19" fmla="*/ 6 h 90"/>
              <a:gd name="T20" fmla="*/ 66 w 66"/>
              <a:gd name="T21" fmla="*/ 0 h 90"/>
              <a:gd name="T22" fmla="*/ 54 w 66"/>
              <a:gd name="T23" fmla="*/ 6 h 90"/>
              <a:gd name="T24" fmla="*/ 36 w 66"/>
              <a:gd name="T25" fmla="*/ 12 h 90"/>
              <a:gd name="T26" fmla="*/ 36 w 66"/>
              <a:gd name="T27" fmla="*/ 30 h 90"/>
              <a:gd name="T28" fmla="*/ 24 w 66"/>
              <a:gd name="T29" fmla="*/ 18 h 90"/>
              <a:gd name="T30" fmla="*/ 12 w 66"/>
              <a:gd name="T31" fmla="*/ 54 h 90"/>
              <a:gd name="T32" fmla="*/ 0 w 66"/>
              <a:gd name="T33" fmla="*/ 66 h 90"/>
              <a:gd name="T34" fmla="*/ 6 w 66"/>
              <a:gd name="T35" fmla="*/ 72 h 90"/>
              <a:gd name="T36" fmla="*/ 18 w 66"/>
              <a:gd name="T37"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79" name="Freeform 346"/>
          <p:cNvSpPr>
            <a:spLocks/>
          </p:cNvSpPr>
          <p:nvPr/>
        </p:nvSpPr>
        <p:spPr bwMode="auto">
          <a:xfrm>
            <a:off x="4854577" y="2047886"/>
            <a:ext cx="157163" cy="153987"/>
          </a:xfrm>
          <a:custGeom>
            <a:avLst/>
            <a:gdLst>
              <a:gd name="T0" fmla="*/ 120 w 120"/>
              <a:gd name="T1" fmla="*/ 6 h 120"/>
              <a:gd name="T2" fmla="*/ 120 w 120"/>
              <a:gd name="T3" fmla="*/ 0 h 120"/>
              <a:gd name="T4" fmla="*/ 114 w 120"/>
              <a:gd name="T5" fmla="*/ 6 h 120"/>
              <a:gd name="T6" fmla="*/ 96 w 120"/>
              <a:gd name="T7" fmla="*/ 6 h 120"/>
              <a:gd name="T8" fmla="*/ 60 w 120"/>
              <a:gd name="T9" fmla="*/ 6 h 120"/>
              <a:gd name="T10" fmla="*/ 60 w 120"/>
              <a:gd name="T11" fmla="*/ 6 h 120"/>
              <a:gd name="T12" fmla="*/ 42 w 120"/>
              <a:gd name="T13" fmla="*/ 12 h 120"/>
              <a:gd name="T14" fmla="*/ 18 w 120"/>
              <a:gd name="T15" fmla="*/ 18 h 120"/>
              <a:gd name="T16" fmla="*/ 18 w 120"/>
              <a:gd name="T17" fmla="*/ 24 h 120"/>
              <a:gd name="T18" fmla="*/ 12 w 120"/>
              <a:gd name="T19" fmla="*/ 36 h 120"/>
              <a:gd name="T20" fmla="*/ 0 w 120"/>
              <a:gd name="T21" fmla="*/ 48 h 120"/>
              <a:gd name="T22" fmla="*/ 12 w 120"/>
              <a:gd name="T23" fmla="*/ 66 h 120"/>
              <a:gd name="T24" fmla="*/ 36 w 120"/>
              <a:gd name="T25" fmla="*/ 72 h 120"/>
              <a:gd name="T26" fmla="*/ 24 w 120"/>
              <a:gd name="T27" fmla="*/ 84 h 120"/>
              <a:gd name="T28" fmla="*/ 24 w 120"/>
              <a:gd name="T29" fmla="*/ 108 h 120"/>
              <a:gd name="T30" fmla="*/ 48 w 120"/>
              <a:gd name="T31" fmla="*/ 120 h 120"/>
              <a:gd name="T32" fmla="*/ 60 w 120"/>
              <a:gd name="T33" fmla="*/ 108 h 120"/>
              <a:gd name="T34" fmla="*/ 60 w 120"/>
              <a:gd name="T35" fmla="*/ 96 h 120"/>
              <a:gd name="T36" fmla="*/ 84 w 120"/>
              <a:gd name="T37" fmla="*/ 84 h 120"/>
              <a:gd name="T38" fmla="*/ 60 w 120"/>
              <a:gd name="T39" fmla="*/ 60 h 120"/>
              <a:gd name="T40" fmla="*/ 60 w 120"/>
              <a:gd name="T41" fmla="*/ 48 h 120"/>
              <a:gd name="T42" fmla="*/ 48 w 120"/>
              <a:gd name="T43" fmla="*/ 30 h 120"/>
              <a:gd name="T44" fmla="*/ 84 w 120"/>
              <a:gd name="T45" fmla="*/ 24 h 120"/>
              <a:gd name="T46" fmla="*/ 108 w 120"/>
              <a:gd name="T47" fmla="*/ 18 h 120"/>
              <a:gd name="T48" fmla="*/ 108 w 120"/>
              <a:gd name="T49" fmla="*/ 24 h 120"/>
              <a:gd name="T50" fmla="*/ 114 w 120"/>
              <a:gd name="T51" fmla="*/ 18 h 120"/>
              <a:gd name="T52" fmla="*/ 120 w 120"/>
              <a:gd name="T5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80" name="Freeform 347"/>
          <p:cNvSpPr>
            <a:spLocks/>
          </p:cNvSpPr>
          <p:nvPr/>
        </p:nvSpPr>
        <p:spPr bwMode="auto">
          <a:xfrm>
            <a:off x="4471989" y="641328"/>
            <a:ext cx="649288" cy="766762"/>
          </a:xfrm>
          <a:custGeom>
            <a:avLst/>
            <a:gdLst>
              <a:gd name="T0" fmla="*/ 24 w 83"/>
              <a:gd name="T1" fmla="*/ 86 h 98"/>
              <a:gd name="T2" fmla="*/ 24 w 83"/>
              <a:gd name="T3" fmla="*/ 80 h 98"/>
              <a:gd name="T4" fmla="*/ 24 w 83"/>
              <a:gd name="T5" fmla="*/ 75 h 98"/>
              <a:gd name="T6" fmla="*/ 24 w 83"/>
              <a:gd name="T7" fmla="*/ 65 h 98"/>
              <a:gd name="T8" fmla="*/ 26 w 83"/>
              <a:gd name="T9" fmla="*/ 60 h 98"/>
              <a:gd name="T10" fmla="*/ 30 w 83"/>
              <a:gd name="T11" fmla="*/ 56 h 98"/>
              <a:gd name="T12" fmla="*/ 31 w 83"/>
              <a:gd name="T13" fmla="*/ 50 h 98"/>
              <a:gd name="T14" fmla="*/ 34 w 83"/>
              <a:gd name="T15" fmla="*/ 43 h 98"/>
              <a:gd name="T16" fmla="*/ 38 w 83"/>
              <a:gd name="T17" fmla="*/ 35 h 98"/>
              <a:gd name="T18" fmla="*/ 38 w 83"/>
              <a:gd name="T19" fmla="*/ 30 h 98"/>
              <a:gd name="T20" fmla="*/ 42 w 83"/>
              <a:gd name="T21" fmla="*/ 28 h 98"/>
              <a:gd name="T22" fmla="*/ 47 w 83"/>
              <a:gd name="T23" fmla="*/ 24 h 98"/>
              <a:gd name="T24" fmla="*/ 49 w 83"/>
              <a:gd name="T25" fmla="*/ 22 h 98"/>
              <a:gd name="T26" fmla="*/ 51 w 83"/>
              <a:gd name="T27" fmla="*/ 19 h 98"/>
              <a:gd name="T28" fmla="*/ 53 w 83"/>
              <a:gd name="T29" fmla="*/ 17 h 98"/>
              <a:gd name="T30" fmla="*/ 56 w 83"/>
              <a:gd name="T31" fmla="*/ 21 h 98"/>
              <a:gd name="T32" fmla="*/ 62 w 83"/>
              <a:gd name="T33" fmla="*/ 21 h 98"/>
              <a:gd name="T34" fmla="*/ 66 w 83"/>
              <a:gd name="T35" fmla="*/ 19 h 98"/>
              <a:gd name="T36" fmla="*/ 70 w 83"/>
              <a:gd name="T37" fmla="*/ 12 h 98"/>
              <a:gd name="T38" fmla="*/ 78 w 83"/>
              <a:gd name="T39" fmla="*/ 14 h 98"/>
              <a:gd name="T40" fmla="*/ 77 w 83"/>
              <a:gd name="T41" fmla="*/ 19 h 98"/>
              <a:gd name="T42" fmla="*/ 77 w 83"/>
              <a:gd name="T43" fmla="*/ 19 h 98"/>
              <a:gd name="T44" fmla="*/ 81 w 83"/>
              <a:gd name="T45" fmla="*/ 15 h 98"/>
              <a:gd name="T46" fmla="*/ 81 w 83"/>
              <a:gd name="T47" fmla="*/ 12 h 98"/>
              <a:gd name="T48" fmla="*/ 83 w 83"/>
              <a:gd name="T49" fmla="*/ 6 h 98"/>
              <a:gd name="T50" fmla="*/ 76 w 83"/>
              <a:gd name="T51" fmla="*/ 0 h 98"/>
              <a:gd name="T52" fmla="*/ 69 w 83"/>
              <a:gd name="T53" fmla="*/ 2 h 98"/>
              <a:gd name="T54" fmla="*/ 66 w 83"/>
              <a:gd name="T55" fmla="*/ 1 h 98"/>
              <a:gd name="T56" fmla="*/ 59 w 83"/>
              <a:gd name="T57" fmla="*/ 5 h 98"/>
              <a:gd name="T58" fmla="*/ 55 w 83"/>
              <a:gd name="T59" fmla="*/ 6 h 98"/>
              <a:gd name="T60" fmla="*/ 50 w 83"/>
              <a:gd name="T61" fmla="*/ 8 h 98"/>
              <a:gd name="T62" fmla="*/ 43 w 83"/>
              <a:gd name="T63" fmla="*/ 14 h 98"/>
              <a:gd name="T64" fmla="*/ 40 w 83"/>
              <a:gd name="T65" fmla="*/ 22 h 98"/>
              <a:gd name="T66" fmla="*/ 32 w 83"/>
              <a:gd name="T67" fmla="*/ 28 h 98"/>
              <a:gd name="T68" fmla="*/ 28 w 83"/>
              <a:gd name="T69" fmla="*/ 38 h 98"/>
              <a:gd name="T70" fmla="*/ 25 w 83"/>
              <a:gd name="T71" fmla="*/ 46 h 98"/>
              <a:gd name="T72" fmla="*/ 17 w 83"/>
              <a:gd name="T73" fmla="*/ 60 h 98"/>
              <a:gd name="T74" fmla="*/ 8 w 83"/>
              <a:gd name="T75" fmla="*/ 65 h 98"/>
              <a:gd name="T76" fmla="*/ 4 w 83"/>
              <a:gd name="T77" fmla="*/ 71 h 98"/>
              <a:gd name="T78" fmla="*/ 2 w 83"/>
              <a:gd name="T79" fmla="*/ 76 h 98"/>
              <a:gd name="T80" fmla="*/ 1 w 83"/>
              <a:gd name="T81" fmla="*/ 84 h 98"/>
              <a:gd name="T82" fmla="*/ 3 w 83"/>
              <a:gd name="T83" fmla="*/ 91 h 98"/>
              <a:gd name="T84" fmla="*/ 7 w 83"/>
              <a:gd name="T85" fmla="*/ 98 h 98"/>
              <a:gd name="T86" fmla="*/ 16 w 83"/>
              <a:gd name="T87" fmla="*/ 93 h 98"/>
              <a:gd name="T88" fmla="*/ 20 w 83"/>
              <a:gd name="T89" fmla="*/ 92 h 98"/>
              <a:gd name="T90" fmla="*/ 21 w 83"/>
              <a:gd name="T91"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81" name="Freeform 348"/>
          <p:cNvSpPr>
            <a:spLocks/>
          </p:cNvSpPr>
          <p:nvPr/>
        </p:nvSpPr>
        <p:spPr bwMode="auto">
          <a:xfrm>
            <a:off x="4627569" y="790552"/>
            <a:ext cx="320675" cy="741362"/>
          </a:xfrm>
          <a:custGeom>
            <a:avLst/>
            <a:gdLst>
              <a:gd name="T0" fmla="*/ 41 w 41"/>
              <a:gd name="T1" fmla="*/ 21 h 95"/>
              <a:gd name="T2" fmla="*/ 40 w 41"/>
              <a:gd name="T3" fmla="*/ 15 h 95"/>
              <a:gd name="T4" fmla="*/ 38 w 41"/>
              <a:gd name="T5" fmla="*/ 6 h 95"/>
              <a:gd name="T6" fmla="*/ 35 w 41"/>
              <a:gd name="T7" fmla="*/ 5 h 95"/>
              <a:gd name="T8" fmla="*/ 31 w 41"/>
              <a:gd name="T9" fmla="*/ 0 h 95"/>
              <a:gd name="T10" fmla="*/ 29 w 41"/>
              <a:gd name="T11" fmla="*/ 3 h 95"/>
              <a:gd name="T12" fmla="*/ 27 w 41"/>
              <a:gd name="T13" fmla="*/ 5 h 95"/>
              <a:gd name="T14" fmla="*/ 22 w 41"/>
              <a:gd name="T15" fmla="*/ 9 h 95"/>
              <a:gd name="T16" fmla="*/ 18 w 41"/>
              <a:gd name="T17" fmla="*/ 11 h 95"/>
              <a:gd name="T18" fmla="*/ 18 w 41"/>
              <a:gd name="T19" fmla="*/ 16 h 95"/>
              <a:gd name="T20" fmla="*/ 14 w 41"/>
              <a:gd name="T21" fmla="*/ 24 h 95"/>
              <a:gd name="T22" fmla="*/ 11 w 41"/>
              <a:gd name="T23" fmla="*/ 31 h 95"/>
              <a:gd name="T24" fmla="*/ 10 w 41"/>
              <a:gd name="T25" fmla="*/ 37 h 95"/>
              <a:gd name="T26" fmla="*/ 6 w 41"/>
              <a:gd name="T27" fmla="*/ 41 h 95"/>
              <a:gd name="T28" fmla="*/ 4 w 41"/>
              <a:gd name="T29" fmla="*/ 46 h 95"/>
              <a:gd name="T30" fmla="*/ 4 w 41"/>
              <a:gd name="T31" fmla="*/ 56 h 95"/>
              <a:gd name="T32" fmla="*/ 4 w 41"/>
              <a:gd name="T33" fmla="*/ 61 h 95"/>
              <a:gd name="T34" fmla="*/ 4 w 41"/>
              <a:gd name="T35" fmla="*/ 67 h 95"/>
              <a:gd name="T36" fmla="*/ 1 w 41"/>
              <a:gd name="T37" fmla="*/ 73 h 95"/>
              <a:gd name="T38" fmla="*/ 2 w 41"/>
              <a:gd name="T39" fmla="*/ 79 h 95"/>
              <a:gd name="T40" fmla="*/ 5 w 41"/>
              <a:gd name="T41" fmla="*/ 88 h 95"/>
              <a:gd name="T42" fmla="*/ 6 w 41"/>
              <a:gd name="T43" fmla="*/ 93 h 95"/>
              <a:gd name="T44" fmla="*/ 10 w 41"/>
              <a:gd name="T45" fmla="*/ 94 h 95"/>
              <a:gd name="T46" fmla="*/ 13 w 41"/>
              <a:gd name="T47" fmla="*/ 90 h 95"/>
              <a:gd name="T48" fmla="*/ 18 w 41"/>
              <a:gd name="T49" fmla="*/ 86 h 95"/>
              <a:gd name="T50" fmla="*/ 19 w 41"/>
              <a:gd name="T51" fmla="*/ 75 h 95"/>
              <a:gd name="T52" fmla="*/ 24 w 41"/>
              <a:gd name="T53" fmla="*/ 73 h 95"/>
              <a:gd name="T54" fmla="*/ 23 w 41"/>
              <a:gd name="T55" fmla="*/ 65 h 95"/>
              <a:gd name="T56" fmla="*/ 21 w 41"/>
              <a:gd name="T57" fmla="*/ 56 h 95"/>
              <a:gd name="T58" fmla="*/ 24 w 41"/>
              <a:gd name="T59" fmla="*/ 46 h 95"/>
              <a:gd name="T60" fmla="*/ 33 w 41"/>
              <a:gd name="T61" fmla="*/ 40 h 95"/>
              <a:gd name="T62" fmla="*/ 33 w 41"/>
              <a:gd name="T63" fmla="*/ 34 h 95"/>
              <a:gd name="T64" fmla="*/ 38 w 41"/>
              <a:gd name="T65" fmla="*/ 27 h 95"/>
              <a:gd name="T66" fmla="*/ 41 w 41"/>
              <a:gd name="T67" fmla="*/ 2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82" name="Freeform 349"/>
          <p:cNvSpPr>
            <a:spLocks/>
          </p:cNvSpPr>
          <p:nvPr/>
        </p:nvSpPr>
        <p:spPr bwMode="auto">
          <a:xfrm>
            <a:off x="4902219" y="1657361"/>
            <a:ext cx="446087" cy="287337"/>
          </a:xfrm>
          <a:custGeom>
            <a:avLst/>
            <a:gdLst>
              <a:gd name="T0" fmla="*/ 54 w 57"/>
              <a:gd name="T1" fmla="*/ 22 h 37"/>
              <a:gd name="T2" fmla="*/ 56 w 57"/>
              <a:gd name="T3" fmla="*/ 21 h 37"/>
              <a:gd name="T4" fmla="*/ 57 w 57"/>
              <a:gd name="T5" fmla="*/ 16 h 37"/>
              <a:gd name="T6" fmla="*/ 57 w 57"/>
              <a:gd name="T7" fmla="*/ 14 h 37"/>
              <a:gd name="T8" fmla="*/ 52 w 57"/>
              <a:gd name="T9" fmla="*/ 12 h 37"/>
              <a:gd name="T10" fmla="*/ 47 w 57"/>
              <a:gd name="T11" fmla="*/ 9 h 37"/>
              <a:gd name="T12" fmla="*/ 45 w 57"/>
              <a:gd name="T13" fmla="*/ 9 h 37"/>
              <a:gd name="T14" fmla="*/ 42 w 57"/>
              <a:gd name="T15" fmla="*/ 7 h 37"/>
              <a:gd name="T16" fmla="*/ 40 w 57"/>
              <a:gd name="T17" fmla="*/ 4 h 37"/>
              <a:gd name="T18" fmla="*/ 33 w 57"/>
              <a:gd name="T19" fmla="*/ 1 h 37"/>
              <a:gd name="T20" fmla="*/ 31 w 57"/>
              <a:gd name="T21" fmla="*/ 1 h 37"/>
              <a:gd name="T22" fmla="*/ 31 w 57"/>
              <a:gd name="T23" fmla="*/ 0 h 37"/>
              <a:gd name="T24" fmla="*/ 30 w 57"/>
              <a:gd name="T25" fmla="*/ 0 h 37"/>
              <a:gd name="T26" fmla="*/ 28 w 57"/>
              <a:gd name="T27" fmla="*/ 6 h 37"/>
              <a:gd name="T28" fmla="*/ 24 w 57"/>
              <a:gd name="T29" fmla="*/ 5 h 37"/>
              <a:gd name="T30" fmla="*/ 17 w 57"/>
              <a:gd name="T31" fmla="*/ 5 h 37"/>
              <a:gd name="T32" fmla="*/ 11 w 57"/>
              <a:gd name="T33" fmla="*/ 3 h 37"/>
              <a:gd name="T34" fmla="*/ 7 w 57"/>
              <a:gd name="T35" fmla="*/ 3 h 37"/>
              <a:gd name="T36" fmla="*/ 5 w 57"/>
              <a:gd name="T37" fmla="*/ 4 h 37"/>
              <a:gd name="T38" fmla="*/ 6 w 57"/>
              <a:gd name="T39" fmla="*/ 8 h 37"/>
              <a:gd name="T40" fmla="*/ 4 w 57"/>
              <a:gd name="T41" fmla="*/ 10 h 37"/>
              <a:gd name="T42" fmla="*/ 2 w 57"/>
              <a:gd name="T43" fmla="*/ 15 h 37"/>
              <a:gd name="T44" fmla="*/ 0 w 57"/>
              <a:gd name="T45" fmla="*/ 15 h 37"/>
              <a:gd name="T46" fmla="*/ 0 w 57"/>
              <a:gd name="T47" fmla="*/ 18 h 37"/>
              <a:gd name="T48" fmla="*/ 1 w 57"/>
              <a:gd name="T49" fmla="*/ 19 h 37"/>
              <a:gd name="T50" fmla="*/ 2 w 57"/>
              <a:gd name="T51" fmla="*/ 20 h 37"/>
              <a:gd name="T52" fmla="*/ 3 w 57"/>
              <a:gd name="T53" fmla="*/ 21 h 37"/>
              <a:gd name="T54" fmla="*/ 12 w 57"/>
              <a:gd name="T55" fmla="*/ 20 h 37"/>
              <a:gd name="T56" fmla="*/ 18 w 57"/>
              <a:gd name="T57" fmla="*/ 20 h 37"/>
              <a:gd name="T58" fmla="*/ 24 w 57"/>
              <a:gd name="T59" fmla="*/ 24 h 37"/>
              <a:gd name="T60" fmla="*/ 25 w 57"/>
              <a:gd name="T61" fmla="*/ 28 h 37"/>
              <a:gd name="T62" fmla="*/ 22 w 57"/>
              <a:gd name="T63" fmla="*/ 30 h 37"/>
              <a:gd name="T64" fmla="*/ 21 w 57"/>
              <a:gd name="T65" fmla="*/ 33 h 37"/>
              <a:gd name="T66" fmla="*/ 24 w 57"/>
              <a:gd name="T67" fmla="*/ 34 h 37"/>
              <a:gd name="T68" fmla="*/ 25 w 57"/>
              <a:gd name="T69" fmla="*/ 32 h 37"/>
              <a:gd name="T70" fmla="*/ 30 w 57"/>
              <a:gd name="T71" fmla="*/ 29 h 37"/>
              <a:gd name="T72" fmla="*/ 33 w 57"/>
              <a:gd name="T73" fmla="*/ 29 h 37"/>
              <a:gd name="T74" fmla="*/ 36 w 57"/>
              <a:gd name="T75" fmla="*/ 32 h 37"/>
              <a:gd name="T76" fmla="*/ 34 w 57"/>
              <a:gd name="T77" fmla="*/ 34 h 37"/>
              <a:gd name="T78" fmla="*/ 37 w 57"/>
              <a:gd name="T79" fmla="*/ 37 h 37"/>
              <a:gd name="T80" fmla="*/ 45 w 57"/>
              <a:gd name="T81" fmla="*/ 34 h 37"/>
              <a:gd name="T82" fmla="*/ 41 w 57"/>
              <a:gd name="T83" fmla="*/ 31 h 37"/>
              <a:gd name="T84" fmla="*/ 43 w 57"/>
              <a:gd name="T85" fmla="*/ 28 h 37"/>
              <a:gd name="T86" fmla="*/ 50 w 57"/>
              <a:gd name="T87" fmla="*/ 27 h 37"/>
              <a:gd name="T88" fmla="*/ 51 w 57"/>
              <a:gd name="T89" fmla="*/ 25 h 37"/>
              <a:gd name="T90" fmla="*/ 54 w 57"/>
              <a:gd name="T91"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83" name="Freeform 350"/>
          <p:cNvSpPr>
            <a:spLocks/>
          </p:cNvSpPr>
          <p:nvPr/>
        </p:nvSpPr>
        <p:spPr bwMode="auto">
          <a:xfrm>
            <a:off x="5159376" y="1657327"/>
            <a:ext cx="55563" cy="30162"/>
          </a:xfrm>
          <a:custGeom>
            <a:avLst/>
            <a:gdLst>
              <a:gd name="T0" fmla="*/ 36 w 42"/>
              <a:gd name="T1" fmla="*/ 24 h 24"/>
              <a:gd name="T2" fmla="*/ 18 w 42"/>
              <a:gd name="T3" fmla="*/ 0 h 24"/>
              <a:gd name="T4" fmla="*/ 0 w 42"/>
              <a:gd name="T5" fmla="*/ 6 h 24"/>
              <a:gd name="T6" fmla="*/ 42 w 42"/>
              <a:gd name="T7" fmla="*/ 24 h 24"/>
              <a:gd name="T8" fmla="*/ 36 w 42"/>
              <a:gd name="T9" fmla="*/ 24 h 24"/>
            </a:gdLst>
            <a:ahLst/>
            <a:cxnLst>
              <a:cxn ang="0">
                <a:pos x="T0" y="T1"/>
              </a:cxn>
              <a:cxn ang="0">
                <a:pos x="T2" y="T3"/>
              </a:cxn>
              <a:cxn ang="0">
                <a:pos x="T4" y="T5"/>
              </a:cxn>
              <a:cxn ang="0">
                <a:pos x="T6" y="T7"/>
              </a:cxn>
              <a:cxn ang="0">
                <a:pos x="T8" y="T9"/>
              </a:cxn>
            </a:cxnLst>
            <a:rect l="0" t="0" r="r" b="b"/>
            <a:pathLst>
              <a:path w="42" h="24">
                <a:moveTo>
                  <a:pt x="36" y="24"/>
                </a:moveTo>
                <a:lnTo>
                  <a:pt x="18" y="0"/>
                </a:lnTo>
                <a:lnTo>
                  <a:pt x="0" y="6"/>
                </a:lnTo>
                <a:lnTo>
                  <a:pt x="42" y="24"/>
                </a:lnTo>
                <a:lnTo>
                  <a:pt x="36" y="2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84" name="Freeform 351"/>
          <p:cNvSpPr>
            <a:spLocks/>
          </p:cNvSpPr>
          <p:nvPr/>
        </p:nvSpPr>
        <p:spPr bwMode="auto">
          <a:xfrm>
            <a:off x="4854575" y="1812935"/>
            <a:ext cx="250825" cy="161925"/>
          </a:xfrm>
          <a:custGeom>
            <a:avLst/>
            <a:gdLst>
              <a:gd name="T0" fmla="*/ 28 w 32"/>
              <a:gd name="T1" fmla="*/ 10 h 21"/>
              <a:gd name="T2" fmla="*/ 31 w 32"/>
              <a:gd name="T3" fmla="*/ 8 h 21"/>
              <a:gd name="T4" fmla="*/ 30 w 32"/>
              <a:gd name="T5" fmla="*/ 4 h 21"/>
              <a:gd name="T6" fmla="*/ 24 w 32"/>
              <a:gd name="T7" fmla="*/ 0 h 21"/>
              <a:gd name="T8" fmla="*/ 18 w 32"/>
              <a:gd name="T9" fmla="*/ 0 h 21"/>
              <a:gd name="T10" fmla="*/ 9 w 32"/>
              <a:gd name="T11" fmla="*/ 1 h 21"/>
              <a:gd name="T12" fmla="*/ 8 w 32"/>
              <a:gd name="T13" fmla="*/ 0 h 21"/>
              <a:gd name="T14" fmla="*/ 5 w 32"/>
              <a:gd name="T15" fmla="*/ 5 h 21"/>
              <a:gd name="T16" fmla="*/ 3 w 32"/>
              <a:gd name="T17" fmla="*/ 9 h 21"/>
              <a:gd name="T18" fmla="*/ 0 w 32"/>
              <a:gd name="T19" fmla="*/ 10 h 21"/>
              <a:gd name="T20" fmla="*/ 0 w 32"/>
              <a:gd name="T21" fmla="*/ 10 h 21"/>
              <a:gd name="T22" fmla="*/ 8 w 32"/>
              <a:gd name="T23" fmla="*/ 19 h 21"/>
              <a:gd name="T24" fmla="*/ 10 w 32"/>
              <a:gd name="T25" fmla="*/ 20 h 21"/>
              <a:gd name="T26" fmla="*/ 16 w 32"/>
              <a:gd name="T27" fmla="*/ 20 h 21"/>
              <a:gd name="T28" fmla="*/ 21 w 32"/>
              <a:gd name="T29" fmla="*/ 19 h 21"/>
              <a:gd name="T30" fmla="*/ 27 w 32"/>
              <a:gd name="T31" fmla="*/ 21 h 21"/>
              <a:gd name="T32" fmla="*/ 28 w 32"/>
              <a:gd name="T33" fmla="*/ 15 h 21"/>
              <a:gd name="T34" fmla="*/ 30 w 32"/>
              <a:gd name="T35" fmla="*/ 14 h 21"/>
              <a:gd name="T36" fmla="*/ 27 w 32"/>
              <a:gd name="T37" fmla="*/ 13 h 21"/>
              <a:gd name="T38" fmla="*/ 28 w 32"/>
              <a:gd name="T3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85" name="Freeform 352"/>
          <p:cNvSpPr>
            <a:spLocks/>
          </p:cNvSpPr>
          <p:nvPr/>
        </p:nvSpPr>
        <p:spPr bwMode="auto">
          <a:xfrm>
            <a:off x="4854575" y="1892277"/>
            <a:ext cx="61912" cy="69850"/>
          </a:xfrm>
          <a:custGeom>
            <a:avLst/>
            <a:gdLst>
              <a:gd name="T0" fmla="*/ 42 w 48"/>
              <a:gd name="T1" fmla="*/ 42 h 54"/>
              <a:gd name="T2" fmla="*/ 48 w 48"/>
              <a:gd name="T3" fmla="*/ 54 h 54"/>
              <a:gd name="T4" fmla="*/ 0 w 48"/>
              <a:gd name="T5" fmla="*/ 0 h 54"/>
              <a:gd name="T6" fmla="*/ 12 w 48"/>
              <a:gd name="T7" fmla="*/ 18 h 54"/>
              <a:gd name="T8" fmla="*/ 42 w 48"/>
              <a:gd name="T9" fmla="*/ 42 h 54"/>
            </a:gdLst>
            <a:ahLst/>
            <a:cxnLst>
              <a:cxn ang="0">
                <a:pos x="T0" y="T1"/>
              </a:cxn>
              <a:cxn ang="0">
                <a:pos x="T2" y="T3"/>
              </a:cxn>
              <a:cxn ang="0">
                <a:pos x="T4" y="T5"/>
              </a:cxn>
              <a:cxn ang="0">
                <a:pos x="T6" y="T7"/>
              </a:cxn>
              <a:cxn ang="0">
                <a:pos x="T8" y="T9"/>
              </a:cxn>
            </a:cxnLst>
            <a:rect l="0" t="0" r="r" b="b"/>
            <a:pathLst>
              <a:path w="48" h="54">
                <a:moveTo>
                  <a:pt x="42" y="42"/>
                </a:moveTo>
                <a:lnTo>
                  <a:pt x="48" y="54"/>
                </a:lnTo>
                <a:lnTo>
                  <a:pt x="0" y="0"/>
                </a:lnTo>
                <a:lnTo>
                  <a:pt x="12" y="18"/>
                </a:lnTo>
                <a:lnTo>
                  <a:pt x="42" y="4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86" name="Freeform 353"/>
          <p:cNvSpPr>
            <a:spLocks/>
          </p:cNvSpPr>
          <p:nvPr/>
        </p:nvSpPr>
        <p:spPr bwMode="auto">
          <a:xfrm>
            <a:off x="4651376" y="1712921"/>
            <a:ext cx="171451" cy="93663"/>
          </a:xfrm>
          <a:custGeom>
            <a:avLst/>
            <a:gdLst>
              <a:gd name="T0" fmla="*/ 10 w 22"/>
              <a:gd name="T1" fmla="*/ 10 h 12"/>
              <a:gd name="T2" fmla="*/ 14 w 22"/>
              <a:gd name="T3" fmla="*/ 11 h 12"/>
              <a:gd name="T4" fmla="*/ 15 w 22"/>
              <a:gd name="T5" fmla="*/ 11 h 12"/>
              <a:gd name="T6" fmla="*/ 15 w 22"/>
              <a:gd name="T7" fmla="*/ 11 h 12"/>
              <a:gd name="T8" fmla="*/ 15 w 22"/>
              <a:gd name="T9" fmla="*/ 12 h 12"/>
              <a:gd name="T10" fmla="*/ 19 w 22"/>
              <a:gd name="T11" fmla="*/ 10 h 12"/>
              <a:gd name="T12" fmla="*/ 20 w 22"/>
              <a:gd name="T13" fmla="*/ 8 h 12"/>
              <a:gd name="T14" fmla="*/ 22 w 22"/>
              <a:gd name="T15" fmla="*/ 6 h 12"/>
              <a:gd name="T16" fmla="*/ 17 w 22"/>
              <a:gd name="T17" fmla="*/ 4 h 12"/>
              <a:gd name="T18" fmla="*/ 13 w 22"/>
              <a:gd name="T19" fmla="*/ 2 h 12"/>
              <a:gd name="T20" fmla="*/ 9 w 22"/>
              <a:gd name="T21" fmla="*/ 0 h 12"/>
              <a:gd name="T22" fmla="*/ 9 w 22"/>
              <a:gd name="T23" fmla="*/ 1 h 12"/>
              <a:gd name="T24" fmla="*/ 7 w 22"/>
              <a:gd name="T25" fmla="*/ 0 h 12"/>
              <a:gd name="T26" fmla="*/ 6 w 22"/>
              <a:gd name="T27" fmla="*/ 1 h 12"/>
              <a:gd name="T28" fmla="*/ 4 w 22"/>
              <a:gd name="T29" fmla="*/ 2 h 12"/>
              <a:gd name="T30" fmla="*/ 2 w 22"/>
              <a:gd name="T31" fmla="*/ 3 h 12"/>
              <a:gd name="T32" fmla="*/ 0 w 22"/>
              <a:gd name="T33" fmla="*/ 4 h 12"/>
              <a:gd name="T34" fmla="*/ 1 w 22"/>
              <a:gd name="T35" fmla="*/ 5 h 12"/>
              <a:gd name="T36" fmla="*/ 3 w 22"/>
              <a:gd name="T37" fmla="*/ 7 h 12"/>
              <a:gd name="T38" fmla="*/ 5 w 22"/>
              <a:gd name="T39" fmla="*/ 10 h 12"/>
              <a:gd name="T40" fmla="*/ 6 w 22"/>
              <a:gd name="T41" fmla="*/ 11 h 12"/>
              <a:gd name="T42" fmla="*/ 6 w 22"/>
              <a:gd name="T43" fmla="*/ 11 h 12"/>
              <a:gd name="T44" fmla="*/ 9 w 22"/>
              <a:gd name="T45" fmla="*/ 11 h 12"/>
              <a:gd name="T46" fmla="*/ 10 w 22"/>
              <a:gd name="T4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87" name="Freeform 354"/>
          <p:cNvSpPr>
            <a:spLocks/>
          </p:cNvSpPr>
          <p:nvPr/>
        </p:nvSpPr>
        <p:spPr bwMode="auto">
          <a:xfrm>
            <a:off x="4752975" y="1806586"/>
            <a:ext cx="163512" cy="90487"/>
          </a:xfrm>
          <a:custGeom>
            <a:avLst/>
            <a:gdLst>
              <a:gd name="T0" fmla="*/ 15 w 21"/>
              <a:gd name="T1" fmla="*/ 0 h 12"/>
              <a:gd name="T2" fmla="*/ 13 w 21"/>
              <a:gd name="T3" fmla="*/ 1 h 12"/>
              <a:gd name="T4" fmla="*/ 9 w 21"/>
              <a:gd name="T5" fmla="*/ 2 h 12"/>
              <a:gd name="T6" fmla="*/ 6 w 21"/>
              <a:gd name="T7" fmla="*/ 3 h 12"/>
              <a:gd name="T8" fmla="*/ 4 w 21"/>
              <a:gd name="T9" fmla="*/ 3 h 12"/>
              <a:gd name="T10" fmla="*/ 3 w 21"/>
              <a:gd name="T11" fmla="*/ 2 h 12"/>
              <a:gd name="T12" fmla="*/ 2 w 21"/>
              <a:gd name="T13" fmla="*/ 4 h 12"/>
              <a:gd name="T14" fmla="*/ 1 w 21"/>
              <a:gd name="T15" fmla="*/ 7 h 12"/>
              <a:gd name="T16" fmla="*/ 0 w 21"/>
              <a:gd name="T17" fmla="*/ 7 h 12"/>
              <a:gd name="T18" fmla="*/ 1 w 21"/>
              <a:gd name="T19" fmla="*/ 9 h 12"/>
              <a:gd name="T20" fmla="*/ 4 w 21"/>
              <a:gd name="T21" fmla="*/ 11 h 12"/>
              <a:gd name="T22" fmla="*/ 8 w 21"/>
              <a:gd name="T23" fmla="*/ 12 h 12"/>
              <a:gd name="T24" fmla="*/ 9 w 21"/>
              <a:gd name="T25" fmla="*/ 12 h 12"/>
              <a:gd name="T26" fmla="*/ 13 w 21"/>
              <a:gd name="T27" fmla="*/ 11 h 12"/>
              <a:gd name="T28" fmla="*/ 13 w 21"/>
              <a:gd name="T29" fmla="*/ 11 h 12"/>
              <a:gd name="T30" fmla="*/ 16 w 21"/>
              <a:gd name="T31" fmla="*/ 10 h 12"/>
              <a:gd name="T32" fmla="*/ 18 w 21"/>
              <a:gd name="T33" fmla="*/ 6 h 12"/>
              <a:gd name="T34" fmla="*/ 21 w 21"/>
              <a:gd name="T35" fmla="*/ 1 h 12"/>
              <a:gd name="T36" fmla="*/ 20 w 21"/>
              <a:gd name="T37" fmla="*/ 0 h 12"/>
              <a:gd name="T38" fmla="*/ 18 w 21"/>
              <a:gd name="T39" fmla="*/ 0 h 12"/>
              <a:gd name="T40" fmla="*/ 15 w 21"/>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88" name="Freeform 355"/>
          <p:cNvSpPr>
            <a:spLocks/>
          </p:cNvSpPr>
          <p:nvPr/>
        </p:nvSpPr>
        <p:spPr bwMode="auto">
          <a:xfrm>
            <a:off x="4768851" y="1758927"/>
            <a:ext cx="139700" cy="69850"/>
          </a:xfrm>
          <a:custGeom>
            <a:avLst/>
            <a:gdLst>
              <a:gd name="T0" fmla="*/ 66 w 108"/>
              <a:gd name="T1" fmla="*/ 12 h 54"/>
              <a:gd name="T2" fmla="*/ 42 w 108"/>
              <a:gd name="T3" fmla="*/ 0 h 54"/>
              <a:gd name="T4" fmla="*/ 42 w 108"/>
              <a:gd name="T5" fmla="*/ 0 h 54"/>
              <a:gd name="T6" fmla="*/ 30 w 108"/>
              <a:gd name="T7" fmla="*/ 12 h 54"/>
              <a:gd name="T8" fmla="*/ 24 w 108"/>
              <a:gd name="T9" fmla="*/ 24 h 54"/>
              <a:gd name="T10" fmla="*/ 0 w 108"/>
              <a:gd name="T11" fmla="*/ 36 h 54"/>
              <a:gd name="T12" fmla="*/ 6 w 108"/>
              <a:gd name="T13" fmla="*/ 48 h 54"/>
              <a:gd name="T14" fmla="*/ 6 w 108"/>
              <a:gd name="T15" fmla="*/ 48 h 54"/>
              <a:gd name="T16" fmla="*/ 12 w 108"/>
              <a:gd name="T17" fmla="*/ 54 h 54"/>
              <a:gd name="T18" fmla="*/ 24 w 108"/>
              <a:gd name="T19" fmla="*/ 54 h 54"/>
              <a:gd name="T20" fmla="*/ 42 w 108"/>
              <a:gd name="T21" fmla="*/ 48 h 54"/>
              <a:gd name="T22" fmla="*/ 66 w 108"/>
              <a:gd name="T23" fmla="*/ 42 h 54"/>
              <a:gd name="T24" fmla="*/ 78 w 108"/>
              <a:gd name="T25" fmla="*/ 36 h 54"/>
              <a:gd name="T26" fmla="*/ 96 w 108"/>
              <a:gd name="T27" fmla="*/ 36 h 54"/>
              <a:gd name="T28" fmla="*/ 108 w 108"/>
              <a:gd name="T29" fmla="*/ 36 h 54"/>
              <a:gd name="T30" fmla="*/ 102 w 108"/>
              <a:gd name="T31" fmla="*/ 30 h 54"/>
              <a:gd name="T32" fmla="*/ 102 w 108"/>
              <a:gd name="T33" fmla="*/ 12 h 54"/>
              <a:gd name="T34" fmla="*/ 90 w 108"/>
              <a:gd name="T35" fmla="*/ 12 h 54"/>
              <a:gd name="T36" fmla="*/ 66 w 108"/>
              <a:gd name="T3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89" name="Freeform 356"/>
          <p:cNvSpPr>
            <a:spLocks/>
          </p:cNvSpPr>
          <p:nvPr/>
        </p:nvSpPr>
        <p:spPr bwMode="auto">
          <a:xfrm>
            <a:off x="4916506" y="1962161"/>
            <a:ext cx="174625" cy="149225"/>
          </a:xfrm>
          <a:custGeom>
            <a:avLst/>
            <a:gdLst>
              <a:gd name="T0" fmla="*/ 48 w 132"/>
              <a:gd name="T1" fmla="*/ 6 h 115"/>
              <a:gd name="T2" fmla="*/ 12 w 132"/>
              <a:gd name="T3" fmla="*/ 6 h 115"/>
              <a:gd name="T4" fmla="*/ 0 w 132"/>
              <a:gd name="T5" fmla="*/ 0 h 115"/>
              <a:gd name="T6" fmla="*/ 0 w 132"/>
              <a:gd name="T7" fmla="*/ 12 h 115"/>
              <a:gd name="T8" fmla="*/ 6 w 132"/>
              <a:gd name="T9" fmla="*/ 30 h 115"/>
              <a:gd name="T10" fmla="*/ 0 w 132"/>
              <a:gd name="T11" fmla="*/ 48 h 115"/>
              <a:gd name="T12" fmla="*/ 6 w 132"/>
              <a:gd name="T13" fmla="*/ 61 h 115"/>
              <a:gd name="T14" fmla="*/ 12 w 132"/>
              <a:gd name="T15" fmla="*/ 73 h 115"/>
              <a:gd name="T16" fmla="*/ 12 w 132"/>
              <a:gd name="T17" fmla="*/ 73 h 115"/>
              <a:gd name="T18" fmla="*/ 48 w 132"/>
              <a:gd name="T19" fmla="*/ 73 h 115"/>
              <a:gd name="T20" fmla="*/ 66 w 132"/>
              <a:gd name="T21" fmla="*/ 73 h 115"/>
              <a:gd name="T22" fmla="*/ 72 w 132"/>
              <a:gd name="T23" fmla="*/ 67 h 115"/>
              <a:gd name="T24" fmla="*/ 72 w 132"/>
              <a:gd name="T25" fmla="*/ 73 h 115"/>
              <a:gd name="T26" fmla="*/ 66 w 132"/>
              <a:gd name="T27" fmla="*/ 85 h 115"/>
              <a:gd name="T28" fmla="*/ 60 w 132"/>
              <a:gd name="T29" fmla="*/ 91 h 115"/>
              <a:gd name="T30" fmla="*/ 66 w 132"/>
              <a:gd name="T31" fmla="*/ 115 h 115"/>
              <a:gd name="T32" fmla="*/ 90 w 132"/>
              <a:gd name="T33" fmla="*/ 97 h 115"/>
              <a:gd name="T34" fmla="*/ 114 w 132"/>
              <a:gd name="T35" fmla="*/ 97 h 115"/>
              <a:gd name="T36" fmla="*/ 126 w 132"/>
              <a:gd name="T37" fmla="*/ 79 h 115"/>
              <a:gd name="T38" fmla="*/ 132 w 132"/>
              <a:gd name="T39" fmla="*/ 79 h 115"/>
              <a:gd name="T40" fmla="*/ 96 w 132"/>
              <a:gd name="T41" fmla="*/ 67 h 115"/>
              <a:gd name="T42" fmla="*/ 90 w 132"/>
              <a:gd name="T43" fmla="*/ 36 h 115"/>
              <a:gd name="T44" fmla="*/ 114 w 132"/>
              <a:gd name="T45" fmla="*/ 12 h 115"/>
              <a:gd name="T46" fmla="*/ 114 w 132"/>
              <a:gd name="T47" fmla="*/ 12 h 115"/>
              <a:gd name="T48" fmla="*/ 78 w 132"/>
              <a:gd name="T49" fmla="*/ 0 h 115"/>
              <a:gd name="T50" fmla="*/ 48 w 132"/>
              <a:gd name="T51"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90" name="Freeform 357"/>
          <p:cNvSpPr>
            <a:spLocks/>
          </p:cNvSpPr>
          <p:nvPr/>
        </p:nvSpPr>
        <p:spPr bwMode="auto">
          <a:xfrm>
            <a:off x="4806951" y="1892309"/>
            <a:ext cx="127000" cy="219075"/>
          </a:xfrm>
          <a:custGeom>
            <a:avLst/>
            <a:gdLst>
              <a:gd name="T0" fmla="*/ 9 w 16"/>
              <a:gd name="T1" fmla="*/ 24 h 28"/>
              <a:gd name="T2" fmla="*/ 9 w 16"/>
              <a:gd name="T3" fmla="*/ 23 h 28"/>
              <a:gd name="T4" fmla="*/ 13 w 16"/>
              <a:gd name="T5" fmla="*/ 22 h 28"/>
              <a:gd name="T6" fmla="*/ 16 w 16"/>
              <a:gd name="T7" fmla="*/ 21 h 28"/>
              <a:gd name="T8" fmla="*/ 15 w 16"/>
              <a:gd name="T9" fmla="*/ 19 h 28"/>
              <a:gd name="T10" fmla="*/ 14 w 16"/>
              <a:gd name="T11" fmla="*/ 17 h 28"/>
              <a:gd name="T12" fmla="*/ 15 w 16"/>
              <a:gd name="T13" fmla="*/ 14 h 28"/>
              <a:gd name="T14" fmla="*/ 14 w 16"/>
              <a:gd name="T15" fmla="*/ 11 h 28"/>
              <a:gd name="T16" fmla="*/ 14 w 16"/>
              <a:gd name="T17" fmla="*/ 9 h 28"/>
              <a:gd name="T18" fmla="*/ 13 w 16"/>
              <a:gd name="T19" fmla="*/ 7 h 28"/>
              <a:gd name="T20" fmla="*/ 8 w 16"/>
              <a:gd name="T21" fmla="*/ 3 h 28"/>
              <a:gd name="T22" fmla="*/ 6 w 16"/>
              <a:gd name="T23" fmla="*/ 0 h 28"/>
              <a:gd name="T24" fmla="*/ 2 w 16"/>
              <a:gd name="T25" fmla="*/ 1 h 28"/>
              <a:gd name="T26" fmla="*/ 2 w 16"/>
              <a:gd name="T27" fmla="*/ 2 h 28"/>
              <a:gd name="T28" fmla="*/ 3 w 16"/>
              <a:gd name="T29" fmla="*/ 4 h 28"/>
              <a:gd name="T30" fmla="*/ 3 w 16"/>
              <a:gd name="T31" fmla="*/ 6 h 28"/>
              <a:gd name="T32" fmla="*/ 4 w 16"/>
              <a:gd name="T33" fmla="*/ 9 h 28"/>
              <a:gd name="T34" fmla="*/ 1 w 16"/>
              <a:gd name="T35" fmla="*/ 13 h 28"/>
              <a:gd name="T36" fmla="*/ 0 w 16"/>
              <a:gd name="T37" fmla="*/ 18 h 28"/>
              <a:gd name="T38" fmla="*/ 4 w 16"/>
              <a:gd name="T39" fmla="*/ 21 h 28"/>
              <a:gd name="T40" fmla="*/ 4 w 16"/>
              <a:gd name="T41" fmla="*/ 24 h 28"/>
              <a:gd name="T42" fmla="*/ 6 w 16"/>
              <a:gd name="T43" fmla="*/ 28 h 28"/>
              <a:gd name="T44" fmla="*/ 8 w 16"/>
              <a:gd name="T45" fmla="*/ 26 h 28"/>
              <a:gd name="T46" fmla="*/ 9 w 16"/>
              <a:gd name="T4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91" name="Freeform 358"/>
          <p:cNvSpPr>
            <a:spLocks/>
          </p:cNvSpPr>
          <p:nvPr/>
        </p:nvSpPr>
        <p:spPr bwMode="auto">
          <a:xfrm>
            <a:off x="4689476" y="1858939"/>
            <a:ext cx="147637" cy="171450"/>
          </a:xfrm>
          <a:custGeom>
            <a:avLst/>
            <a:gdLst>
              <a:gd name="T0" fmla="*/ 19 w 19"/>
              <a:gd name="T1" fmla="*/ 13 h 22"/>
              <a:gd name="T2" fmla="*/ 18 w 19"/>
              <a:gd name="T3" fmla="*/ 10 h 22"/>
              <a:gd name="T4" fmla="*/ 18 w 19"/>
              <a:gd name="T5" fmla="*/ 8 h 22"/>
              <a:gd name="T6" fmla="*/ 17 w 19"/>
              <a:gd name="T7" fmla="*/ 6 h 22"/>
              <a:gd name="T8" fmla="*/ 17 w 19"/>
              <a:gd name="T9" fmla="*/ 5 h 22"/>
              <a:gd name="T10" fmla="*/ 16 w 19"/>
              <a:gd name="T11" fmla="*/ 5 h 22"/>
              <a:gd name="T12" fmla="*/ 12 w 19"/>
              <a:gd name="T13" fmla="*/ 4 h 22"/>
              <a:gd name="T14" fmla="*/ 9 w 19"/>
              <a:gd name="T15" fmla="*/ 2 h 22"/>
              <a:gd name="T16" fmla="*/ 8 w 19"/>
              <a:gd name="T17" fmla="*/ 0 h 22"/>
              <a:gd name="T18" fmla="*/ 5 w 19"/>
              <a:gd name="T19" fmla="*/ 2 h 22"/>
              <a:gd name="T20" fmla="*/ 1 w 19"/>
              <a:gd name="T21" fmla="*/ 2 h 22"/>
              <a:gd name="T22" fmla="*/ 0 w 19"/>
              <a:gd name="T23" fmla="*/ 2 h 22"/>
              <a:gd name="T24" fmla="*/ 0 w 19"/>
              <a:gd name="T25" fmla="*/ 5 h 22"/>
              <a:gd name="T26" fmla="*/ 0 w 19"/>
              <a:gd name="T27" fmla="*/ 7 h 22"/>
              <a:gd name="T28" fmla="*/ 2 w 19"/>
              <a:gd name="T29" fmla="*/ 7 h 22"/>
              <a:gd name="T30" fmla="*/ 6 w 19"/>
              <a:gd name="T31" fmla="*/ 12 h 22"/>
              <a:gd name="T32" fmla="*/ 8 w 19"/>
              <a:gd name="T33" fmla="*/ 17 h 22"/>
              <a:gd name="T34" fmla="*/ 15 w 19"/>
              <a:gd name="T35" fmla="*/ 22 h 22"/>
              <a:gd name="T36" fmla="*/ 16 w 19"/>
              <a:gd name="T37" fmla="*/ 17 h 22"/>
              <a:gd name="T38" fmla="*/ 19 w 19"/>
              <a:gd name="T3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92" name="Freeform 359"/>
          <p:cNvSpPr>
            <a:spLocks/>
          </p:cNvSpPr>
          <p:nvPr/>
        </p:nvSpPr>
        <p:spPr bwMode="auto">
          <a:xfrm>
            <a:off x="4846639" y="1531946"/>
            <a:ext cx="77788" cy="47625"/>
          </a:xfrm>
          <a:custGeom>
            <a:avLst/>
            <a:gdLst>
              <a:gd name="T0" fmla="*/ 54 w 60"/>
              <a:gd name="T1" fmla="*/ 36 h 36"/>
              <a:gd name="T2" fmla="*/ 60 w 60"/>
              <a:gd name="T3" fmla="*/ 24 h 36"/>
              <a:gd name="T4" fmla="*/ 54 w 60"/>
              <a:gd name="T5" fmla="*/ 12 h 36"/>
              <a:gd name="T6" fmla="*/ 42 w 60"/>
              <a:gd name="T7" fmla="*/ 6 h 36"/>
              <a:gd name="T8" fmla="*/ 30 w 60"/>
              <a:gd name="T9" fmla="*/ 0 h 36"/>
              <a:gd name="T10" fmla="*/ 18 w 60"/>
              <a:gd name="T11" fmla="*/ 0 h 36"/>
              <a:gd name="T12" fmla="*/ 6 w 60"/>
              <a:gd name="T13" fmla="*/ 12 h 36"/>
              <a:gd name="T14" fmla="*/ 0 w 60"/>
              <a:gd name="T15" fmla="*/ 18 h 36"/>
              <a:gd name="T16" fmla="*/ 12 w 60"/>
              <a:gd name="T17" fmla="*/ 30 h 36"/>
              <a:gd name="T18" fmla="*/ 54 w 60"/>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93" name="Freeform 360"/>
          <p:cNvSpPr>
            <a:spLocks/>
          </p:cNvSpPr>
          <p:nvPr/>
        </p:nvSpPr>
        <p:spPr bwMode="auto">
          <a:xfrm>
            <a:off x="4705355" y="1555761"/>
            <a:ext cx="242887" cy="217487"/>
          </a:xfrm>
          <a:custGeom>
            <a:avLst/>
            <a:gdLst>
              <a:gd name="T0" fmla="*/ 1 w 31"/>
              <a:gd name="T1" fmla="*/ 9 h 28"/>
              <a:gd name="T2" fmla="*/ 1 w 31"/>
              <a:gd name="T3" fmla="*/ 10 h 28"/>
              <a:gd name="T4" fmla="*/ 1 w 31"/>
              <a:gd name="T5" fmla="*/ 13 h 28"/>
              <a:gd name="T6" fmla="*/ 2 w 31"/>
              <a:gd name="T7" fmla="*/ 17 h 28"/>
              <a:gd name="T8" fmla="*/ 2 w 31"/>
              <a:gd name="T9" fmla="*/ 20 h 28"/>
              <a:gd name="T10" fmla="*/ 6 w 31"/>
              <a:gd name="T11" fmla="*/ 22 h 28"/>
              <a:gd name="T12" fmla="*/ 10 w 31"/>
              <a:gd name="T13" fmla="*/ 24 h 28"/>
              <a:gd name="T14" fmla="*/ 15 w 31"/>
              <a:gd name="T15" fmla="*/ 26 h 28"/>
              <a:gd name="T16" fmla="*/ 15 w 31"/>
              <a:gd name="T17" fmla="*/ 26 h 28"/>
              <a:gd name="T18" fmla="*/ 19 w 31"/>
              <a:gd name="T19" fmla="*/ 28 h 28"/>
              <a:gd name="T20" fmla="*/ 23 w 31"/>
              <a:gd name="T21" fmla="*/ 28 h 28"/>
              <a:gd name="T22" fmla="*/ 25 w 31"/>
              <a:gd name="T23" fmla="*/ 28 h 28"/>
              <a:gd name="T24" fmla="*/ 27 w 31"/>
              <a:gd name="T25" fmla="*/ 28 h 28"/>
              <a:gd name="T26" fmla="*/ 29 w 31"/>
              <a:gd name="T27" fmla="*/ 23 h 28"/>
              <a:gd name="T28" fmla="*/ 31 w 31"/>
              <a:gd name="T29" fmla="*/ 21 h 28"/>
              <a:gd name="T30" fmla="*/ 30 w 31"/>
              <a:gd name="T31" fmla="*/ 17 h 28"/>
              <a:gd name="T32" fmla="*/ 30 w 31"/>
              <a:gd name="T33" fmla="*/ 15 h 28"/>
              <a:gd name="T34" fmla="*/ 29 w 31"/>
              <a:gd name="T35" fmla="*/ 12 h 28"/>
              <a:gd name="T36" fmla="*/ 31 w 31"/>
              <a:gd name="T37" fmla="*/ 10 h 28"/>
              <a:gd name="T38" fmla="*/ 30 w 31"/>
              <a:gd name="T39" fmla="*/ 6 h 28"/>
              <a:gd name="T40" fmla="*/ 28 w 31"/>
              <a:gd name="T41" fmla="*/ 3 h 28"/>
              <a:gd name="T42" fmla="*/ 27 w 31"/>
              <a:gd name="T43" fmla="*/ 3 h 28"/>
              <a:gd name="T44" fmla="*/ 20 w 31"/>
              <a:gd name="T45" fmla="*/ 2 h 28"/>
              <a:gd name="T46" fmla="*/ 18 w 31"/>
              <a:gd name="T47" fmla="*/ 0 h 28"/>
              <a:gd name="T48" fmla="*/ 18 w 31"/>
              <a:gd name="T49" fmla="*/ 1 h 28"/>
              <a:gd name="T50" fmla="*/ 15 w 31"/>
              <a:gd name="T51" fmla="*/ 1 h 28"/>
              <a:gd name="T52" fmla="*/ 14 w 31"/>
              <a:gd name="T53" fmla="*/ 0 h 28"/>
              <a:gd name="T54" fmla="*/ 13 w 31"/>
              <a:gd name="T55" fmla="*/ 0 h 28"/>
              <a:gd name="T56" fmla="*/ 5 w 31"/>
              <a:gd name="T57" fmla="*/ 3 h 28"/>
              <a:gd name="T58" fmla="*/ 1 w 31"/>
              <a:gd name="T59" fmla="*/ 5 h 28"/>
              <a:gd name="T60" fmla="*/ 0 w 31"/>
              <a:gd name="T61" fmla="*/ 4 h 28"/>
              <a:gd name="T62" fmla="*/ 0 w 31"/>
              <a:gd name="T63" fmla="*/ 6 h 28"/>
              <a:gd name="T64" fmla="*/ 1 w 31"/>
              <a:gd name="T65"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94" name="Freeform 361"/>
          <p:cNvSpPr>
            <a:spLocks/>
          </p:cNvSpPr>
          <p:nvPr/>
        </p:nvSpPr>
        <p:spPr bwMode="auto">
          <a:xfrm>
            <a:off x="4508518" y="1836748"/>
            <a:ext cx="109537" cy="60325"/>
          </a:xfrm>
          <a:custGeom>
            <a:avLst/>
            <a:gdLst>
              <a:gd name="T0" fmla="*/ 66 w 84"/>
              <a:gd name="T1" fmla="*/ 12 h 48"/>
              <a:gd name="T2" fmla="*/ 60 w 84"/>
              <a:gd name="T3" fmla="*/ 6 h 48"/>
              <a:gd name="T4" fmla="*/ 48 w 84"/>
              <a:gd name="T5" fmla="*/ 0 h 48"/>
              <a:gd name="T6" fmla="*/ 30 w 84"/>
              <a:gd name="T7" fmla="*/ 6 h 48"/>
              <a:gd name="T8" fmla="*/ 24 w 84"/>
              <a:gd name="T9" fmla="*/ 0 h 48"/>
              <a:gd name="T10" fmla="*/ 24 w 84"/>
              <a:gd name="T11" fmla="*/ 0 h 48"/>
              <a:gd name="T12" fmla="*/ 18 w 84"/>
              <a:gd name="T13" fmla="*/ 6 h 48"/>
              <a:gd name="T14" fmla="*/ 0 w 84"/>
              <a:gd name="T15" fmla="*/ 24 h 48"/>
              <a:gd name="T16" fmla="*/ 0 w 84"/>
              <a:gd name="T17" fmla="*/ 36 h 48"/>
              <a:gd name="T18" fmla="*/ 12 w 84"/>
              <a:gd name="T19" fmla="*/ 36 h 48"/>
              <a:gd name="T20" fmla="*/ 18 w 84"/>
              <a:gd name="T21" fmla="*/ 48 h 48"/>
              <a:gd name="T22" fmla="*/ 18 w 84"/>
              <a:gd name="T23" fmla="*/ 48 h 48"/>
              <a:gd name="T24" fmla="*/ 24 w 84"/>
              <a:gd name="T25" fmla="*/ 48 h 48"/>
              <a:gd name="T26" fmla="*/ 42 w 84"/>
              <a:gd name="T27" fmla="*/ 36 h 48"/>
              <a:gd name="T28" fmla="*/ 48 w 84"/>
              <a:gd name="T29" fmla="*/ 42 h 48"/>
              <a:gd name="T30" fmla="*/ 66 w 84"/>
              <a:gd name="T31" fmla="*/ 36 h 48"/>
              <a:gd name="T32" fmla="*/ 78 w 84"/>
              <a:gd name="T33" fmla="*/ 30 h 48"/>
              <a:gd name="T34" fmla="*/ 84 w 84"/>
              <a:gd name="T35" fmla="*/ 30 h 48"/>
              <a:gd name="T36" fmla="*/ 78 w 84"/>
              <a:gd name="T37" fmla="*/ 24 h 48"/>
              <a:gd name="T38" fmla="*/ 66 w 84"/>
              <a:gd name="T3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95" name="Freeform 362"/>
          <p:cNvSpPr>
            <a:spLocks/>
          </p:cNvSpPr>
          <p:nvPr/>
        </p:nvSpPr>
        <p:spPr bwMode="auto">
          <a:xfrm>
            <a:off x="4556132" y="1430348"/>
            <a:ext cx="71437" cy="125413"/>
          </a:xfrm>
          <a:custGeom>
            <a:avLst/>
            <a:gdLst>
              <a:gd name="T0" fmla="*/ 6 w 9"/>
              <a:gd name="T1" fmla="*/ 16 h 16"/>
              <a:gd name="T2" fmla="*/ 5 w 9"/>
              <a:gd name="T3" fmla="*/ 13 h 16"/>
              <a:gd name="T4" fmla="*/ 6 w 9"/>
              <a:gd name="T5" fmla="*/ 9 h 16"/>
              <a:gd name="T6" fmla="*/ 8 w 9"/>
              <a:gd name="T7" fmla="*/ 9 h 16"/>
              <a:gd name="T8" fmla="*/ 9 w 9"/>
              <a:gd name="T9" fmla="*/ 7 h 16"/>
              <a:gd name="T10" fmla="*/ 7 w 9"/>
              <a:gd name="T11" fmla="*/ 6 h 16"/>
              <a:gd name="T12" fmla="*/ 7 w 9"/>
              <a:gd name="T13" fmla="*/ 4 h 16"/>
              <a:gd name="T14" fmla="*/ 7 w 9"/>
              <a:gd name="T15" fmla="*/ 0 h 16"/>
              <a:gd name="T16" fmla="*/ 4 w 9"/>
              <a:gd name="T17" fmla="*/ 2 h 16"/>
              <a:gd name="T18" fmla="*/ 1 w 9"/>
              <a:gd name="T19" fmla="*/ 3 h 16"/>
              <a:gd name="T20" fmla="*/ 0 w 9"/>
              <a:gd name="T21" fmla="*/ 7 h 16"/>
              <a:gd name="T22" fmla="*/ 0 w 9"/>
              <a:gd name="T23" fmla="*/ 11 h 16"/>
              <a:gd name="T24" fmla="*/ 2 w 9"/>
              <a:gd name="T25" fmla="*/ 12 h 16"/>
              <a:gd name="T26" fmla="*/ 3 w 9"/>
              <a:gd name="T27" fmla="*/ 16 h 16"/>
              <a:gd name="T28" fmla="*/ 4 w 9"/>
              <a:gd name="T29" fmla="*/ 15 h 16"/>
              <a:gd name="T30" fmla="*/ 6 w 9"/>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96" name="Freeform 363"/>
          <p:cNvSpPr>
            <a:spLocks/>
          </p:cNvSpPr>
          <p:nvPr/>
        </p:nvSpPr>
        <p:spPr bwMode="auto">
          <a:xfrm>
            <a:off x="4422792" y="1687491"/>
            <a:ext cx="85725" cy="77788"/>
          </a:xfrm>
          <a:custGeom>
            <a:avLst/>
            <a:gdLst>
              <a:gd name="T0" fmla="*/ 18 w 66"/>
              <a:gd name="T1" fmla="*/ 30 h 60"/>
              <a:gd name="T2" fmla="*/ 24 w 66"/>
              <a:gd name="T3" fmla="*/ 42 h 60"/>
              <a:gd name="T4" fmla="*/ 36 w 66"/>
              <a:gd name="T5" fmla="*/ 48 h 60"/>
              <a:gd name="T6" fmla="*/ 48 w 66"/>
              <a:gd name="T7" fmla="*/ 54 h 60"/>
              <a:gd name="T8" fmla="*/ 54 w 66"/>
              <a:gd name="T9" fmla="*/ 60 h 60"/>
              <a:gd name="T10" fmla="*/ 60 w 66"/>
              <a:gd name="T11" fmla="*/ 48 h 60"/>
              <a:gd name="T12" fmla="*/ 66 w 66"/>
              <a:gd name="T13" fmla="*/ 36 h 60"/>
              <a:gd name="T14" fmla="*/ 60 w 66"/>
              <a:gd name="T15" fmla="*/ 24 h 60"/>
              <a:gd name="T16" fmla="*/ 60 w 66"/>
              <a:gd name="T17" fmla="*/ 24 h 60"/>
              <a:gd name="T18" fmla="*/ 54 w 66"/>
              <a:gd name="T19" fmla="*/ 18 h 60"/>
              <a:gd name="T20" fmla="*/ 48 w 66"/>
              <a:gd name="T21" fmla="*/ 12 h 60"/>
              <a:gd name="T22" fmla="*/ 36 w 66"/>
              <a:gd name="T23" fmla="*/ 6 h 60"/>
              <a:gd name="T24" fmla="*/ 24 w 66"/>
              <a:gd name="T25" fmla="*/ 6 h 60"/>
              <a:gd name="T26" fmla="*/ 18 w 66"/>
              <a:gd name="T27" fmla="*/ 0 h 60"/>
              <a:gd name="T28" fmla="*/ 6 w 66"/>
              <a:gd name="T29" fmla="*/ 6 h 60"/>
              <a:gd name="T30" fmla="*/ 0 w 66"/>
              <a:gd name="T31" fmla="*/ 12 h 60"/>
              <a:gd name="T32" fmla="*/ 6 w 66"/>
              <a:gd name="T33" fmla="*/ 24 h 60"/>
              <a:gd name="T34" fmla="*/ 18 w 66"/>
              <a:gd name="T3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97" name="Freeform 364"/>
          <p:cNvSpPr>
            <a:spLocks/>
          </p:cNvSpPr>
          <p:nvPr/>
        </p:nvSpPr>
        <p:spPr bwMode="auto">
          <a:xfrm>
            <a:off x="4359275" y="2578077"/>
            <a:ext cx="393700" cy="290512"/>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98" name="Freeform 365"/>
          <p:cNvSpPr>
            <a:spLocks/>
          </p:cNvSpPr>
          <p:nvPr/>
        </p:nvSpPr>
        <p:spPr bwMode="auto">
          <a:xfrm>
            <a:off x="4359275" y="2578077"/>
            <a:ext cx="393700" cy="290512"/>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99" name="Freeform 366"/>
          <p:cNvSpPr>
            <a:spLocks/>
          </p:cNvSpPr>
          <p:nvPr/>
        </p:nvSpPr>
        <p:spPr bwMode="auto">
          <a:xfrm>
            <a:off x="4054477" y="2538391"/>
            <a:ext cx="407987" cy="384175"/>
          </a:xfrm>
          <a:custGeom>
            <a:avLst/>
            <a:gdLst>
              <a:gd name="T0" fmla="*/ 24 w 52"/>
              <a:gd name="T1" fmla="*/ 44 h 49"/>
              <a:gd name="T2" fmla="*/ 27 w 52"/>
              <a:gd name="T3" fmla="*/ 40 h 49"/>
              <a:gd name="T4" fmla="*/ 32 w 52"/>
              <a:gd name="T5" fmla="*/ 36 h 49"/>
              <a:gd name="T6" fmla="*/ 38 w 52"/>
              <a:gd name="T7" fmla="*/ 33 h 49"/>
              <a:gd name="T8" fmla="*/ 39 w 52"/>
              <a:gd name="T9" fmla="*/ 33 h 49"/>
              <a:gd name="T10" fmla="*/ 43 w 52"/>
              <a:gd name="T11" fmla="*/ 33 h 49"/>
              <a:gd name="T12" fmla="*/ 50 w 52"/>
              <a:gd name="T13" fmla="*/ 32 h 49"/>
              <a:gd name="T14" fmla="*/ 51 w 52"/>
              <a:gd name="T15" fmla="*/ 29 h 49"/>
              <a:gd name="T16" fmla="*/ 52 w 52"/>
              <a:gd name="T17" fmla="*/ 20 h 49"/>
              <a:gd name="T18" fmla="*/ 49 w 52"/>
              <a:gd name="T19" fmla="*/ 20 h 49"/>
              <a:gd name="T20" fmla="*/ 47 w 52"/>
              <a:gd name="T21" fmla="*/ 18 h 49"/>
              <a:gd name="T22" fmla="*/ 21 w 52"/>
              <a:gd name="T23" fmla="*/ 0 h 49"/>
              <a:gd name="T24" fmla="*/ 18 w 52"/>
              <a:gd name="T25" fmla="*/ 0 h 49"/>
              <a:gd name="T26" fmla="*/ 21 w 52"/>
              <a:gd name="T27" fmla="*/ 29 h 49"/>
              <a:gd name="T28" fmla="*/ 23 w 52"/>
              <a:gd name="T29" fmla="*/ 30 h 49"/>
              <a:gd name="T30" fmla="*/ 20 w 52"/>
              <a:gd name="T31" fmla="*/ 32 h 49"/>
              <a:gd name="T32" fmla="*/ 6 w 52"/>
              <a:gd name="T33" fmla="*/ 32 h 49"/>
              <a:gd name="T34" fmla="*/ 5 w 52"/>
              <a:gd name="T35" fmla="*/ 33 h 49"/>
              <a:gd name="T36" fmla="*/ 3 w 52"/>
              <a:gd name="T37" fmla="*/ 31 h 49"/>
              <a:gd name="T38" fmla="*/ 0 w 52"/>
              <a:gd name="T39" fmla="*/ 34 h 49"/>
              <a:gd name="T40" fmla="*/ 0 w 52"/>
              <a:gd name="T41" fmla="*/ 35 h 49"/>
              <a:gd name="T42" fmla="*/ 1 w 52"/>
              <a:gd name="T43" fmla="*/ 38 h 49"/>
              <a:gd name="T44" fmla="*/ 3 w 52"/>
              <a:gd name="T45" fmla="*/ 42 h 49"/>
              <a:gd name="T46" fmla="*/ 2 w 52"/>
              <a:gd name="T47" fmla="*/ 42 h 49"/>
              <a:gd name="T48" fmla="*/ 2 w 52"/>
              <a:gd name="T49" fmla="*/ 43 h 49"/>
              <a:gd name="T50" fmla="*/ 6 w 52"/>
              <a:gd name="T51" fmla="*/ 43 h 49"/>
              <a:gd name="T52" fmla="*/ 10 w 52"/>
              <a:gd name="T53" fmla="*/ 42 h 49"/>
              <a:gd name="T54" fmla="*/ 11 w 52"/>
              <a:gd name="T55" fmla="*/ 44 h 49"/>
              <a:gd name="T56" fmla="*/ 13 w 52"/>
              <a:gd name="T57" fmla="*/ 49 h 49"/>
              <a:gd name="T58" fmla="*/ 15 w 52"/>
              <a:gd name="T59" fmla="*/ 48 h 49"/>
              <a:gd name="T60" fmla="*/ 17 w 52"/>
              <a:gd name="T61" fmla="*/ 48 h 49"/>
              <a:gd name="T62" fmla="*/ 18 w 52"/>
              <a:gd name="T63" fmla="*/ 48 h 49"/>
              <a:gd name="T64" fmla="*/ 20 w 52"/>
              <a:gd name="T65" fmla="*/ 49 h 49"/>
              <a:gd name="T66" fmla="*/ 22 w 52"/>
              <a:gd name="T67" fmla="*/ 49 h 49"/>
              <a:gd name="T68" fmla="*/ 23 w 52"/>
              <a:gd name="T69" fmla="*/ 49 h 49"/>
              <a:gd name="T70" fmla="*/ 23 w 52"/>
              <a:gd name="T71" fmla="*/ 47 h 49"/>
              <a:gd name="T72" fmla="*/ 24 w 52"/>
              <a:gd name="T73"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00" name="Freeform 367"/>
          <p:cNvSpPr>
            <a:spLocks/>
          </p:cNvSpPr>
          <p:nvPr/>
        </p:nvSpPr>
        <p:spPr bwMode="auto">
          <a:xfrm>
            <a:off x="5381629" y="2892402"/>
            <a:ext cx="234951" cy="317500"/>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01" name="Freeform 368"/>
          <p:cNvSpPr>
            <a:spLocks/>
          </p:cNvSpPr>
          <p:nvPr/>
        </p:nvSpPr>
        <p:spPr bwMode="auto">
          <a:xfrm>
            <a:off x="4705351" y="2868590"/>
            <a:ext cx="31751" cy="123825"/>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12 w 24"/>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02" name="Freeform 369"/>
          <p:cNvSpPr>
            <a:spLocks/>
          </p:cNvSpPr>
          <p:nvPr/>
        </p:nvSpPr>
        <p:spPr bwMode="auto">
          <a:xfrm>
            <a:off x="4705351" y="2868590"/>
            <a:ext cx="31751" cy="123825"/>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03" name="Freeform 370"/>
          <p:cNvSpPr>
            <a:spLocks/>
          </p:cNvSpPr>
          <p:nvPr/>
        </p:nvSpPr>
        <p:spPr bwMode="auto">
          <a:xfrm>
            <a:off x="4689476" y="2587602"/>
            <a:ext cx="258763" cy="404812"/>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36 w 198"/>
              <a:gd name="T5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04" name="Freeform 371"/>
          <p:cNvSpPr>
            <a:spLocks/>
          </p:cNvSpPr>
          <p:nvPr/>
        </p:nvSpPr>
        <p:spPr bwMode="auto">
          <a:xfrm>
            <a:off x="4689476" y="2587602"/>
            <a:ext cx="258763" cy="404812"/>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05" name="Freeform 372"/>
          <p:cNvSpPr>
            <a:spLocks/>
          </p:cNvSpPr>
          <p:nvPr/>
        </p:nvSpPr>
        <p:spPr bwMode="auto">
          <a:xfrm>
            <a:off x="4768851" y="3733777"/>
            <a:ext cx="398463" cy="354012"/>
          </a:xfrm>
          <a:custGeom>
            <a:avLst/>
            <a:gdLst>
              <a:gd name="T0" fmla="*/ 48 w 51"/>
              <a:gd name="T1" fmla="*/ 1 h 45"/>
              <a:gd name="T2" fmla="*/ 47 w 51"/>
              <a:gd name="T3" fmla="*/ 1 h 45"/>
              <a:gd name="T4" fmla="*/ 46 w 51"/>
              <a:gd name="T5" fmla="*/ 2 h 45"/>
              <a:gd name="T6" fmla="*/ 47 w 51"/>
              <a:gd name="T7" fmla="*/ 1 h 45"/>
              <a:gd name="T8" fmla="*/ 41 w 51"/>
              <a:gd name="T9" fmla="*/ 0 h 45"/>
              <a:gd name="T10" fmla="*/ 34 w 51"/>
              <a:gd name="T11" fmla="*/ 5 h 45"/>
              <a:gd name="T12" fmla="*/ 26 w 51"/>
              <a:gd name="T13" fmla="*/ 12 h 45"/>
              <a:gd name="T14" fmla="*/ 22 w 51"/>
              <a:gd name="T15" fmla="*/ 12 h 45"/>
              <a:gd name="T16" fmla="*/ 17 w 51"/>
              <a:gd name="T17" fmla="*/ 15 h 45"/>
              <a:gd name="T18" fmla="*/ 14 w 51"/>
              <a:gd name="T19" fmla="*/ 15 h 45"/>
              <a:gd name="T20" fmla="*/ 13 w 51"/>
              <a:gd name="T21" fmla="*/ 13 h 45"/>
              <a:gd name="T22" fmla="*/ 11 w 51"/>
              <a:gd name="T23" fmla="*/ 9 h 45"/>
              <a:gd name="T24" fmla="*/ 11 w 51"/>
              <a:gd name="T25" fmla="*/ 11 h 45"/>
              <a:gd name="T26" fmla="*/ 11 w 51"/>
              <a:gd name="T27" fmla="*/ 9 h 45"/>
              <a:gd name="T28" fmla="*/ 9 w 51"/>
              <a:gd name="T29" fmla="*/ 23 h 45"/>
              <a:gd name="T30" fmla="*/ 6 w 51"/>
              <a:gd name="T31" fmla="*/ 24 h 45"/>
              <a:gd name="T32" fmla="*/ 1 w 51"/>
              <a:gd name="T33" fmla="*/ 22 h 45"/>
              <a:gd name="T34" fmla="*/ 0 w 51"/>
              <a:gd name="T35" fmla="*/ 24 h 45"/>
              <a:gd name="T36" fmla="*/ 2 w 51"/>
              <a:gd name="T37" fmla="*/ 27 h 45"/>
              <a:gd name="T38" fmla="*/ 5 w 51"/>
              <a:gd name="T39" fmla="*/ 35 h 45"/>
              <a:gd name="T40" fmla="*/ 5 w 51"/>
              <a:gd name="T41" fmla="*/ 39 h 45"/>
              <a:gd name="T42" fmla="*/ 9 w 51"/>
              <a:gd name="T43" fmla="*/ 45 h 45"/>
              <a:gd name="T44" fmla="*/ 17 w 51"/>
              <a:gd name="T45" fmla="*/ 43 h 45"/>
              <a:gd name="T46" fmla="*/ 25 w 51"/>
              <a:gd name="T47" fmla="*/ 42 h 45"/>
              <a:gd name="T48" fmla="*/ 32 w 51"/>
              <a:gd name="T49" fmla="*/ 41 h 45"/>
              <a:gd name="T50" fmla="*/ 47 w 51"/>
              <a:gd name="T51" fmla="*/ 25 h 45"/>
              <a:gd name="T52" fmla="*/ 51 w 51"/>
              <a:gd name="T53" fmla="*/ 16 h 45"/>
              <a:gd name="T54" fmla="*/ 51 w 51"/>
              <a:gd name="T55" fmla="*/ 16 h 45"/>
              <a:gd name="T56" fmla="*/ 49 w 51"/>
              <a:gd name="T57" fmla="*/ 16 h 45"/>
              <a:gd name="T58" fmla="*/ 48 w 51"/>
              <a:gd name="T5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333399"/>
          </a:solidFill>
          <a:ln w="12700">
            <a:solidFill>
              <a:srgbClr val="002060"/>
            </a:solidFill>
            <a:round/>
            <a:headEnd/>
            <a:tailEnd/>
          </a:ln>
        </p:spPr>
        <p:txBody>
          <a:bodyPr/>
          <a:lstStyle/>
          <a:p>
            <a:pPr defTabSz="914400"/>
            <a:endParaRPr lang="en-GB" dirty="0">
              <a:solidFill>
                <a:srgbClr val="333399"/>
              </a:solidFill>
            </a:endParaRPr>
          </a:p>
        </p:txBody>
      </p:sp>
      <p:sp>
        <p:nvSpPr>
          <p:cNvPr id="106" name="Freeform 373"/>
          <p:cNvSpPr>
            <a:spLocks/>
          </p:cNvSpPr>
          <p:nvPr/>
        </p:nvSpPr>
        <p:spPr bwMode="auto">
          <a:xfrm>
            <a:off x="4854582" y="3617889"/>
            <a:ext cx="236537" cy="234950"/>
          </a:xfrm>
          <a:custGeom>
            <a:avLst/>
            <a:gdLst>
              <a:gd name="T0" fmla="*/ 144 w 180"/>
              <a:gd name="T1" fmla="*/ 54 h 180"/>
              <a:gd name="T2" fmla="*/ 132 w 180"/>
              <a:gd name="T3" fmla="*/ 54 h 180"/>
              <a:gd name="T4" fmla="*/ 114 w 180"/>
              <a:gd name="T5" fmla="*/ 30 h 180"/>
              <a:gd name="T6" fmla="*/ 102 w 180"/>
              <a:gd name="T7" fmla="*/ 6 h 180"/>
              <a:gd name="T8" fmla="*/ 96 w 180"/>
              <a:gd name="T9" fmla="*/ 6 h 180"/>
              <a:gd name="T10" fmla="*/ 84 w 180"/>
              <a:gd name="T11" fmla="*/ 12 h 180"/>
              <a:gd name="T12" fmla="*/ 96 w 180"/>
              <a:gd name="T13" fmla="*/ 6 h 180"/>
              <a:gd name="T14" fmla="*/ 84 w 180"/>
              <a:gd name="T15" fmla="*/ 0 h 180"/>
              <a:gd name="T16" fmla="*/ 66 w 180"/>
              <a:gd name="T17" fmla="*/ 6 h 180"/>
              <a:gd name="T18" fmla="*/ 18 w 180"/>
              <a:gd name="T19" fmla="*/ 18 h 180"/>
              <a:gd name="T20" fmla="*/ 12 w 180"/>
              <a:gd name="T21" fmla="*/ 84 h 180"/>
              <a:gd name="T22" fmla="*/ 0 w 180"/>
              <a:gd name="T23" fmla="*/ 90 h 180"/>
              <a:gd name="T24" fmla="*/ 0 w 180"/>
              <a:gd name="T25" fmla="*/ 144 h 180"/>
              <a:gd name="T26" fmla="*/ 12 w 180"/>
              <a:gd name="T27" fmla="*/ 168 h 180"/>
              <a:gd name="T28" fmla="*/ 18 w 180"/>
              <a:gd name="T29" fmla="*/ 180 h 180"/>
              <a:gd name="T30" fmla="*/ 36 w 180"/>
              <a:gd name="T31" fmla="*/ 180 h 180"/>
              <a:gd name="T32" fmla="*/ 66 w 180"/>
              <a:gd name="T33" fmla="*/ 162 h 180"/>
              <a:gd name="T34" fmla="*/ 90 w 180"/>
              <a:gd name="T35" fmla="*/ 162 h 180"/>
              <a:gd name="T36" fmla="*/ 138 w 180"/>
              <a:gd name="T37" fmla="*/ 120 h 180"/>
              <a:gd name="T38" fmla="*/ 180 w 180"/>
              <a:gd name="T39" fmla="*/ 90 h 180"/>
              <a:gd name="T40" fmla="*/ 150 w 180"/>
              <a:gd name="T41" fmla="*/ 78 h 180"/>
              <a:gd name="T42" fmla="*/ 144 w 180"/>
              <a:gd name="T43" fmla="*/ 5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07" name="Freeform 374"/>
          <p:cNvSpPr>
            <a:spLocks/>
          </p:cNvSpPr>
          <p:nvPr/>
        </p:nvSpPr>
        <p:spPr bwMode="auto">
          <a:xfrm>
            <a:off x="5097467" y="3436948"/>
            <a:ext cx="268288" cy="422275"/>
          </a:xfrm>
          <a:custGeom>
            <a:avLst/>
            <a:gdLst>
              <a:gd name="T0" fmla="*/ 22 w 34"/>
              <a:gd name="T1" fmla="*/ 2 h 54"/>
              <a:gd name="T2" fmla="*/ 17 w 34"/>
              <a:gd name="T3" fmla="*/ 3 h 54"/>
              <a:gd name="T4" fmla="*/ 17 w 34"/>
              <a:gd name="T5" fmla="*/ 4 h 54"/>
              <a:gd name="T6" fmla="*/ 17 w 34"/>
              <a:gd name="T7" fmla="*/ 3 h 54"/>
              <a:gd name="T8" fmla="*/ 16 w 34"/>
              <a:gd name="T9" fmla="*/ 3 h 54"/>
              <a:gd name="T10" fmla="*/ 16 w 34"/>
              <a:gd name="T11" fmla="*/ 8 h 54"/>
              <a:gd name="T12" fmla="*/ 19 w 34"/>
              <a:gd name="T13" fmla="*/ 13 h 54"/>
              <a:gd name="T14" fmla="*/ 19 w 34"/>
              <a:gd name="T15" fmla="*/ 16 h 54"/>
              <a:gd name="T16" fmla="*/ 16 w 34"/>
              <a:gd name="T17" fmla="*/ 18 h 54"/>
              <a:gd name="T18" fmla="*/ 15 w 34"/>
              <a:gd name="T19" fmla="*/ 16 h 54"/>
              <a:gd name="T20" fmla="*/ 13 w 34"/>
              <a:gd name="T21" fmla="*/ 13 h 54"/>
              <a:gd name="T22" fmla="*/ 9 w 34"/>
              <a:gd name="T23" fmla="*/ 11 h 54"/>
              <a:gd name="T24" fmla="*/ 0 w 34"/>
              <a:gd name="T25" fmla="*/ 15 h 54"/>
              <a:gd name="T26" fmla="*/ 0 w 34"/>
              <a:gd name="T27" fmla="*/ 16 h 54"/>
              <a:gd name="T28" fmla="*/ 1 w 34"/>
              <a:gd name="T29" fmla="*/ 16 h 54"/>
              <a:gd name="T30" fmla="*/ 2 w 34"/>
              <a:gd name="T31" fmla="*/ 15 h 54"/>
              <a:gd name="T32" fmla="*/ 1 w 34"/>
              <a:gd name="T33" fmla="*/ 16 h 54"/>
              <a:gd name="T34" fmla="*/ 9 w 34"/>
              <a:gd name="T35" fmla="*/ 19 h 54"/>
              <a:gd name="T36" fmla="*/ 9 w 34"/>
              <a:gd name="T37" fmla="*/ 23 h 54"/>
              <a:gd name="T38" fmla="*/ 9 w 34"/>
              <a:gd name="T39" fmla="*/ 28 h 54"/>
              <a:gd name="T40" fmla="*/ 7 w 34"/>
              <a:gd name="T41" fmla="*/ 36 h 54"/>
              <a:gd name="T42" fmla="*/ 5 w 34"/>
              <a:gd name="T43" fmla="*/ 39 h 54"/>
              <a:gd name="T44" fmla="*/ 6 w 34"/>
              <a:gd name="T45" fmla="*/ 39 h 54"/>
              <a:gd name="T46" fmla="*/ 7 w 34"/>
              <a:gd name="T47" fmla="*/ 54 h 54"/>
              <a:gd name="T48" fmla="*/ 9 w 34"/>
              <a:gd name="T49" fmla="*/ 54 h 54"/>
              <a:gd name="T50" fmla="*/ 9 w 34"/>
              <a:gd name="T51" fmla="*/ 51 h 54"/>
              <a:gd name="T52" fmla="*/ 16 w 34"/>
              <a:gd name="T53" fmla="*/ 45 h 54"/>
              <a:gd name="T54" fmla="*/ 18 w 34"/>
              <a:gd name="T55" fmla="*/ 40 h 54"/>
              <a:gd name="T56" fmla="*/ 16 w 34"/>
              <a:gd name="T57" fmla="*/ 31 h 54"/>
              <a:gd name="T58" fmla="*/ 21 w 34"/>
              <a:gd name="T59" fmla="*/ 25 h 54"/>
              <a:gd name="T60" fmla="*/ 30 w 34"/>
              <a:gd name="T61" fmla="*/ 20 h 54"/>
              <a:gd name="T62" fmla="*/ 33 w 34"/>
              <a:gd name="T63" fmla="*/ 16 h 54"/>
              <a:gd name="T64" fmla="*/ 34 w 34"/>
              <a:gd name="T65" fmla="*/ 11 h 54"/>
              <a:gd name="T66" fmla="*/ 33 w 34"/>
              <a:gd name="T67" fmla="*/ 4 h 54"/>
              <a:gd name="T68" fmla="*/ 33 w 34"/>
              <a:gd name="T69" fmla="*/ 0 h 54"/>
              <a:gd name="T70" fmla="*/ 33 w 34"/>
              <a:gd name="T71" fmla="*/ 0 h 54"/>
              <a:gd name="T72" fmla="*/ 30 w 34"/>
              <a:gd name="T73" fmla="*/ 1 h 54"/>
              <a:gd name="T74" fmla="*/ 22 w 34"/>
              <a:gd name="T7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08" name="Freeform 375"/>
          <p:cNvSpPr>
            <a:spLocks/>
          </p:cNvSpPr>
          <p:nvPr/>
        </p:nvSpPr>
        <p:spPr bwMode="auto">
          <a:xfrm>
            <a:off x="5097463" y="3195614"/>
            <a:ext cx="260351" cy="265113"/>
          </a:xfrm>
          <a:custGeom>
            <a:avLst/>
            <a:gdLst>
              <a:gd name="T0" fmla="*/ 25 w 33"/>
              <a:gd name="T1" fmla="*/ 6 h 34"/>
              <a:gd name="T2" fmla="*/ 14 w 33"/>
              <a:gd name="T3" fmla="*/ 1 h 34"/>
              <a:gd name="T4" fmla="*/ 14 w 33"/>
              <a:gd name="T5" fmla="*/ 1 h 34"/>
              <a:gd name="T6" fmla="*/ 14 w 33"/>
              <a:gd name="T7" fmla="*/ 1 h 34"/>
              <a:gd name="T8" fmla="*/ 13 w 33"/>
              <a:gd name="T9" fmla="*/ 0 h 34"/>
              <a:gd name="T10" fmla="*/ 12 w 33"/>
              <a:gd name="T11" fmla="*/ 2 h 34"/>
              <a:gd name="T12" fmla="*/ 12 w 33"/>
              <a:gd name="T13" fmla="*/ 5 h 34"/>
              <a:gd name="T14" fmla="*/ 8 w 33"/>
              <a:gd name="T15" fmla="*/ 5 h 34"/>
              <a:gd name="T16" fmla="*/ 6 w 33"/>
              <a:gd name="T17" fmla="*/ 1 h 34"/>
              <a:gd name="T18" fmla="*/ 1 w 33"/>
              <a:gd name="T19" fmla="*/ 1 h 34"/>
              <a:gd name="T20" fmla="*/ 2 w 33"/>
              <a:gd name="T21" fmla="*/ 8 h 34"/>
              <a:gd name="T22" fmla="*/ 0 w 33"/>
              <a:gd name="T23" fmla="*/ 11 h 34"/>
              <a:gd name="T24" fmla="*/ 2 w 33"/>
              <a:gd name="T25" fmla="*/ 19 h 34"/>
              <a:gd name="T26" fmla="*/ 4 w 33"/>
              <a:gd name="T27" fmla="*/ 24 h 34"/>
              <a:gd name="T28" fmla="*/ 9 w 33"/>
              <a:gd name="T29" fmla="*/ 26 h 34"/>
              <a:gd name="T30" fmla="*/ 14 w 33"/>
              <a:gd name="T31" fmla="*/ 27 h 34"/>
              <a:gd name="T32" fmla="*/ 15 w 33"/>
              <a:gd name="T33" fmla="*/ 29 h 34"/>
              <a:gd name="T34" fmla="*/ 17 w 33"/>
              <a:gd name="T35" fmla="*/ 34 h 34"/>
              <a:gd name="T36" fmla="*/ 22 w 33"/>
              <a:gd name="T37" fmla="*/ 33 h 34"/>
              <a:gd name="T38" fmla="*/ 30 w 33"/>
              <a:gd name="T39" fmla="*/ 32 h 34"/>
              <a:gd name="T40" fmla="*/ 33 w 33"/>
              <a:gd name="T41" fmla="*/ 31 h 34"/>
              <a:gd name="T42" fmla="*/ 31 w 33"/>
              <a:gd name="T43" fmla="*/ 28 h 34"/>
              <a:gd name="T44" fmla="*/ 30 w 33"/>
              <a:gd name="T45" fmla="*/ 19 h 34"/>
              <a:gd name="T46" fmla="*/ 28 w 33"/>
              <a:gd name="T47" fmla="*/ 14 h 34"/>
              <a:gd name="T48" fmla="*/ 30 w 33"/>
              <a:gd name="T49" fmla="*/ 12 h 34"/>
              <a:gd name="T50" fmla="*/ 25 w 33"/>
              <a:gd name="T51" fmla="*/ 9 h 34"/>
              <a:gd name="T52" fmla="*/ 25 w 33"/>
              <a:gd name="T5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09" name="Freeform 376"/>
          <p:cNvSpPr>
            <a:spLocks/>
          </p:cNvSpPr>
          <p:nvPr/>
        </p:nvSpPr>
        <p:spPr bwMode="auto">
          <a:xfrm>
            <a:off x="4657729" y="3319440"/>
            <a:ext cx="298451" cy="298450"/>
          </a:xfrm>
          <a:custGeom>
            <a:avLst/>
            <a:gdLst>
              <a:gd name="T0" fmla="*/ 4 w 38"/>
              <a:gd name="T1" fmla="*/ 37 h 38"/>
              <a:gd name="T2" fmla="*/ 18 w 38"/>
              <a:gd name="T3" fmla="*/ 37 h 38"/>
              <a:gd name="T4" fmla="*/ 20 w 38"/>
              <a:gd name="T5" fmla="*/ 38 h 38"/>
              <a:gd name="T6" fmla="*/ 28 w 38"/>
              <a:gd name="T7" fmla="*/ 38 h 38"/>
              <a:gd name="T8" fmla="*/ 34 w 38"/>
              <a:gd name="T9" fmla="*/ 37 h 38"/>
              <a:gd name="T10" fmla="*/ 32 w 38"/>
              <a:gd name="T11" fmla="*/ 33 h 38"/>
              <a:gd name="T12" fmla="*/ 32 w 38"/>
              <a:gd name="T13" fmla="*/ 22 h 38"/>
              <a:gd name="T14" fmla="*/ 38 w 38"/>
              <a:gd name="T15" fmla="*/ 21 h 38"/>
              <a:gd name="T16" fmla="*/ 38 w 38"/>
              <a:gd name="T17" fmla="*/ 17 h 38"/>
              <a:gd name="T18" fmla="*/ 37 w 38"/>
              <a:gd name="T19" fmla="*/ 17 h 38"/>
              <a:gd name="T20" fmla="*/ 38 w 38"/>
              <a:gd name="T21" fmla="*/ 17 h 38"/>
              <a:gd name="T22" fmla="*/ 32 w 38"/>
              <a:gd name="T23" fmla="*/ 16 h 38"/>
              <a:gd name="T24" fmla="*/ 30 w 38"/>
              <a:gd name="T25" fmla="*/ 4 h 38"/>
              <a:gd name="T26" fmla="*/ 24 w 38"/>
              <a:gd name="T27" fmla="*/ 4 h 38"/>
              <a:gd name="T28" fmla="*/ 21 w 38"/>
              <a:gd name="T29" fmla="*/ 6 h 38"/>
              <a:gd name="T30" fmla="*/ 18 w 38"/>
              <a:gd name="T31" fmla="*/ 6 h 38"/>
              <a:gd name="T32" fmla="*/ 12 w 38"/>
              <a:gd name="T33" fmla="*/ 0 h 38"/>
              <a:gd name="T34" fmla="*/ 4 w 38"/>
              <a:gd name="T35" fmla="*/ 0 h 38"/>
              <a:gd name="T36" fmla="*/ 1 w 38"/>
              <a:gd name="T37" fmla="*/ 2 h 38"/>
              <a:gd name="T38" fmla="*/ 3 w 38"/>
              <a:gd name="T39" fmla="*/ 15 h 38"/>
              <a:gd name="T40" fmla="*/ 4 w 38"/>
              <a:gd name="T41" fmla="*/ 21 h 38"/>
              <a:gd name="T42" fmla="*/ 0 w 38"/>
              <a:gd name="T43" fmla="*/ 28 h 38"/>
              <a:gd name="T44" fmla="*/ 0 w 38"/>
              <a:gd name="T45" fmla="*/ 36 h 38"/>
              <a:gd name="T46" fmla="*/ 2 w 38"/>
              <a:gd name="T47" fmla="*/ 35 h 38"/>
              <a:gd name="T48" fmla="*/ 4 w 38"/>
              <a:gd name="T4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10" name="Freeform 377"/>
          <p:cNvSpPr>
            <a:spLocks/>
          </p:cNvSpPr>
          <p:nvPr/>
        </p:nvSpPr>
        <p:spPr bwMode="auto">
          <a:xfrm>
            <a:off x="4657729" y="3038457"/>
            <a:ext cx="463551" cy="460375"/>
          </a:xfrm>
          <a:custGeom>
            <a:avLst/>
            <a:gdLst>
              <a:gd name="T0" fmla="*/ 21 w 59"/>
              <a:gd name="T1" fmla="*/ 6 h 59"/>
              <a:gd name="T2" fmla="*/ 18 w 59"/>
              <a:gd name="T3" fmla="*/ 18 h 59"/>
              <a:gd name="T4" fmla="*/ 15 w 59"/>
              <a:gd name="T5" fmla="*/ 21 h 59"/>
              <a:gd name="T6" fmla="*/ 11 w 59"/>
              <a:gd name="T7" fmla="*/ 29 h 59"/>
              <a:gd name="T8" fmla="*/ 7 w 59"/>
              <a:gd name="T9" fmla="*/ 32 h 59"/>
              <a:gd name="T10" fmla="*/ 3 w 59"/>
              <a:gd name="T11" fmla="*/ 32 h 59"/>
              <a:gd name="T12" fmla="*/ 0 w 59"/>
              <a:gd name="T13" fmla="*/ 35 h 59"/>
              <a:gd name="T14" fmla="*/ 1 w 59"/>
              <a:gd name="T15" fmla="*/ 38 h 59"/>
              <a:gd name="T16" fmla="*/ 1 w 59"/>
              <a:gd name="T17" fmla="*/ 38 h 59"/>
              <a:gd name="T18" fmla="*/ 4 w 59"/>
              <a:gd name="T19" fmla="*/ 36 h 59"/>
              <a:gd name="T20" fmla="*/ 12 w 59"/>
              <a:gd name="T21" fmla="*/ 36 h 59"/>
              <a:gd name="T22" fmla="*/ 18 w 59"/>
              <a:gd name="T23" fmla="*/ 42 h 59"/>
              <a:gd name="T24" fmla="*/ 21 w 59"/>
              <a:gd name="T25" fmla="*/ 42 h 59"/>
              <a:gd name="T26" fmla="*/ 24 w 59"/>
              <a:gd name="T27" fmla="*/ 40 h 59"/>
              <a:gd name="T28" fmla="*/ 30 w 59"/>
              <a:gd name="T29" fmla="*/ 40 h 59"/>
              <a:gd name="T30" fmla="*/ 32 w 59"/>
              <a:gd name="T31" fmla="*/ 52 h 59"/>
              <a:gd name="T32" fmla="*/ 38 w 59"/>
              <a:gd name="T33" fmla="*/ 53 h 59"/>
              <a:gd name="T34" fmla="*/ 43 w 59"/>
              <a:gd name="T35" fmla="*/ 53 h 59"/>
              <a:gd name="T36" fmla="*/ 49 w 59"/>
              <a:gd name="T37" fmla="*/ 56 h 59"/>
              <a:gd name="T38" fmla="*/ 55 w 59"/>
              <a:gd name="T39" fmla="*/ 59 h 59"/>
              <a:gd name="T40" fmla="*/ 55 w 59"/>
              <a:gd name="T41" fmla="*/ 57 h 59"/>
              <a:gd name="T42" fmla="*/ 52 w 59"/>
              <a:gd name="T43" fmla="*/ 53 h 59"/>
              <a:gd name="T44" fmla="*/ 53 w 59"/>
              <a:gd name="T45" fmla="*/ 50 h 59"/>
              <a:gd name="T46" fmla="*/ 54 w 59"/>
              <a:gd name="T47" fmla="*/ 44 h 59"/>
              <a:gd name="T48" fmla="*/ 57 w 59"/>
              <a:gd name="T49" fmla="*/ 43 h 59"/>
              <a:gd name="T50" fmla="*/ 55 w 59"/>
              <a:gd name="T51" fmla="*/ 37 h 59"/>
              <a:gd name="T52" fmla="*/ 54 w 59"/>
              <a:gd name="T53" fmla="*/ 31 h 59"/>
              <a:gd name="T54" fmla="*/ 53 w 59"/>
              <a:gd name="T55" fmla="*/ 25 h 59"/>
              <a:gd name="T56" fmla="*/ 55 w 59"/>
              <a:gd name="T57" fmla="*/ 18 h 59"/>
              <a:gd name="T58" fmla="*/ 59 w 59"/>
              <a:gd name="T59" fmla="*/ 11 h 59"/>
              <a:gd name="T60" fmla="*/ 59 w 59"/>
              <a:gd name="T61" fmla="*/ 10 h 59"/>
              <a:gd name="T62" fmla="*/ 59 w 59"/>
              <a:gd name="T63" fmla="*/ 5 h 59"/>
              <a:gd name="T64" fmla="*/ 56 w 59"/>
              <a:gd name="T65" fmla="*/ 3 h 59"/>
              <a:gd name="T66" fmla="*/ 51 w 59"/>
              <a:gd name="T67" fmla="*/ 3 h 59"/>
              <a:gd name="T68" fmla="*/ 49 w 59"/>
              <a:gd name="T69" fmla="*/ 0 h 59"/>
              <a:gd name="T70" fmla="*/ 41 w 59"/>
              <a:gd name="T71" fmla="*/ 1 h 59"/>
              <a:gd name="T72" fmla="*/ 32 w 59"/>
              <a:gd name="T73" fmla="*/ 3 h 59"/>
              <a:gd name="T74" fmla="*/ 27 w 59"/>
              <a:gd name="T75" fmla="*/ 1 h 59"/>
              <a:gd name="T76" fmla="*/ 21 w 59"/>
              <a:gd name="T77" fmla="*/ 2 h 59"/>
              <a:gd name="T78" fmla="*/ 21 w 59"/>
              <a:gd name="T79"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11" name="Freeform 378"/>
          <p:cNvSpPr>
            <a:spLocks/>
          </p:cNvSpPr>
          <p:nvPr/>
        </p:nvSpPr>
        <p:spPr bwMode="auto">
          <a:xfrm>
            <a:off x="5175269" y="2725720"/>
            <a:ext cx="369887" cy="354013"/>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12" name="Freeform 379"/>
          <p:cNvSpPr>
            <a:spLocks/>
          </p:cNvSpPr>
          <p:nvPr/>
        </p:nvSpPr>
        <p:spPr bwMode="auto">
          <a:xfrm>
            <a:off x="5199063" y="3054328"/>
            <a:ext cx="204788" cy="234950"/>
          </a:xfrm>
          <a:custGeom>
            <a:avLst/>
            <a:gdLst>
              <a:gd name="T0" fmla="*/ 23 w 26"/>
              <a:gd name="T1" fmla="*/ 7 h 30"/>
              <a:gd name="T2" fmla="*/ 26 w 26"/>
              <a:gd name="T3" fmla="*/ 4 h 30"/>
              <a:gd name="T4" fmla="*/ 26 w 26"/>
              <a:gd name="T5" fmla="*/ 3 h 30"/>
              <a:gd name="T6" fmla="*/ 24 w 26"/>
              <a:gd name="T7" fmla="*/ 3 h 30"/>
              <a:gd name="T8" fmla="*/ 21 w 26"/>
              <a:gd name="T9" fmla="*/ 2 h 30"/>
              <a:gd name="T10" fmla="*/ 19 w 26"/>
              <a:gd name="T11" fmla="*/ 3 h 30"/>
              <a:gd name="T12" fmla="*/ 9 w 26"/>
              <a:gd name="T13" fmla="*/ 1 h 30"/>
              <a:gd name="T14" fmla="*/ 6 w 26"/>
              <a:gd name="T15" fmla="*/ 0 h 30"/>
              <a:gd name="T16" fmla="*/ 6 w 26"/>
              <a:gd name="T17" fmla="*/ 1 h 30"/>
              <a:gd name="T18" fmla="*/ 3 w 26"/>
              <a:gd name="T19" fmla="*/ 1 h 30"/>
              <a:gd name="T20" fmla="*/ 0 w 26"/>
              <a:gd name="T21" fmla="*/ 3 h 30"/>
              <a:gd name="T22" fmla="*/ 2 w 26"/>
              <a:gd name="T23" fmla="*/ 5 h 30"/>
              <a:gd name="T24" fmla="*/ 2 w 26"/>
              <a:gd name="T25" fmla="*/ 9 h 30"/>
              <a:gd name="T26" fmla="*/ 0 w 26"/>
              <a:gd name="T27" fmla="*/ 13 h 30"/>
              <a:gd name="T28" fmla="*/ 1 w 26"/>
              <a:gd name="T29" fmla="*/ 19 h 30"/>
              <a:gd name="T30" fmla="*/ 12 w 26"/>
              <a:gd name="T31" fmla="*/ 24 h 30"/>
              <a:gd name="T32" fmla="*/ 12 w 26"/>
              <a:gd name="T33" fmla="*/ 27 h 30"/>
              <a:gd name="T34" fmla="*/ 17 w 26"/>
              <a:gd name="T35" fmla="*/ 30 h 30"/>
              <a:gd name="T36" fmla="*/ 18 w 26"/>
              <a:gd name="T37" fmla="*/ 29 h 30"/>
              <a:gd name="T38" fmla="*/ 22 w 26"/>
              <a:gd name="T39" fmla="*/ 23 h 30"/>
              <a:gd name="T40" fmla="*/ 25 w 26"/>
              <a:gd name="T41" fmla="*/ 20 h 30"/>
              <a:gd name="T42" fmla="*/ 23 w 26"/>
              <a:gd name="T43" fmla="*/ 17 h 30"/>
              <a:gd name="T44" fmla="*/ 23 w 26"/>
              <a:gd name="T4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13" name="Freeform 380"/>
          <p:cNvSpPr>
            <a:spLocks/>
          </p:cNvSpPr>
          <p:nvPr/>
        </p:nvSpPr>
        <p:spPr bwMode="auto">
          <a:xfrm>
            <a:off x="4978407" y="3562361"/>
            <a:ext cx="188912" cy="179387"/>
          </a:xfrm>
          <a:custGeom>
            <a:avLst/>
            <a:gdLst>
              <a:gd name="T0" fmla="*/ 9 w 24"/>
              <a:gd name="T1" fmla="*/ 5 h 23"/>
              <a:gd name="T2" fmla="*/ 6 w 24"/>
              <a:gd name="T3" fmla="*/ 8 h 23"/>
              <a:gd name="T4" fmla="*/ 2 w 24"/>
              <a:gd name="T5" fmla="*/ 7 h 23"/>
              <a:gd name="T6" fmla="*/ 0 w 24"/>
              <a:gd name="T7" fmla="*/ 8 h 23"/>
              <a:gd name="T8" fmla="*/ 1 w 24"/>
              <a:gd name="T9" fmla="*/ 8 h 23"/>
              <a:gd name="T10" fmla="*/ 3 w 24"/>
              <a:gd name="T11" fmla="*/ 12 h 23"/>
              <a:gd name="T12" fmla="*/ 6 w 24"/>
              <a:gd name="T13" fmla="*/ 16 h 23"/>
              <a:gd name="T14" fmla="*/ 8 w 24"/>
              <a:gd name="T15" fmla="*/ 16 h 23"/>
              <a:gd name="T16" fmla="*/ 9 w 24"/>
              <a:gd name="T17" fmla="*/ 20 h 23"/>
              <a:gd name="T18" fmla="*/ 14 w 24"/>
              <a:gd name="T19" fmla="*/ 22 h 23"/>
              <a:gd name="T20" fmla="*/ 20 w 24"/>
              <a:gd name="T21" fmla="*/ 23 h 23"/>
              <a:gd name="T22" fmla="*/ 22 w 24"/>
              <a:gd name="T23" fmla="*/ 20 h 23"/>
              <a:gd name="T24" fmla="*/ 24 w 24"/>
              <a:gd name="T25" fmla="*/ 12 h 23"/>
              <a:gd name="T26" fmla="*/ 24 w 24"/>
              <a:gd name="T27" fmla="*/ 7 h 23"/>
              <a:gd name="T28" fmla="*/ 24 w 24"/>
              <a:gd name="T29" fmla="*/ 3 h 23"/>
              <a:gd name="T30" fmla="*/ 16 w 24"/>
              <a:gd name="T31" fmla="*/ 0 h 23"/>
              <a:gd name="T32" fmla="*/ 13 w 24"/>
              <a:gd name="T33" fmla="*/ 1 h 23"/>
              <a:gd name="T34" fmla="*/ 9 w 24"/>
              <a:gd name="T35"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14" name="Freeform 381"/>
          <p:cNvSpPr>
            <a:spLocks/>
          </p:cNvSpPr>
          <p:nvPr/>
        </p:nvSpPr>
        <p:spPr bwMode="auto">
          <a:xfrm>
            <a:off x="4908569" y="3079727"/>
            <a:ext cx="338137" cy="544512"/>
          </a:xfrm>
          <a:custGeom>
            <a:avLst/>
            <a:gdLst>
              <a:gd name="T0" fmla="*/ 27 w 43"/>
              <a:gd name="T1" fmla="*/ 6 h 70"/>
              <a:gd name="T2" fmla="*/ 23 w 43"/>
              <a:gd name="T3" fmla="*/ 13 h 70"/>
              <a:gd name="T4" fmla="*/ 21 w 43"/>
              <a:gd name="T5" fmla="*/ 20 h 70"/>
              <a:gd name="T6" fmla="*/ 22 w 43"/>
              <a:gd name="T7" fmla="*/ 26 h 70"/>
              <a:gd name="T8" fmla="*/ 23 w 43"/>
              <a:gd name="T9" fmla="*/ 32 h 70"/>
              <a:gd name="T10" fmla="*/ 25 w 43"/>
              <a:gd name="T11" fmla="*/ 38 h 70"/>
              <a:gd name="T12" fmla="*/ 22 w 43"/>
              <a:gd name="T13" fmla="*/ 39 h 70"/>
              <a:gd name="T14" fmla="*/ 21 w 43"/>
              <a:gd name="T15" fmla="*/ 45 h 70"/>
              <a:gd name="T16" fmla="*/ 20 w 43"/>
              <a:gd name="T17" fmla="*/ 48 h 70"/>
              <a:gd name="T18" fmla="*/ 23 w 43"/>
              <a:gd name="T19" fmla="*/ 52 h 70"/>
              <a:gd name="T20" fmla="*/ 23 w 43"/>
              <a:gd name="T21" fmla="*/ 54 h 70"/>
              <a:gd name="T22" fmla="*/ 17 w 43"/>
              <a:gd name="T23" fmla="*/ 51 h 70"/>
              <a:gd name="T24" fmla="*/ 11 w 43"/>
              <a:gd name="T25" fmla="*/ 48 h 70"/>
              <a:gd name="T26" fmla="*/ 6 w 43"/>
              <a:gd name="T27" fmla="*/ 48 h 70"/>
              <a:gd name="T28" fmla="*/ 6 w 43"/>
              <a:gd name="T29" fmla="*/ 52 h 70"/>
              <a:gd name="T30" fmla="*/ 0 w 43"/>
              <a:gd name="T31" fmla="*/ 53 h 70"/>
              <a:gd name="T32" fmla="*/ 0 w 43"/>
              <a:gd name="T33" fmla="*/ 64 h 70"/>
              <a:gd name="T34" fmla="*/ 2 w 43"/>
              <a:gd name="T35" fmla="*/ 68 h 70"/>
              <a:gd name="T36" fmla="*/ 6 w 43"/>
              <a:gd name="T37" fmla="*/ 68 h 70"/>
              <a:gd name="T38" fmla="*/ 8 w 43"/>
              <a:gd name="T39" fmla="*/ 69 h 70"/>
              <a:gd name="T40" fmla="*/ 7 w 43"/>
              <a:gd name="T41" fmla="*/ 69 h 70"/>
              <a:gd name="T42" fmla="*/ 9 w 43"/>
              <a:gd name="T43" fmla="*/ 70 h 70"/>
              <a:gd name="T44" fmla="*/ 11 w 43"/>
              <a:gd name="T45" fmla="*/ 69 h 70"/>
              <a:gd name="T46" fmla="*/ 15 w 43"/>
              <a:gd name="T47" fmla="*/ 70 h 70"/>
              <a:gd name="T48" fmla="*/ 18 w 43"/>
              <a:gd name="T49" fmla="*/ 67 h 70"/>
              <a:gd name="T50" fmla="*/ 22 w 43"/>
              <a:gd name="T51" fmla="*/ 63 h 70"/>
              <a:gd name="T52" fmla="*/ 25 w 43"/>
              <a:gd name="T53" fmla="*/ 62 h 70"/>
              <a:gd name="T54" fmla="*/ 24 w 43"/>
              <a:gd name="T55" fmla="*/ 62 h 70"/>
              <a:gd name="T56" fmla="*/ 24 w 43"/>
              <a:gd name="T57" fmla="*/ 61 h 70"/>
              <a:gd name="T58" fmla="*/ 33 w 43"/>
              <a:gd name="T59" fmla="*/ 57 h 70"/>
              <a:gd name="T60" fmla="*/ 37 w 43"/>
              <a:gd name="T61" fmla="*/ 59 h 70"/>
              <a:gd name="T62" fmla="*/ 39 w 43"/>
              <a:gd name="T63" fmla="*/ 62 h 70"/>
              <a:gd name="T64" fmla="*/ 40 w 43"/>
              <a:gd name="T65" fmla="*/ 64 h 70"/>
              <a:gd name="T66" fmla="*/ 43 w 43"/>
              <a:gd name="T67" fmla="*/ 62 h 70"/>
              <a:gd name="T68" fmla="*/ 43 w 43"/>
              <a:gd name="T69" fmla="*/ 59 h 70"/>
              <a:gd name="T70" fmla="*/ 40 w 43"/>
              <a:gd name="T71" fmla="*/ 54 h 70"/>
              <a:gd name="T72" fmla="*/ 40 w 43"/>
              <a:gd name="T73" fmla="*/ 49 h 70"/>
              <a:gd name="T74" fmla="*/ 41 w 43"/>
              <a:gd name="T75" fmla="*/ 49 h 70"/>
              <a:gd name="T76" fmla="*/ 39 w 43"/>
              <a:gd name="T77" fmla="*/ 44 h 70"/>
              <a:gd name="T78" fmla="*/ 38 w 43"/>
              <a:gd name="T79" fmla="*/ 42 h 70"/>
              <a:gd name="T80" fmla="*/ 33 w 43"/>
              <a:gd name="T81" fmla="*/ 41 h 70"/>
              <a:gd name="T82" fmla="*/ 28 w 43"/>
              <a:gd name="T83" fmla="*/ 39 h 70"/>
              <a:gd name="T84" fmla="*/ 26 w 43"/>
              <a:gd name="T85" fmla="*/ 34 h 70"/>
              <a:gd name="T86" fmla="*/ 24 w 43"/>
              <a:gd name="T87" fmla="*/ 26 h 70"/>
              <a:gd name="T88" fmla="*/ 26 w 43"/>
              <a:gd name="T89" fmla="*/ 23 h 70"/>
              <a:gd name="T90" fmla="*/ 25 w 43"/>
              <a:gd name="T91" fmla="*/ 16 h 70"/>
              <a:gd name="T92" fmla="*/ 30 w 43"/>
              <a:gd name="T93" fmla="*/ 16 h 70"/>
              <a:gd name="T94" fmla="*/ 32 w 43"/>
              <a:gd name="T95" fmla="*/ 20 h 70"/>
              <a:gd name="T96" fmla="*/ 36 w 43"/>
              <a:gd name="T97" fmla="*/ 20 h 70"/>
              <a:gd name="T98" fmla="*/ 36 w 43"/>
              <a:gd name="T99" fmla="*/ 17 h 70"/>
              <a:gd name="T100" fmla="*/ 37 w 43"/>
              <a:gd name="T101" fmla="*/ 15 h 70"/>
              <a:gd name="T102" fmla="*/ 38 w 43"/>
              <a:gd name="T103" fmla="*/ 16 h 70"/>
              <a:gd name="T104" fmla="*/ 37 w 43"/>
              <a:gd name="T105" fmla="*/ 10 h 70"/>
              <a:gd name="T106" fmla="*/ 39 w 43"/>
              <a:gd name="T107" fmla="*/ 6 h 70"/>
              <a:gd name="T108" fmla="*/ 39 w 43"/>
              <a:gd name="T109" fmla="*/ 2 h 70"/>
              <a:gd name="T110" fmla="*/ 37 w 43"/>
              <a:gd name="T111" fmla="*/ 0 h 70"/>
              <a:gd name="T112" fmla="*/ 35 w 43"/>
              <a:gd name="T113" fmla="*/ 0 h 70"/>
              <a:gd name="T114" fmla="*/ 28 w 43"/>
              <a:gd name="T115" fmla="*/ 1 h 70"/>
              <a:gd name="T116" fmla="*/ 27 w 43"/>
              <a:gd name="T117" fmla="*/ 0 h 70"/>
              <a:gd name="T118" fmla="*/ 27 w 43"/>
              <a:gd name="T119" fmla="*/ 5 h 70"/>
              <a:gd name="T120" fmla="*/ 27 w 43"/>
              <a:gd name="T121"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15" name="Freeform 382"/>
          <p:cNvSpPr>
            <a:spLocks/>
          </p:cNvSpPr>
          <p:nvPr/>
        </p:nvSpPr>
        <p:spPr bwMode="auto">
          <a:xfrm>
            <a:off x="4235468" y="2797154"/>
            <a:ext cx="187325" cy="141287"/>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114 w 144"/>
              <a:gd name="T39" fmla="*/ 7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16" name="Freeform 383"/>
          <p:cNvSpPr>
            <a:spLocks/>
          </p:cNvSpPr>
          <p:nvPr/>
        </p:nvSpPr>
        <p:spPr bwMode="auto">
          <a:xfrm>
            <a:off x="4235468" y="2797154"/>
            <a:ext cx="187325" cy="141287"/>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17" name="Freeform 384"/>
          <p:cNvSpPr>
            <a:spLocks/>
          </p:cNvSpPr>
          <p:nvPr/>
        </p:nvSpPr>
        <p:spPr bwMode="auto">
          <a:xfrm>
            <a:off x="4359275" y="2900341"/>
            <a:ext cx="23812" cy="6350"/>
          </a:xfrm>
          <a:custGeom>
            <a:avLst/>
            <a:gdLst>
              <a:gd name="T0" fmla="*/ 0 w 18"/>
              <a:gd name="T1" fmla="*/ 6 h 6"/>
              <a:gd name="T2" fmla="*/ 6 w 18"/>
              <a:gd name="T3" fmla="*/ 6 h 6"/>
              <a:gd name="T4" fmla="*/ 18 w 18"/>
              <a:gd name="T5" fmla="*/ 0 h 6"/>
              <a:gd name="T6" fmla="*/ 0 w 18"/>
              <a:gd name="T7" fmla="*/ 6 h 6"/>
            </a:gdLst>
            <a:ahLst/>
            <a:cxnLst>
              <a:cxn ang="0">
                <a:pos x="T0" y="T1"/>
              </a:cxn>
              <a:cxn ang="0">
                <a:pos x="T2" y="T3"/>
              </a:cxn>
              <a:cxn ang="0">
                <a:pos x="T4" y="T5"/>
              </a:cxn>
              <a:cxn ang="0">
                <a:pos x="T6" y="T7"/>
              </a:cxn>
            </a:cxnLst>
            <a:rect l="0" t="0" r="r" b="b"/>
            <a:pathLst>
              <a:path w="18" h="6">
                <a:moveTo>
                  <a:pt x="0" y="6"/>
                </a:moveTo>
                <a:lnTo>
                  <a:pt x="6" y="6"/>
                </a:lnTo>
                <a:lnTo>
                  <a:pt x="18" y="0"/>
                </a:lnTo>
                <a:lnTo>
                  <a:pt x="0" y="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18" name="Freeform 385"/>
          <p:cNvSpPr>
            <a:spLocks/>
          </p:cNvSpPr>
          <p:nvPr/>
        </p:nvSpPr>
        <p:spPr bwMode="auto">
          <a:xfrm>
            <a:off x="4359275" y="2900341"/>
            <a:ext cx="23812" cy="6350"/>
          </a:xfrm>
          <a:custGeom>
            <a:avLst/>
            <a:gdLst>
              <a:gd name="T0" fmla="*/ 0 w 18"/>
              <a:gd name="T1" fmla="*/ 6 h 6"/>
              <a:gd name="T2" fmla="*/ 6 w 18"/>
              <a:gd name="T3" fmla="*/ 6 h 6"/>
              <a:gd name="T4" fmla="*/ 18 w 18"/>
              <a:gd name="T5" fmla="*/ 0 h 6"/>
            </a:gdLst>
            <a:ahLst/>
            <a:cxnLst>
              <a:cxn ang="0">
                <a:pos x="T0" y="T1"/>
              </a:cxn>
              <a:cxn ang="0">
                <a:pos x="T2" y="T3"/>
              </a:cxn>
              <a:cxn ang="0">
                <a:pos x="T4" y="T5"/>
              </a:cxn>
            </a:cxnLst>
            <a:rect l="0" t="0" r="r" b="b"/>
            <a:pathLst>
              <a:path w="18" h="6">
                <a:moveTo>
                  <a:pt x="0" y="6"/>
                </a:moveTo>
                <a:lnTo>
                  <a:pt x="6" y="6"/>
                </a:lnTo>
                <a:lnTo>
                  <a:pt x="18" y="0"/>
                </a:ln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19" name="Freeform 386"/>
          <p:cNvSpPr>
            <a:spLocks/>
          </p:cNvSpPr>
          <p:nvPr/>
        </p:nvSpPr>
        <p:spPr bwMode="auto">
          <a:xfrm>
            <a:off x="4281487" y="2906693"/>
            <a:ext cx="101600" cy="131763"/>
          </a:xfrm>
          <a:custGeom>
            <a:avLst/>
            <a:gdLst>
              <a:gd name="T0" fmla="*/ 60 w 78"/>
              <a:gd name="T1" fmla="*/ 6 h 102"/>
              <a:gd name="T2" fmla="*/ 60 w 78"/>
              <a:gd name="T3" fmla="*/ 0 h 102"/>
              <a:gd name="T4" fmla="*/ 36 w 78"/>
              <a:gd name="T5" fmla="*/ 0 h 102"/>
              <a:gd name="T6" fmla="*/ 6 w 78"/>
              <a:gd name="T7" fmla="*/ 0 h 102"/>
              <a:gd name="T8" fmla="*/ 0 w 78"/>
              <a:gd name="T9" fmla="*/ 24 h 102"/>
              <a:gd name="T10" fmla="*/ 12 w 78"/>
              <a:gd name="T11" fmla="*/ 42 h 102"/>
              <a:gd name="T12" fmla="*/ 0 w 78"/>
              <a:gd name="T13" fmla="*/ 66 h 102"/>
              <a:gd name="T14" fmla="*/ 0 w 78"/>
              <a:gd name="T15" fmla="*/ 84 h 102"/>
              <a:gd name="T16" fmla="*/ 6 w 78"/>
              <a:gd name="T17" fmla="*/ 102 h 102"/>
              <a:gd name="T18" fmla="*/ 36 w 78"/>
              <a:gd name="T19" fmla="*/ 102 h 102"/>
              <a:gd name="T20" fmla="*/ 78 w 78"/>
              <a:gd name="T21" fmla="*/ 90 h 102"/>
              <a:gd name="T22" fmla="*/ 60 w 78"/>
              <a:gd name="T23" fmla="*/ 36 h 102"/>
              <a:gd name="T24" fmla="*/ 60 w 78"/>
              <a:gd name="T25"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20" name="Freeform 387"/>
          <p:cNvSpPr>
            <a:spLocks/>
          </p:cNvSpPr>
          <p:nvPr/>
        </p:nvSpPr>
        <p:spPr bwMode="auto">
          <a:xfrm>
            <a:off x="4432302" y="2805089"/>
            <a:ext cx="296863" cy="266700"/>
          </a:xfrm>
          <a:custGeom>
            <a:avLst/>
            <a:gdLst>
              <a:gd name="T0" fmla="*/ 120 w 228"/>
              <a:gd name="T1" fmla="*/ 151 h 205"/>
              <a:gd name="T2" fmla="*/ 150 w 228"/>
              <a:gd name="T3" fmla="*/ 163 h 205"/>
              <a:gd name="T4" fmla="*/ 180 w 228"/>
              <a:gd name="T5" fmla="*/ 121 h 205"/>
              <a:gd name="T6" fmla="*/ 198 w 228"/>
              <a:gd name="T7" fmla="*/ 73 h 205"/>
              <a:gd name="T8" fmla="*/ 204 w 228"/>
              <a:gd name="T9" fmla="*/ 55 h 205"/>
              <a:gd name="T10" fmla="*/ 222 w 228"/>
              <a:gd name="T11" fmla="*/ 49 h 205"/>
              <a:gd name="T12" fmla="*/ 228 w 228"/>
              <a:gd name="T13" fmla="*/ 31 h 205"/>
              <a:gd name="T14" fmla="*/ 210 w 228"/>
              <a:gd name="T15" fmla="*/ 25 h 205"/>
              <a:gd name="T16" fmla="*/ 198 w 228"/>
              <a:gd name="T17" fmla="*/ 7 h 205"/>
              <a:gd name="T18" fmla="*/ 204 w 228"/>
              <a:gd name="T19" fmla="*/ 0 h 205"/>
              <a:gd name="T20" fmla="*/ 174 w 228"/>
              <a:gd name="T21" fmla="*/ 25 h 205"/>
              <a:gd name="T22" fmla="*/ 144 w 228"/>
              <a:gd name="T23" fmla="*/ 31 h 205"/>
              <a:gd name="T24" fmla="*/ 108 w 228"/>
              <a:gd name="T25" fmla="*/ 31 h 205"/>
              <a:gd name="T26" fmla="*/ 84 w 228"/>
              <a:gd name="T27" fmla="*/ 43 h 205"/>
              <a:gd name="T28" fmla="*/ 48 w 228"/>
              <a:gd name="T29" fmla="*/ 31 h 205"/>
              <a:gd name="T30" fmla="*/ 24 w 228"/>
              <a:gd name="T31" fmla="*/ 31 h 205"/>
              <a:gd name="T32" fmla="*/ 12 w 228"/>
              <a:gd name="T33" fmla="*/ 49 h 205"/>
              <a:gd name="T34" fmla="*/ 12 w 228"/>
              <a:gd name="T35" fmla="*/ 67 h 205"/>
              <a:gd name="T36" fmla="*/ 12 w 228"/>
              <a:gd name="T37" fmla="*/ 91 h 205"/>
              <a:gd name="T38" fmla="*/ 0 w 228"/>
              <a:gd name="T39" fmla="*/ 133 h 205"/>
              <a:gd name="T40" fmla="*/ 0 w 228"/>
              <a:gd name="T41" fmla="*/ 163 h 205"/>
              <a:gd name="T42" fmla="*/ 24 w 228"/>
              <a:gd name="T43" fmla="*/ 163 h 205"/>
              <a:gd name="T44" fmla="*/ 48 w 228"/>
              <a:gd name="T45" fmla="*/ 193 h 205"/>
              <a:gd name="T46" fmla="*/ 72 w 228"/>
              <a:gd name="T47" fmla="*/ 199 h 205"/>
              <a:gd name="T48" fmla="*/ 96 w 228"/>
              <a:gd name="T49" fmla="*/ 205 h 205"/>
              <a:gd name="T50" fmla="*/ 102 w 228"/>
              <a:gd name="T51" fmla="*/ 175 h 205"/>
              <a:gd name="T52" fmla="*/ 120 w 228"/>
              <a:gd name="T53" fmla="*/ 1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21" name="Freeform 388"/>
          <p:cNvSpPr>
            <a:spLocks/>
          </p:cNvSpPr>
          <p:nvPr/>
        </p:nvSpPr>
        <p:spPr bwMode="auto">
          <a:xfrm>
            <a:off x="4721228" y="2906691"/>
            <a:ext cx="320675" cy="187325"/>
          </a:xfrm>
          <a:custGeom>
            <a:avLst/>
            <a:gdLst>
              <a:gd name="T0" fmla="*/ 78 w 246"/>
              <a:gd name="T1" fmla="*/ 36 h 144"/>
              <a:gd name="T2" fmla="*/ 72 w 246"/>
              <a:gd name="T3" fmla="*/ 48 h 144"/>
              <a:gd name="T4" fmla="*/ 36 w 246"/>
              <a:gd name="T5" fmla="*/ 60 h 144"/>
              <a:gd name="T6" fmla="*/ 12 w 246"/>
              <a:gd name="T7" fmla="*/ 66 h 144"/>
              <a:gd name="T8" fmla="*/ 0 w 246"/>
              <a:gd name="T9" fmla="*/ 102 h 144"/>
              <a:gd name="T10" fmla="*/ 12 w 246"/>
              <a:gd name="T11" fmla="*/ 132 h 144"/>
              <a:gd name="T12" fmla="*/ 18 w 246"/>
              <a:gd name="T13" fmla="*/ 144 h 144"/>
              <a:gd name="T14" fmla="*/ 42 w 246"/>
              <a:gd name="T15" fmla="*/ 132 h 144"/>
              <a:gd name="T16" fmla="*/ 66 w 246"/>
              <a:gd name="T17" fmla="*/ 132 h 144"/>
              <a:gd name="T18" fmla="*/ 78 w 246"/>
              <a:gd name="T19" fmla="*/ 138 h 144"/>
              <a:gd name="T20" fmla="*/ 78 w 246"/>
              <a:gd name="T21" fmla="*/ 114 h 144"/>
              <a:gd name="T22" fmla="*/ 114 w 246"/>
              <a:gd name="T23" fmla="*/ 108 h 144"/>
              <a:gd name="T24" fmla="*/ 144 w 246"/>
              <a:gd name="T25" fmla="*/ 120 h 144"/>
              <a:gd name="T26" fmla="*/ 198 w 246"/>
              <a:gd name="T27" fmla="*/ 108 h 144"/>
              <a:gd name="T28" fmla="*/ 246 w 246"/>
              <a:gd name="T29" fmla="*/ 102 h 144"/>
              <a:gd name="T30" fmla="*/ 246 w 246"/>
              <a:gd name="T31" fmla="*/ 102 h 144"/>
              <a:gd name="T32" fmla="*/ 210 w 246"/>
              <a:gd name="T33" fmla="*/ 66 h 144"/>
              <a:gd name="T34" fmla="*/ 186 w 246"/>
              <a:gd name="T35" fmla="*/ 54 h 144"/>
              <a:gd name="T36" fmla="*/ 168 w 246"/>
              <a:gd name="T37" fmla="*/ 24 h 144"/>
              <a:gd name="T38" fmla="*/ 156 w 246"/>
              <a:gd name="T39" fmla="*/ 0 h 144"/>
              <a:gd name="T40" fmla="*/ 108 w 246"/>
              <a:gd name="T41" fmla="*/ 30 h 144"/>
              <a:gd name="T42" fmla="*/ 78 w 246"/>
              <a:gd name="T43"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22" name="Freeform 389"/>
          <p:cNvSpPr>
            <a:spLocks/>
          </p:cNvSpPr>
          <p:nvPr/>
        </p:nvSpPr>
        <p:spPr bwMode="auto">
          <a:xfrm>
            <a:off x="4627581" y="3079728"/>
            <a:ext cx="195263" cy="233362"/>
          </a:xfrm>
          <a:custGeom>
            <a:avLst/>
            <a:gdLst>
              <a:gd name="T0" fmla="*/ 66 w 150"/>
              <a:gd name="T1" fmla="*/ 162 h 180"/>
              <a:gd name="T2" fmla="*/ 90 w 150"/>
              <a:gd name="T3" fmla="*/ 144 h 180"/>
              <a:gd name="T4" fmla="*/ 114 w 150"/>
              <a:gd name="T5" fmla="*/ 96 h 180"/>
              <a:gd name="T6" fmla="*/ 132 w 150"/>
              <a:gd name="T7" fmla="*/ 78 h 180"/>
              <a:gd name="T8" fmla="*/ 150 w 150"/>
              <a:gd name="T9" fmla="*/ 6 h 180"/>
              <a:gd name="T10" fmla="*/ 138 w 150"/>
              <a:gd name="T11" fmla="*/ 0 h 180"/>
              <a:gd name="T12" fmla="*/ 114 w 150"/>
              <a:gd name="T13" fmla="*/ 0 h 180"/>
              <a:gd name="T14" fmla="*/ 90 w 150"/>
              <a:gd name="T15" fmla="*/ 12 h 180"/>
              <a:gd name="T16" fmla="*/ 72 w 150"/>
              <a:gd name="T17" fmla="*/ 18 h 180"/>
              <a:gd name="T18" fmla="*/ 60 w 150"/>
              <a:gd name="T19" fmla="*/ 30 h 180"/>
              <a:gd name="T20" fmla="*/ 48 w 150"/>
              <a:gd name="T21" fmla="*/ 36 h 180"/>
              <a:gd name="T22" fmla="*/ 48 w 150"/>
              <a:gd name="T23" fmla="*/ 48 h 180"/>
              <a:gd name="T24" fmla="*/ 60 w 150"/>
              <a:gd name="T25" fmla="*/ 54 h 180"/>
              <a:gd name="T26" fmla="*/ 54 w 150"/>
              <a:gd name="T27" fmla="*/ 84 h 180"/>
              <a:gd name="T28" fmla="*/ 48 w 150"/>
              <a:gd name="T29" fmla="*/ 114 h 180"/>
              <a:gd name="T30" fmla="*/ 30 w 150"/>
              <a:gd name="T31" fmla="*/ 114 h 180"/>
              <a:gd name="T32" fmla="*/ 12 w 150"/>
              <a:gd name="T33" fmla="*/ 126 h 180"/>
              <a:gd name="T34" fmla="*/ 0 w 150"/>
              <a:gd name="T35" fmla="*/ 138 h 180"/>
              <a:gd name="T36" fmla="*/ 18 w 150"/>
              <a:gd name="T37" fmla="*/ 156 h 180"/>
              <a:gd name="T38" fmla="*/ 24 w 150"/>
              <a:gd name="T39" fmla="*/ 180 h 180"/>
              <a:gd name="T40" fmla="*/ 42 w 150"/>
              <a:gd name="T41" fmla="*/ 162 h 180"/>
              <a:gd name="T42" fmla="*/ 66 w 150"/>
              <a:gd name="T43"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23" name="Freeform 390"/>
          <p:cNvSpPr>
            <a:spLocks/>
          </p:cNvSpPr>
          <p:nvPr/>
        </p:nvSpPr>
        <p:spPr bwMode="auto">
          <a:xfrm>
            <a:off x="4587893" y="3127360"/>
            <a:ext cx="117475" cy="130175"/>
          </a:xfrm>
          <a:custGeom>
            <a:avLst/>
            <a:gdLst>
              <a:gd name="T0" fmla="*/ 60 w 90"/>
              <a:gd name="T1" fmla="*/ 78 h 102"/>
              <a:gd name="T2" fmla="*/ 78 w 90"/>
              <a:gd name="T3" fmla="*/ 78 h 102"/>
              <a:gd name="T4" fmla="*/ 84 w 90"/>
              <a:gd name="T5" fmla="*/ 48 h 102"/>
              <a:gd name="T6" fmla="*/ 90 w 90"/>
              <a:gd name="T7" fmla="*/ 18 h 102"/>
              <a:gd name="T8" fmla="*/ 78 w 90"/>
              <a:gd name="T9" fmla="*/ 12 h 102"/>
              <a:gd name="T10" fmla="*/ 78 w 90"/>
              <a:gd name="T11" fmla="*/ 0 h 102"/>
              <a:gd name="T12" fmla="*/ 48 w 90"/>
              <a:gd name="T13" fmla="*/ 0 h 102"/>
              <a:gd name="T14" fmla="*/ 0 w 90"/>
              <a:gd name="T15" fmla="*/ 0 h 102"/>
              <a:gd name="T16" fmla="*/ 0 w 90"/>
              <a:gd name="T17" fmla="*/ 18 h 102"/>
              <a:gd name="T18" fmla="*/ 0 w 90"/>
              <a:gd name="T19" fmla="*/ 54 h 102"/>
              <a:gd name="T20" fmla="*/ 30 w 90"/>
              <a:gd name="T21" fmla="*/ 102 h 102"/>
              <a:gd name="T22" fmla="*/ 42 w 90"/>
              <a:gd name="T23" fmla="*/ 90 h 102"/>
              <a:gd name="T24" fmla="*/ 60 w 90"/>
              <a:gd name="T25"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24" name="Freeform 391"/>
          <p:cNvSpPr>
            <a:spLocks/>
          </p:cNvSpPr>
          <p:nvPr/>
        </p:nvSpPr>
        <p:spPr bwMode="auto">
          <a:xfrm>
            <a:off x="4556143" y="2868591"/>
            <a:ext cx="187325" cy="258763"/>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144 w 144"/>
              <a:gd name="T43" fmla="*/ 17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25" name="Freeform 392"/>
          <p:cNvSpPr>
            <a:spLocks/>
          </p:cNvSpPr>
          <p:nvPr/>
        </p:nvSpPr>
        <p:spPr bwMode="auto">
          <a:xfrm>
            <a:off x="4556143" y="2868591"/>
            <a:ext cx="187325" cy="258763"/>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26" name="Freeform 393"/>
          <p:cNvSpPr>
            <a:spLocks/>
          </p:cNvSpPr>
          <p:nvPr/>
        </p:nvSpPr>
        <p:spPr bwMode="auto">
          <a:xfrm>
            <a:off x="4383087" y="2859066"/>
            <a:ext cx="63500" cy="157163"/>
          </a:xfrm>
          <a:custGeom>
            <a:avLst/>
            <a:gdLst>
              <a:gd name="T0" fmla="*/ 48 w 48"/>
              <a:gd name="T1" fmla="*/ 48 h 120"/>
              <a:gd name="T2" fmla="*/ 48 w 48"/>
              <a:gd name="T3" fmla="*/ 24 h 120"/>
              <a:gd name="T4" fmla="*/ 48 w 48"/>
              <a:gd name="T5" fmla="*/ 6 h 120"/>
              <a:gd name="T6" fmla="*/ 42 w 48"/>
              <a:gd name="T7" fmla="*/ 6 h 120"/>
              <a:gd name="T8" fmla="*/ 30 w 48"/>
              <a:gd name="T9" fmla="*/ 0 h 120"/>
              <a:gd name="T10" fmla="*/ 24 w 48"/>
              <a:gd name="T11" fmla="*/ 6 h 120"/>
              <a:gd name="T12" fmla="*/ 6 w 48"/>
              <a:gd name="T13" fmla="*/ 30 h 120"/>
              <a:gd name="T14" fmla="*/ 0 w 48"/>
              <a:gd name="T15" fmla="*/ 30 h 120"/>
              <a:gd name="T16" fmla="*/ 0 w 48"/>
              <a:gd name="T17" fmla="*/ 48 h 120"/>
              <a:gd name="T18" fmla="*/ 6 w 48"/>
              <a:gd name="T19" fmla="*/ 90 h 120"/>
              <a:gd name="T20" fmla="*/ 24 w 48"/>
              <a:gd name="T21" fmla="*/ 120 h 120"/>
              <a:gd name="T22" fmla="*/ 24 w 48"/>
              <a:gd name="T23" fmla="*/ 120 h 120"/>
              <a:gd name="T24" fmla="*/ 36 w 48"/>
              <a:gd name="T25" fmla="*/ 120 h 120"/>
              <a:gd name="T26" fmla="*/ 36 w 48"/>
              <a:gd name="T27" fmla="*/ 90 h 120"/>
              <a:gd name="T28" fmla="*/ 48 w 48"/>
              <a:gd name="T29"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27" name="Freeform 394"/>
          <p:cNvSpPr>
            <a:spLocks/>
          </p:cNvSpPr>
          <p:nvPr/>
        </p:nvSpPr>
        <p:spPr bwMode="auto">
          <a:xfrm>
            <a:off x="4359276" y="2900342"/>
            <a:ext cx="55563" cy="123825"/>
          </a:xfrm>
          <a:custGeom>
            <a:avLst/>
            <a:gdLst>
              <a:gd name="T0" fmla="*/ 18 w 42"/>
              <a:gd name="T1" fmla="*/ 18 h 96"/>
              <a:gd name="T2" fmla="*/ 18 w 42"/>
              <a:gd name="T3" fmla="*/ 0 h 96"/>
              <a:gd name="T4" fmla="*/ 6 w 42"/>
              <a:gd name="T5" fmla="*/ 6 h 96"/>
              <a:gd name="T6" fmla="*/ 0 w 42"/>
              <a:gd name="T7" fmla="*/ 6 h 96"/>
              <a:gd name="T8" fmla="*/ 0 w 42"/>
              <a:gd name="T9" fmla="*/ 12 h 96"/>
              <a:gd name="T10" fmla="*/ 0 w 42"/>
              <a:gd name="T11" fmla="*/ 42 h 96"/>
              <a:gd name="T12" fmla="*/ 18 w 42"/>
              <a:gd name="T13" fmla="*/ 96 h 96"/>
              <a:gd name="T14" fmla="*/ 42 w 42"/>
              <a:gd name="T15" fmla="*/ 90 h 96"/>
              <a:gd name="T16" fmla="*/ 24 w 42"/>
              <a:gd name="T17" fmla="*/ 60 h 96"/>
              <a:gd name="T18" fmla="*/ 18 w 42"/>
              <a:gd name="T1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28" name="Freeform 395"/>
          <p:cNvSpPr>
            <a:spLocks/>
          </p:cNvSpPr>
          <p:nvPr/>
        </p:nvSpPr>
        <p:spPr bwMode="auto">
          <a:xfrm>
            <a:off x="4651377" y="3595665"/>
            <a:ext cx="320675" cy="325438"/>
          </a:xfrm>
          <a:custGeom>
            <a:avLst/>
            <a:gdLst>
              <a:gd name="T0" fmla="*/ 126 w 246"/>
              <a:gd name="T1" fmla="*/ 252 h 252"/>
              <a:gd name="T2" fmla="*/ 144 w 246"/>
              <a:gd name="T3" fmla="*/ 246 h 252"/>
              <a:gd name="T4" fmla="*/ 156 w 246"/>
              <a:gd name="T5" fmla="*/ 162 h 252"/>
              <a:gd name="T6" fmla="*/ 156 w 246"/>
              <a:gd name="T7" fmla="*/ 108 h 252"/>
              <a:gd name="T8" fmla="*/ 168 w 246"/>
              <a:gd name="T9" fmla="*/ 102 h 252"/>
              <a:gd name="T10" fmla="*/ 174 w 246"/>
              <a:gd name="T11" fmla="*/ 36 h 252"/>
              <a:gd name="T12" fmla="*/ 222 w 246"/>
              <a:gd name="T13" fmla="*/ 24 h 252"/>
              <a:gd name="T14" fmla="*/ 240 w 246"/>
              <a:gd name="T15" fmla="*/ 18 h 252"/>
              <a:gd name="T16" fmla="*/ 240 w 246"/>
              <a:gd name="T17" fmla="*/ 18 h 252"/>
              <a:gd name="T18" fmla="*/ 240 w 246"/>
              <a:gd name="T19" fmla="*/ 18 h 252"/>
              <a:gd name="T20" fmla="*/ 246 w 246"/>
              <a:gd name="T21" fmla="*/ 18 h 252"/>
              <a:gd name="T22" fmla="*/ 234 w 246"/>
              <a:gd name="T23" fmla="*/ 12 h 252"/>
              <a:gd name="T24" fmla="*/ 210 w 246"/>
              <a:gd name="T25" fmla="*/ 12 h 252"/>
              <a:gd name="T26" fmla="*/ 216 w 246"/>
              <a:gd name="T27" fmla="*/ 18 h 252"/>
              <a:gd name="T28" fmla="*/ 210 w 246"/>
              <a:gd name="T29" fmla="*/ 12 h 252"/>
              <a:gd name="T30" fmla="*/ 174 w 246"/>
              <a:gd name="T31" fmla="*/ 18 h 252"/>
              <a:gd name="T32" fmla="*/ 126 w 246"/>
              <a:gd name="T33" fmla="*/ 18 h 252"/>
              <a:gd name="T34" fmla="*/ 114 w 246"/>
              <a:gd name="T35" fmla="*/ 12 h 252"/>
              <a:gd name="T36" fmla="*/ 30 w 246"/>
              <a:gd name="T37" fmla="*/ 12 h 252"/>
              <a:gd name="T38" fmla="*/ 18 w 246"/>
              <a:gd name="T39" fmla="*/ 0 h 252"/>
              <a:gd name="T40" fmla="*/ 6 w 246"/>
              <a:gd name="T41" fmla="*/ 6 h 252"/>
              <a:gd name="T42" fmla="*/ 0 w 246"/>
              <a:gd name="T43" fmla="*/ 42 h 252"/>
              <a:gd name="T44" fmla="*/ 42 w 246"/>
              <a:gd name="T45" fmla="*/ 126 h 252"/>
              <a:gd name="T46" fmla="*/ 48 w 246"/>
              <a:gd name="T47" fmla="*/ 144 h 252"/>
              <a:gd name="T48" fmla="*/ 60 w 246"/>
              <a:gd name="T49" fmla="*/ 222 h 252"/>
              <a:gd name="T50" fmla="*/ 90 w 246"/>
              <a:gd name="T51" fmla="*/ 252 h 252"/>
              <a:gd name="T52" fmla="*/ 96 w 246"/>
              <a:gd name="T53" fmla="*/ 240 h 252"/>
              <a:gd name="T54" fmla="*/ 126 w 246"/>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29" name="Freeform 396"/>
          <p:cNvSpPr>
            <a:spLocks/>
          </p:cNvSpPr>
          <p:nvPr/>
        </p:nvSpPr>
        <p:spPr bwMode="auto">
          <a:xfrm>
            <a:off x="4383095" y="2703491"/>
            <a:ext cx="79375" cy="93663"/>
          </a:xfrm>
          <a:custGeom>
            <a:avLst/>
            <a:gdLst>
              <a:gd name="T0" fmla="*/ 0 w 10"/>
              <a:gd name="T1" fmla="*/ 12 h 12"/>
              <a:gd name="T2" fmla="*/ 4 w 10"/>
              <a:gd name="T3" fmla="*/ 11 h 12"/>
              <a:gd name="T4" fmla="*/ 9 w 10"/>
              <a:gd name="T5" fmla="*/ 10 h 12"/>
              <a:gd name="T6" fmla="*/ 10 w 10"/>
              <a:gd name="T7" fmla="*/ 8 h 12"/>
              <a:gd name="T8" fmla="*/ 10 w 10"/>
              <a:gd name="T9" fmla="*/ 0 h 12"/>
            </a:gdLst>
            <a:ahLst/>
            <a:cxnLst>
              <a:cxn ang="0">
                <a:pos x="T0" y="T1"/>
              </a:cxn>
              <a:cxn ang="0">
                <a:pos x="T2" y="T3"/>
              </a:cxn>
              <a:cxn ang="0">
                <a:pos x="T4" y="T5"/>
              </a:cxn>
              <a:cxn ang="0">
                <a:pos x="T6" y="T7"/>
              </a:cxn>
              <a:cxn ang="0">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30" name="Freeform 397"/>
          <p:cNvSpPr>
            <a:spLocks/>
          </p:cNvSpPr>
          <p:nvPr/>
        </p:nvSpPr>
        <p:spPr bwMode="auto">
          <a:xfrm>
            <a:off x="76217" y="630214"/>
            <a:ext cx="676275" cy="922338"/>
          </a:xfrm>
          <a:custGeom>
            <a:avLst/>
            <a:gdLst>
              <a:gd name="T0" fmla="*/ 504 w 516"/>
              <a:gd name="T1" fmla="*/ 96 h 709"/>
              <a:gd name="T2" fmla="*/ 486 w 516"/>
              <a:gd name="T3" fmla="*/ 78 h 709"/>
              <a:gd name="T4" fmla="*/ 432 w 516"/>
              <a:gd name="T5" fmla="*/ 84 h 709"/>
              <a:gd name="T6" fmla="*/ 354 w 516"/>
              <a:gd name="T7" fmla="*/ 48 h 709"/>
              <a:gd name="T8" fmla="*/ 318 w 516"/>
              <a:gd name="T9" fmla="*/ 54 h 709"/>
              <a:gd name="T10" fmla="*/ 288 w 516"/>
              <a:gd name="T11" fmla="*/ 36 h 709"/>
              <a:gd name="T12" fmla="*/ 282 w 516"/>
              <a:gd name="T13" fmla="*/ 18 h 709"/>
              <a:gd name="T14" fmla="*/ 228 w 516"/>
              <a:gd name="T15" fmla="*/ 0 h 709"/>
              <a:gd name="T16" fmla="*/ 198 w 516"/>
              <a:gd name="T17" fmla="*/ 24 h 709"/>
              <a:gd name="T18" fmla="*/ 150 w 516"/>
              <a:gd name="T19" fmla="*/ 42 h 709"/>
              <a:gd name="T20" fmla="*/ 114 w 516"/>
              <a:gd name="T21" fmla="*/ 66 h 709"/>
              <a:gd name="T22" fmla="*/ 90 w 516"/>
              <a:gd name="T23" fmla="*/ 126 h 709"/>
              <a:gd name="T24" fmla="*/ 42 w 516"/>
              <a:gd name="T25" fmla="*/ 138 h 709"/>
              <a:gd name="T26" fmla="*/ 42 w 516"/>
              <a:gd name="T27" fmla="*/ 174 h 709"/>
              <a:gd name="T28" fmla="*/ 78 w 516"/>
              <a:gd name="T29" fmla="*/ 222 h 709"/>
              <a:gd name="T30" fmla="*/ 114 w 516"/>
              <a:gd name="T31" fmla="*/ 240 h 709"/>
              <a:gd name="T32" fmla="*/ 114 w 516"/>
              <a:gd name="T33" fmla="*/ 264 h 709"/>
              <a:gd name="T34" fmla="*/ 90 w 516"/>
              <a:gd name="T35" fmla="*/ 276 h 709"/>
              <a:gd name="T36" fmla="*/ 60 w 516"/>
              <a:gd name="T37" fmla="*/ 264 h 709"/>
              <a:gd name="T38" fmla="*/ 0 w 516"/>
              <a:gd name="T39" fmla="*/ 306 h 709"/>
              <a:gd name="T40" fmla="*/ 18 w 516"/>
              <a:gd name="T41" fmla="*/ 324 h 709"/>
              <a:gd name="T42" fmla="*/ 42 w 516"/>
              <a:gd name="T43" fmla="*/ 348 h 709"/>
              <a:gd name="T44" fmla="*/ 96 w 516"/>
              <a:gd name="T45" fmla="*/ 348 h 709"/>
              <a:gd name="T46" fmla="*/ 138 w 516"/>
              <a:gd name="T47" fmla="*/ 354 h 709"/>
              <a:gd name="T48" fmla="*/ 120 w 516"/>
              <a:gd name="T49" fmla="*/ 396 h 709"/>
              <a:gd name="T50" fmla="*/ 72 w 516"/>
              <a:gd name="T51" fmla="*/ 414 h 709"/>
              <a:gd name="T52" fmla="*/ 36 w 516"/>
              <a:gd name="T53" fmla="*/ 438 h 709"/>
              <a:gd name="T54" fmla="*/ 30 w 516"/>
              <a:gd name="T55" fmla="*/ 468 h 709"/>
              <a:gd name="T56" fmla="*/ 72 w 516"/>
              <a:gd name="T57" fmla="*/ 498 h 709"/>
              <a:gd name="T58" fmla="*/ 78 w 516"/>
              <a:gd name="T59" fmla="*/ 529 h 709"/>
              <a:gd name="T60" fmla="*/ 108 w 516"/>
              <a:gd name="T61" fmla="*/ 541 h 709"/>
              <a:gd name="T62" fmla="*/ 114 w 516"/>
              <a:gd name="T63" fmla="*/ 583 h 709"/>
              <a:gd name="T64" fmla="*/ 156 w 516"/>
              <a:gd name="T65" fmla="*/ 577 h 709"/>
              <a:gd name="T66" fmla="*/ 210 w 516"/>
              <a:gd name="T67" fmla="*/ 577 h 709"/>
              <a:gd name="T68" fmla="*/ 180 w 516"/>
              <a:gd name="T69" fmla="*/ 631 h 709"/>
              <a:gd name="T70" fmla="*/ 90 w 516"/>
              <a:gd name="T71" fmla="*/ 709 h 709"/>
              <a:gd name="T72" fmla="*/ 192 w 516"/>
              <a:gd name="T73" fmla="*/ 655 h 709"/>
              <a:gd name="T74" fmla="*/ 270 w 516"/>
              <a:gd name="T75" fmla="*/ 571 h 709"/>
              <a:gd name="T76" fmla="*/ 264 w 516"/>
              <a:gd name="T77" fmla="*/ 553 h 709"/>
              <a:gd name="T78" fmla="*/ 312 w 516"/>
              <a:gd name="T79" fmla="*/ 492 h 709"/>
              <a:gd name="T80" fmla="*/ 324 w 516"/>
              <a:gd name="T81" fmla="*/ 517 h 709"/>
              <a:gd name="T82" fmla="*/ 330 w 516"/>
              <a:gd name="T83" fmla="*/ 547 h 709"/>
              <a:gd name="T84" fmla="*/ 366 w 516"/>
              <a:gd name="T85" fmla="*/ 517 h 709"/>
              <a:gd name="T86" fmla="*/ 408 w 516"/>
              <a:gd name="T87" fmla="*/ 492 h 709"/>
              <a:gd name="T88" fmla="*/ 426 w 516"/>
              <a:gd name="T89" fmla="*/ 505 h 709"/>
              <a:gd name="T90" fmla="*/ 516 w 516"/>
              <a:gd name="T91" fmla="*/ 523 h 709"/>
              <a:gd name="T92" fmla="*/ 516 w 516"/>
              <a:gd name="T93" fmla="*/ 96 h 709"/>
              <a:gd name="T94" fmla="*/ 504 w 516"/>
              <a:gd name="T95" fmla="*/ 96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31" name="Freeform 398"/>
          <p:cNvSpPr>
            <a:spLocks/>
          </p:cNvSpPr>
          <p:nvPr/>
        </p:nvSpPr>
        <p:spPr bwMode="auto">
          <a:xfrm>
            <a:off x="752475" y="592119"/>
            <a:ext cx="2119312" cy="1452563"/>
          </a:xfrm>
          <a:custGeom>
            <a:avLst/>
            <a:gdLst>
              <a:gd name="T0" fmla="*/ 973 w 1622"/>
              <a:gd name="T1" fmla="*/ 955 h 1117"/>
              <a:gd name="T2" fmla="*/ 1111 w 1622"/>
              <a:gd name="T3" fmla="*/ 1081 h 1117"/>
              <a:gd name="T4" fmla="*/ 1190 w 1622"/>
              <a:gd name="T5" fmla="*/ 1093 h 1117"/>
              <a:gd name="T6" fmla="*/ 1262 w 1622"/>
              <a:gd name="T7" fmla="*/ 1051 h 1117"/>
              <a:gd name="T8" fmla="*/ 1370 w 1622"/>
              <a:gd name="T9" fmla="*/ 979 h 1117"/>
              <a:gd name="T10" fmla="*/ 1406 w 1622"/>
              <a:gd name="T11" fmla="*/ 1045 h 1117"/>
              <a:gd name="T12" fmla="*/ 1448 w 1622"/>
              <a:gd name="T13" fmla="*/ 1033 h 1117"/>
              <a:gd name="T14" fmla="*/ 1448 w 1622"/>
              <a:gd name="T15" fmla="*/ 1075 h 1117"/>
              <a:gd name="T16" fmla="*/ 1520 w 1622"/>
              <a:gd name="T17" fmla="*/ 1009 h 1117"/>
              <a:gd name="T18" fmla="*/ 1442 w 1622"/>
              <a:gd name="T19" fmla="*/ 967 h 1117"/>
              <a:gd name="T20" fmla="*/ 1466 w 1622"/>
              <a:gd name="T21" fmla="*/ 925 h 1117"/>
              <a:gd name="T22" fmla="*/ 1340 w 1622"/>
              <a:gd name="T23" fmla="*/ 979 h 1117"/>
              <a:gd name="T24" fmla="*/ 1400 w 1622"/>
              <a:gd name="T25" fmla="*/ 913 h 1117"/>
              <a:gd name="T26" fmla="*/ 1496 w 1622"/>
              <a:gd name="T27" fmla="*/ 895 h 1117"/>
              <a:gd name="T28" fmla="*/ 1592 w 1622"/>
              <a:gd name="T29" fmla="*/ 859 h 1117"/>
              <a:gd name="T30" fmla="*/ 1598 w 1622"/>
              <a:gd name="T31" fmla="*/ 775 h 1117"/>
              <a:gd name="T32" fmla="*/ 1514 w 1622"/>
              <a:gd name="T33" fmla="*/ 703 h 1117"/>
              <a:gd name="T34" fmla="*/ 1448 w 1622"/>
              <a:gd name="T35" fmla="*/ 553 h 1117"/>
              <a:gd name="T36" fmla="*/ 1388 w 1622"/>
              <a:gd name="T37" fmla="*/ 619 h 1117"/>
              <a:gd name="T38" fmla="*/ 1358 w 1622"/>
              <a:gd name="T39" fmla="*/ 607 h 1117"/>
              <a:gd name="T40" fmla="*/ 1322 w 1622"/>
              <a:gd name="T41" fmla="*/ 516 h 1117"/>
              <a:gd name="T42" fmla="*/ 1262 w 1622"/>
              <a:gd name="T43" fmla="*/ 480 h 1117"/>
              <a:gd name="T44" fmla="*/ 1202 w 1622"/>
              <a:gd name="T45" fmla="*/ 474 h 1117"/>
              <a:gd name="T46" fmla="*/ 1202 w 1622"/>
              <a:gd name="T47" fmla="*/ 535 h 1117"/>
              <a:gd name="T48" fmla="*/ 1190 w 1622"/>
              <a:gd name="T49" fmla="*/ 625 h 1117"/>
              <a:gd name="T50" fmla="*/ 1166 w 1622"/>
              <a:gd name="T51" fmla="*/ 751 h 1117"/>
              <a:gd name="T52" fmla="*/ 1154 w 1622"/>
              <a:gd name="T53" fmla="*/ 859 h 1117"/>
              <a:gd name="T54" fmla="*/ 1117 w 1622"/>
              <a:gd name="T55" fmla="*/ 739 h 1117"/>
              <a:gd name="T56" fmla="*/ 943 w 1622"/>
              <a:gd name="T57" fmla="*/ 667 h 1117"/>
              <a:gd name="T58" fmla="*/ 901 w 1622"/>
              <a:gd name="T59" fmla="*/ 613 h 1117"/>
              <a:gd name="T60" fmla="*/ 931 w 1622"/>
              <a:gd name="T61" fmla="*/ 450 h 1117"/>
              <a:gd name="T62" fmla="*/ 991 w 1622"/>
              <a:gd name="T63" fmla="*/ 402 h 1117"/>
              <a:gd name="T64" fmla="*/ 1027 w 1622"/>
              <a:gd name="T65" fmla="*/ 342 h 1117"/>
              <a:gd name="T66" fmla="*/ 1099 w 1622"/>
              <a:gd name="T67" fmla="*/ 282 h 1117"/>
              <a:gd name="T68" fmla="*/ 1111 w 1622"/>
              <a:gd name="T69" fmla="*/ 204 h 1117"/>
              <a:gd name="T70" fmla="*/ 1099 w 1622"/>
              <a:gd name="T71" fmla="*/ 138 h 1117"/>
              <a:gd name="T72" fmla="*/ 1051 w 1622"/>
              <a:gd name="T73" fmla="*/ 192 h 1117"/>
              <a:gd name="T74" fmla="*/ 1003 w 1622"/>
              <a:gd name="T75" fmla="*/ 180 h 1117"/>
              <a:gd name="T76" fmla="*/ 961 w 1622"/>
              <a:gd name="T77" fmla="*/ 186 h 1117"/>
              <a:gd name="T78" fmla="*/ 925 w 1622"/>
              <a:gd name="T79" fmla="*/ 114 h 1117"/>
              <a:gd name="T80" fmla="*/ 877 w 1622"/>
              <a:gd name="T81" fmla="*/ 0 h 1117"/>
              <a:gd name="T82" fmla="*/ 847 w 1622"/>
              <a:gd name="T83" fmla="*/ 114 h 1117"/>
              <a:gd name="T84" fmla="*/ 895 w 1622"/>
              <a:gd name="T85" fmla="*/ 186 h 1117"/>
              <a:gd name="T86" fmla="*/ 847 w 1622"/>
              <a:gd name="T87" fmla="*/ 204 h 1117"/>
              <a:gd name="T88" fmla="*/ 811 w 1622"/>
              <a:gd name="T89" fmla="*/ 234 h 1117"/>
              <a:gd name="T90" fmla="*/ 709 w 1622"/>
              <a:gd name="T91" fmla="*/ 222 h 1117"/>
              <a:gd name="T92" fmla="*/ 619 w 1622"/>
              <a:gd name="T93" fmla="*/ 210 h 1117"/>
              <a:gd name="T94" fmla="*/ 631 w 1622"/>
              <a:gd name="T95" fmla="*/ 264 h 1117"/>
              <a:gd name="T96" fmla="*/ 583 w 1622"/>
              <a:gd name="T97" fmla="*/ 222 h 1117"/>
              <a:gd name="T98" fmla="*/ 487 w 1622"/>
              <a:gd name="T99" fmla="*/ 210 h 1117"/>
              <a:gd name="T100" fmla="*/ 457 w 1622"/>
              <a:gd name="T101" fmla="*/ 174 h 1117"/>
              <a:gd name="T102" fmla="*/ 343 w 1622"/>
              <a:gd name="T103" fmla="*/ 132 h 1117"/>
              <a:gd name="T104" fmla="*/ 259 w 1622"/>
              <a:gd name="T105" fmla="*/ 96 h 1117"/>
              <a:gd name="T106" fmla="*/ 115 w 1622"/>
              <a:gd name="T107" fmla="*/ 180 h 1117"/>
              <a:gd name="T108" fmla="*/ 37 w 1622"/>
              <a:gd name="T109" fmla="*/ 138 h 1117"/>
              <a:gd name="T110" fmla="*/ 0 w 1622"/>
              <a:gd name="T111" fmla="*/ 553 h 1117"/>
              <a:gd name="T112" fmla="*/ 61 w 1622"/>
              <a:gd name="T113" fmla="*/ 583 h 1117"/>
              <a:gd name="T114" fmla="*/ 175 w 1622"/>
              <a:gd name="T115" fmla="*/ 679 h 1117"/>
              <a:gd name="T116" fmla="*/ 211 w 1622"/>
              <a:gd name="T117" fmla="*/ 757 h 1117"/>
              <a:gd name="T118" fmla="*/ 277 w 1622"/>
              <a:gd name="T119" fmla="*/ 859 h 1117"/>
              <a:gd name="T120" fmla="*/ 349 w 1622"/>
              <a:gd name="T121" fmla="*/ 931 h 1117"/>
              <a:gd name="T122" fmla="*/ 931 w 1622"/>
              <a:gd name="T123" fmla="*/ 943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32" name="Freeform 399"/>
          <p:cNvSpPr>
            <a:spLocks/>
          </p:cNvSpPr>
          <p:nvPr/>
        </p:nvSpPr>
        <p:spPr bwMode="auto">
          <a:xfrm>
            <a:off x="1152527" y="1801823"/>
            <a:ext cx="1435100" cy="741363"/>
          </a:xfrm>
          <a:custGeom>
            <a:avLst/>
            <a:gdLst>
              <a:gd name="T0" fmla="*/ 300 w 1099"/>
              <a:gd name="T1" fmla="*/ 439 h 571"/>
              <a:gd name="T2" fmla="*/ 348 w 1099"/>
              <a:gd name="T3" fmla="*/ 433 h 571"/>
              <a:gd name="T4" fmla="*/ 432 w 1099"/>
              <a:gd name="T5" fmla="*/ 475 h 571"/>
              <a:gd name="T6" fmla="*/ 474 w 1099"/>
              <a:gd name="T7" fmla="*/ 523 h 571"/>
              <a:gd name="T8" fmla="*/ 528 w 1099"/>
              <a:gd name="T9" fmla="*/ 553 h 571"/>
              <a:gd name="T10" fmla="*/ 528 w 1099"/>
              <a:gd name="T11" fmla="*/ 511 h 571"/>
              <a:gd name="T12" fmla="*/ 570 w 1099"/>
              <a:gd name="T13" fmla="*/ 469 h 571"/>
              <a:gd name="T14" fmla="*/ 666 w 1099"/>
              <a:gd name="T15" fmla="*/ 475 h 571"/>
              <a:gd name="T16" fmla="*/ 744 w 1099"/>
              <a:gd name="T17" fmla="*/ 463 h 571"/>
              <a:gd name="T18" fmla="*/ 780 w 1099"/>
              <a:gd name="T19" fmla="*/ 487 h 571"/>
              <a:gd name="T20" fmla="*/ 829 w 1099"/>
              <a:gd name="T21" fmla="*/ 565 h 571"/>
              <a:gd name="T22" fmla="*/ 841 w 1099"/>
              <a:gd name="T23" fmla="*/ 511 h 571"/>
              <a:gd name="T24" fmla="*/ 847 w 1099"/>
              <a:gd name="T25" fmla="*/ 409 h 571"/>
              <a:gd name="T26" fmla="*/ 931 w 1099"/>
              <a:gd name="T27" fmla="*/ 343 h 571"/>
              <a:gd name="T28" fmla="*/ 919 w 1099"/>
              <a:gd name="T29" fmla="*/ 271 h 571"/>
              <a:gd name="T30" fmla="*/ 943 w 1099"/>
              <a:gd name="T31" fmla="*/ 277 h 571"/>
              <a:gd name="T32" fmla="*/ 949 w 1099"/>
              <a:gd name="T33" fmla="*/ 253 h 571"/>
              <a:gd name="T34" fmla="*/ 979 w 1099"/>
              <a:gd name="T35" fmla="*/ 217 h 571"/>
              <a:gd name="T36" fmla="*/ 1039 w 1099"/>
              <a:gd name="T37" fmla="*/ 193 h 571"/>
              <a:gd name="T38" fmla="*/ 1099 w 1099"/>
              <a:gd name="T39" fmla="*/ 114 h 571"/>
              <a:gd name="T40" fmla="*/ 1063 w 1099"/>
              <a:gd name="T41" fmla="*/ 48 h 571"/>
              <a:gd name="T42" fmla="*/ 955 w 1099"/>
              <a:gd name="T43" fmla="*/ 120 h 571"/>
              <a:gd name="T44" fmla="*/ 883 w 1099"/>
              <a:gd name="T45" fmla="*/ 162 h 571"/>
              <a:gd name="T46" fmla="*/ 804 w 1099"/>
              <a:gd name="T47" fmla="*/ 150 h 571"/>
              <a:gd name="T48" fmla="*/ 666 w 1099"/>
              <a:gd name="T49" fmla="*/ 24 h 571"/>
              <a:gd name="T50" fmla="*/ 564 w 1099"/>
              <a:gd name="T51" fmla="*/ 0 h 571"/>
              <a:gd name="T52" fmla="*/ 48 w 1099"/>
              <a:gd name="T53" fmla="*/ 36 h 571"/>
              <a:gd name="T54" fmla="*/ 36 w 1099"/>
              <a:gd name="T55" fmla="*/ 24 h 571"/>
              <a:gd name="T56" fmla="*/ 18 w 1099"/>
              <a:gd name="T57" fmla="*/ 78 h 571"/>
              <a:gd name="T58" fmla="*/ 0 w 1099"/>
              <a:gd name="T59" fmla="*/ 174 h 571"/>
              <a:gd name="T60" fmla="*/ 12 w 1099"/>
              <a:gd name="T61" fmla="*/ 235 h 571"/>
              <a:gd name="T62" fmla="*/ 66 w 1099"/>
              <a:gd name="T63" fmla="*/ 337 h 571"/>
              <a:gd name="T64" fmla="*/ 138 w 1099"/>
              <a:gd name="T65" fmla="*/ 403 h 571"/>
              <a:gd name="T66" fmla="*/ 192 w 1099"/>
              <a:gd name="T67" fmla="*/ 40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33" name="Freeform 400"/>
          <p:cNvSpPr>
            <a:spLocks/>
          </p:cNvSpPr>
          <p:nvPr/>
        </p:nvSpPr>
        <p:spPr bwMode="auto">
          <a:xfrm>
            <a:off x="2068528" y="2808269"/>
            <a:ext cx="111125" cy="112713"/>
          </a:xfrm>
          <a:custGeom>
            <a:avLst/>
            <a:gdLst>
              <a:gd name="T0" fmla="*/ 14 w 14"/>
              <a:gd name="T1" fmla="*/ 14 h 14"/>
              <a:gd name="T2" fmla="*/ 13 w 14"/>
              <a:gd name="T3" fmla="*/ 11 h 14"/>
              <a:gd name="T4" fmla="*/ 14 w 14"/>
              <a:gd name="T5" fmla="*/ 0 h 14"/>
              <a:gd name="T6" fmla="*/ 7 w 14"/>
              <a:gd name="T7" fmla="*/ 3 h 14"/>
              <a:gd name="T8" fmla="*/ 0 w 14"/>
              <a:gd name="T9" fmla="*/ 6 h 14"/>
              <a:gd name="T10" fmla="*/ 5 w 14"/>
              <a:gd name="T11" fmla="*/ 14 h 14"/>
              <a:gd name="T12" fmla="*/ 9 w 14"/>
              <a:gd name="T13" fmla="*/ 13 h 14"/>
              <a:gd name="T14" fmla="*/ 14 w 1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34" name="Freeform 401"/>
          <p:cNvSpPr>
            <a:spLocks/>
          </p:cNvSpPr>
          <p:nvPr/>
        </p:nvSpPr>
        <p:spPr bwMode="auto">
          <a:xfrm>
            <a:off x="2108201" y="2911452"/>
            <a:ext cx="95251" cy="69850"/>
          </a:xfrm>
          <a:custGeom>
            <a:avLst/>
            <a:gdLst>
              <a:gd name="T0" fmla="*/ 9 w 12"/>
              <a:gd name="T1" fmla="*/ 1 h 9"/>
              <a:gd name="T2" fmla="*/ 4 w 12"/>
              <a:gd name="T3" fmla="*/ 0 h 9"/>
              <a:gd name="T4" fmla="*/ 0 w 12"/>
              <a:gd name="T5" fmla="*/ 1 h 9"/>
              <a:gd name="T6" fmla="*/ 2 w 12"/>
              <a:gd name="T7" fmla="*/ 3 h 9"/>
              <a:gd name="T8" fmla="*/ 11 w 12"/>
              <a:gd name="T9" fmla="*/ 9 h 9"/>
              <a:gd name="T10" fmla="*/ 12 w 12"/>
              <a:gd name="T11" fmla="*/ 5 h 9"/>
              <a:gd name="T12" fmla="*/ 9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35" name="Freeform 402"/>
          <p:cNvSpPr>
            <a:spLocks/>
          </p:cNvSpPr>
          <p:nvPr/>
        </p:nvSpPr>
        <p:spPr bwMode="auto">
          <a:xfrm>
            <a:off x="2195512" y="2951141"/>
            <a:ext cx="141288" cy="60325"/>
          </a:xfrm>
          <a:custGeom>
            <a:avLst/>
            <a:gdLst>
              <a:gd name="T0" fmla="*/ 14 w 18"/>
              <a:gd name="T1" fmla="*/ 1 h 8"/>
              <a:gd name="T2" fmla="*/ 9 w 18"/>
              <a:gd name="T3" fmla="*/ 1 h 8"/>
              <a:gd name="T4" fmla="*/ 2 w 18"/>
              <a:gd name="T5" fmla="*/ 1 h 8"/>
              <a:gd name="T6" fmla="*/ 1 w 18"/>
              <a:gd name="T7" fmla="*/ 0 h 8"/>
              <a:gd name="T8" fmla="*/ 0 w 18"/>
              <a:gd name="T9" fmla="*/ 4 h 8"/>
              <a:gd name="T10" fmla="*/ 4 w 18"/>
              <a:gd name="T11" fmla="*/ 8 h 8"/>
              <a:gd name="T12" fmla="*/ 6 w 18"/>
              <a:gd name="T13" fmla="*/ 8 h 8"/>
              <a:gd name="T14" fmla="*/ 7 w 18"/>
              <a:gd name="T15" fmla="*/ 6 h 8"/>
              <a:gd name="T16" fmla="*/ 10 w 18"/>
              <a:gd name="T17" fmla="*/ 3 h 8"/>
              <a:gd name="T18" fmla="*/ 14 w 18"/>
              <a:gd name="T19" fmla="*/ 4 h 8"/>
              <a:gd name="T20" fmla="*/ 15 w 18"/>
              <a:gd name="T21" fmla="*/ 7 h 8"/>
              <a:gd name="T22" fmla="*/ 18 w 18"/>
              <a:gd name="T23" fmla="*/ 4 h 8"/>
              <a:gd name="T24" fmla="*/ 14 w 18"/>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36" name="Freeform 403"/>
          <p:cNvSpPr>
            <a:spLocks/>
          </p:cNvSpPr>
          <p:nvPr/>
        </p:nvSpPr>
        <p:spPr bwMode="auto">
          <a:xfrm>
            <a:off x="2289177" y="2881291"/>
            <a:ext cx="290512" cy="319088"/>
          </a:xfrm>
          <a:custGeom>
            <a:avLst/>
            <a:gdLst>
              <a:gd name="T0" fmla="*/ 37 w 37"/>
              <a:gd name="T1" fmla="*/ 34 h 41"/>
              <a:gd name="T2" fmla="*/ 37 w 37"/>
              <a:gd name="T3" fmla="*/ 34 h 41"/>
              <a:gd name="T4" fmla="*/ 37 w 37"/>
              <a:gd name="T5" fmla="*/ 27 h 41"/>
              <a:gd name="T6" fmla="*/ 35 w 37"/>
              <a:gd name="T7" fmla="*/ 23 h 41"/>
              <a:gd name="T8" fmla="*/ 36 w 37"/>
              <a:gd name="T9" fmla="*/ 21 h 41"/>
              <a:gd name="T10" fmla="*/ 31 w 37"/>
              <a:gd name="T11" fmla="*/ 20 h 41"/>
              <a:gd name="T12" fmla="*/ 21 w 37"/>
              <a:gd name="T13" fmla="*/ 16 h 41"/>
              <a:gd name="T14" fmla="*/ 19 w 37"/>
              <a:gd name="T15" fmla="*/ 11 h 41"/>
              <a:gd name="T16" fmla="*/ 20 w 37"/>
              <a:gd name="T17" fmla="*/ 3 h 41"/>
              <a:gd name="T18" fmla="*/ 24 w 37"/>
              <a:gd name="T19" fmla="*/ 1 h 41"/>
              <a:gd name="T20" fmla="*/ 24 w 37"/>
              <a:gd name="T21" fmla="*/ 0 h 41"/>
              <a:gd name="T22" fmla="*/ 17 w 37"/>
              <a:gd name="T23" fmla="*/ 2 h 41"/>
              <a:gd name="T24" fmla="*/ 13 w 37"/>
              <a:gd name="T25" fmla="*/ 4 h 41"/>
              <a:gd name="T26" fmla="*/ 11 w 37"/>
              <a:gd name="T27" fmla="*/ 9 h 41"/>
              <a:gd name="T28" fmla="*/ 9 w 37"/>
              <a:gd name="T29" fmla="*/ 10 h 41"/>
              <a:gd name="T30" fmla="*/ 6 w 37"/>
              <a:gd name="T31" fmla="*/ 13 h 41"/>
              <a:gd name="T32" fmla="*/ 3 w 37"/>
              <a:gd name="T33" fmla="*/ 16 h 41"/>
              <a:gd name="T34" fmla="*/ 4 w 37"/>
              <a:gd name="T35" fmla="*/ 18 h 41"/>
              <a:gd name="T36" fmla="*/ 5 w 37"/>
              <a:gd name="T37" fmla="*/ 23 h 41"/>
              <a:gd name="T38" fmla="*/ 5 w 37"/>
              <a:gd name="T39" fmla="*/ 26 h 41"/>
              <a:gd name="T40" fmla="*/ 6 w 37"/>
              <a:gd name="T41" fmla="*/ 30 h 41"/>
              <a:gd name="T42" fmla="*/ 2 w 37"/>
              <a:gd name="T43" fmla="*/ 33 h 41"/>
              <a:gd name="T44" fmla="*/ 0 w 37"/>
              <a:gd name="T45" fmla="*/ 35 h 41"/>
              <a:gd name="T46" fmla="*/ 8 w 37"/>
              <a:gd name="T47" fmla="*/ 38 h 41"/>
              <a:gd name="T48" fmla="*/ 12 w 37"/>
              <a:gd name="T4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37" name="Freeform 404"/>
          <p:cNvSpPr>
            <a:spLocks/>
          </p:cNvSpPr>
          <p:nvPr/>
        </p:nvSpPr>
        <p:spPr bwMode="auto">
          <a:xfrm>
            <a:off x="2384426" y="3146404"/>
            <a:ext cx="195263"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w 150"/>
              <a:gd name="T25"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38" name="Freeform 405"/>
          <p:cNvSpPr>
            <a:spLocks/>
          </p:cNvSpPr>
          <p:nvPr/>
        </p:nvSpPr>
        <p:spPr bwMode="auto">
          <a:xfrm>
            <a:off x="2384426" y="3146404"/>
            <a:ext cx="195263"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39" name="Freeform 406"/>
          <p:cNvSpPr>
            <a:spLocks/>
          </p:cNvSpPr>
          <p:nvPr/>
        </p:nvSpPr>
        <p:spPr bwMode="auto">
          <a:xfrm>
            <a:off x="2728929" y="2973364"/>
            <a:ext cx="117475" cy="179388"/>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40" name="Freeform 407"/>
          <p:cNvSpPr>
            <a:spLocks/>
          </p:cNvSpPr>
          <p:nvPr/>
        </p:nvSpPr>
        <p:spPr bwMode="auto">
          <a:xfrm>
            <a:off x="2728929" y="2973364"/>
            <a:ext cx="117475" cy="179388"/>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chemeClr val="bg1"/>
          </a:solidFill>
          <a:ln w="12700" cap="flat" cmpd="sng">
            <a:solidFill>
              <a:srgbClr val="002060"/>
            </a:solid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a:lstStyle/>
          <a:p>
            <a:pPr defTabSz="914400"/>
            <a:endParaRPr lang="en-GB" dirty="0">
              <a:solidFill>
                <a:prstClr val="black"/>
              </a:solidFill>
            </a:endParaRPr>
          </a:p>
        </p:txBody>
      </p:sp>
      <p:sp>
        <p:nvSpPr>
          <p:cNvPr id="141" name="Freeform 408"/>
          <p:cNvSpPr>
            <a:spLocks/>
          </p:cNvSpPr>
          <p:nvPr/>
        </p:nvSpPr>
        <p:spPr bwMode="auto">
          <a:xfrm>
            <a:off x="2903537" y="3044803"/>
            <a:ext cx="76200" cy="93662"/>
          </a:xfrm>
          <a:custGeom>
            <a:avLst/>
            <a:gdLst>
              <a:gd name="T0" fmla="*/ 6 w 60"/>
              <a:gd name="T1" fmla="*/ 42 h 72"/>
              <a:gd name="T2" fmla="*/ 6 w 60"/>
              <a:gd name="T3" fmla="*/ 66 h 72"/>
              <a:gd name="T4" fmla="*/ 12 w 60"/>
              <a:gd name="T5" fmla="*/ 72 h 72"/>
              <a:gd name="T6" fmla="*/ 36 w 60"/>
              <a:gd name="T7" fmla="*/ 60 h 72"/>
              <a:gd name="T8" fmla="*/ 60 w 60"/>
              <a:gd name="T9" fmla="*/ 24 h 72"/>
              <a:gd name="T10" fmla="*/ 18 w 60"/>
              <a:gd name="T11" fmla="*/ 0 h 72"/>
              <a:gd name="T12" fmla="*/ 6 w 60"/>
              <a:gd name="T13" fmla="*/ 0 h 72"/>
              <a:gd name="T14" fmla="*/ 0 w 60"/>
              <a:gd name="T15" fmla="*/ 18 h 72"/>
              <a:gd name="T16" fmla="*/ 6 w 60"/>
              <a:gd name="T1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12700" cap="flat" cmpd="sng">
            <a:solidFill>
              <a:srgbClr val="002060"/>
            </a:solid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a:lstStyle/>
          <a:p>
            <a:pPr defTabSz="914400"/>
            <a:endParaRPr lang="en-GB" dirty="0">
              <a:solidFill>
                <a:prstClr val="black"/>
              </a:solidFill>
            </a:endParaRPr>
          </a:p>
        </p:txBody>
      </p:sp>
      <p:sp>
        <p:nvSpPr>
          <p:cNvPr id="142" name="Freeform 409"/>
          <p:cNvSpPr>
            <a:spLocks/>
          </p:cNvSpPr>
          <p:nvPr/>
        </p:nvSpPr>
        <p:spPr bwMode="auto">
          <a:xfrm>
            <a:off x="2432052" y="3740161"/>
            <a:ext cx="484187" cy="1006475"/>
          </a:xfrm>
          <a:custGeom>
            <a:avLst/>
            <a:gdLst>
              <a:gd name="T0" fmla="*/ 47 w 62"/>
              <a:gd name="T1" fmla="*/ 37 h 129"/>
              <a:gd name="T2" fmla="*/ 48 w 62"/>
              <a:gd name="T3" fmla="*/ 32 h 129"/>
              <a:gd name="T4" fmla="*/ 50 w 62"/>
              <a:gd name="T5" fmla="*/ 29 h 129"/>
              <a:gd name="T6" fmla="*/ 50 w 62"/>
              <a:gd name="T7" fmla="*/ 29 h 129"/>
              <a:gd name="T8" fmla="*/ 57 w 62"/>
              <a:gd name="T9" fmla="*/ 22 h 129"/>
              <a:gd name="T10" fmla="*/ 60 w 62"/>
              <a:gd name="T11" fmla="*/ 20 h 129"/>
              <a:gd name="T12" fmla="*/ 62 w 62"/>
              <a:gd name="T13" fmla="*/ 14 h 129"/>
              <a:gd name="T14" fmla="*/ 61 w 62"/>
              <a:gd name="T15" fmla="*/ 13 h 129"/>
              <a:gd name="T16" fmla="*/ 58 w 62"/>
              <a:gd name="T17" fmla="*/ 15 h 129"/>
              <a:gd name="T18" fmla="*/ 52 w 62"/>
              <a:gd name="T19" fmla="*/ 18 h 129"/>
              <a:gd name="T20" fmla="*/ 47 w 62"/>
              <a:gd name="T21" fmla="*/ 17 h 129"/>
              <a:gd name="T22" fmla="*/ 48 w 62"/>
              <a:gd name="T23" fmla="*/ 10 h 129"/>
              <a:gd name="T24" fmla="*/ 45 w 62"/>
              <a:gd name="T25" fmla="*/ 8 h 129"/>
              <a:gd name="T26" fmla="*/ 39 w 62"/>
              <a:gd name="T27" fmla="*/ 6 h 129"/>
              <a:gd name="T28" fmla="*/ 36 w 62"/>
              <a:gd name="T29" fmla="*/ 4 h 129"/>
              <a:gd name="T30" fmla="*/ 33 w 62"/>
              <a:gd name="T31" fmla="*/ 0 h 129"/>
              <a:gd name="T32" fmla="*/ 33 w 62"/>
              <a:gd name="T33" fmla="*/ 0 h 129"/>
              <a:gd name="T34" fmla="*/ 29 w 62"/>
              <a:gd name="T35" fmla="*/ 1 h 129"/>
              <a:gd name="T36" fmla="*/ 28 w 62"/>
              <a:gd name="T37" fmla="*/ 2 h 129"/>
              <a:gd name="T38" fmla="*/ 23 w 62"/>
              <a:gd name="T39" fmla="*/ 1 h 129"/>
              <a:gd name="T40" fmla="*/ 21 w 62"/>
              <a:gd name="T41" fmla="*/ 1 h 129"/>
              <a:gd name="T42" fmla="*/ 19 w 62"/>
              <a:gd name="T43" fmla="*/ 2 h 129"/>
              <a:gd name="T44" fmla="*/ 20 w 62"/>
              <a:gd name="T45" fmla="*/ 3 h 129"/>
              <a:gd name="T46" fmla="*/ 19 w 62"/>
              <a:gd name="T47" fmla="*/ 7 h 129"/>
              <a:gd name="T48" fmla="*/ 16 w 62"/>
              <a:gd name="T49" fmla="*/ 10 h 129"/>
              <a:gd name="T50" fmla="*/ 16 w 62"/>
              <a:gd name="T51" fmla="*/ 16 h 129"/>
              <a:gd name="T52" fmla="*/ 14 w 62"/>
              <a:gd name="T53" fmla="*/ 20 h 129"/>
              <a:gd name="T54" fmla="*/ 11 w 62"/>
              <a:gd name="T55" fmla="*/ 33 h 129"/>
              <a:gd name="T56" fmla="*/ 12 w 62"/>
              <a:gd name="T57" fmla="*/ 43 h 129"/>
              <a:gd name="T58" fmla="*/ 6 w 62"/>
              <a:gd name="T59" fmla="*/ 56 h 129"/>
              <a:gd name="T60" fmla="*/ 5 w 62"/>
              <a:gd name="T61" fmla="*/ 70 h 129"/>
              <a:gd name="T62" fmla="*/ 5 w 62"/>
              <a:gd name="T63" fmla="*/ 77 h 129"/>
              <a:gd name="T64" fmla="*/ 4 w 62"/>
              <a:gd name="T65" fmla="*/ 84 h 129"/>
              <a:gd name="T66" fmla="*/ 6 w 62"/>
              <a:gd name="T67" fmla="*/ 88 h 129"/>
              <a:gd name="T68" fmla="*/ 3 w 62"/>
              <a:gd name="T69" fmla="*/ 104 h 129"/>
              <a:gd name="T70" fmla="*/ 0 w 62"/>
              <a:gd name="T71" fmla="*/ 111 h 129"/>
              <a:gd name="T72" fmla="*/ 1 w 62"/>
              <a:gd name="T73" fmla="*/ 116 h 129"/>
              <a:gd name="T74" fmla="*/ 4 w 62"/>
              <a:gd name="T75" fmla="*/ 122 h 129"/>
              <a:gd name="T76" fmla="*/ 20 w 62"/>
              <a:gd name="T77" fmla="*/ 129 h 129"/>
              <a:gd name="T78" fmla="*/ 16 w 62"/>
              <a:gd name="T79" fmla="*/ 125 h 129"/>
              <a:gd name="T80" fmla="*/ 14 w 62"/>
              <a:gd name="T81" fmla="*/ 118 h 129"/>
              <a:gd name="T82" fmla="*/ 16 w 62"/>
              <a:gd name="T83" fmla="*/ 113 h 129"/>
              <a:gd name="T84" fmla="*/ 19 w 62"/>
              <a:gd name="T85" fmla="*/ 107 h 129"/>
              <a:gd name="T86" fmla="*/ 22 w 62"/>
              <a:gd name="T87" fmla="*/ 104 h 129"/>
              <a:gd name="T88" fmla="*/ 24 w 62"/>
              <a:gd name="T89" fmla="*/ 99 h 129"/>
              <a:gd name="T90" fmla="*/ 21 w 62"/>
              <a:gd name="T91" fmla="*/ 97 h 129"/>
              <a:gd name="T92" fmla="*/ 19 w 62"/>
              <a:gd name="T93" fmla="*/ 93 h 129"/>
              <a:gd name="T94" fmla="*/ 24 w 62"/>
              <a:gd name="T95" fmla="*/ 87 h 129"/>
              <a:gd name="T96" fmla="*/ 27 w 62"/>
              <a:gd name="T97" fmla="*/ 83 h 129"/>
              <a:gd name="T98" fmla="*/ 30 w 62"/>
              <a:gd name="T99" fmla="*/ 77 h 129"/>
              <a:gd name="T100" fmla="*/ 28 w 62"/>
              <a:gd name="T101" fmla="*/ 74 h 129"/>
              <a:gd name="T102" fmla="*/ 28 w 62"/>
              <a:gd name="T103" fmla="*/ 72 h 129"/>
              <a:gd name="T104" fmla="*/ 34 w 62"/>
              <a:gd name="T105" fmla="*/ 70 h 129"/>
              <a:gd name="T106" fmla="*/ 36 w 62"/>
              <a:gd name="T107" fmla="*/ 66 h 129"/>
              <a:gd name="T108" fmla="*/ 37 w 62"/>
              <a:gd name="T109" fmla="*/ 62 h 129"/>
              <a:gd name="T110" fmla="*/ 47 w 62"/>
              <a:gd name="T111" fmla="*/ 59 h 129"/>
              <a:gd name="T112" fmla="*/ 51 w 62"/>
              <a:gd name="T113" fmla="*/ 56 h 129"/>
              <a:gd name="T114" fmla="*/ 53 w 62"/>
              <a:gd name="T115" fmla="*/ 51 h 129"/>
              <a:gd name="T116" fmla="*/ 51 w 62"/>
              <a:gd name="T117" fmla="*/ 47 h 129"/>
              <a:gd name="T118" fmla="*/ 48 w 62"/>
              <a:gd name="T119" fmla="*/ 44 h 129"/>
              <a:gd name="T120" fmla="*/ 51 w 62"/>
              <a:gd name="T121" fmla="*/ 45 h 129"/>
              <a:gd name="T122" fmla="*/ 47 w 62"/>
              <a:gd name="T123" fmla="*/ 42 h 129"/>
              <a:gd name="T124" fmla="*/ 47 w 62"/>
              <a:gd name="T125" fmla="*/ 3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noFill/>
          <a:ln w="12700">
            <a:solidFill>
              <a:srgbClr val="333399"/>
            </a:solidFill>
            <a:round/>
            <a:headEnd/>
            <a:tailEnd/>
          </a:ln>
        </p:spPr>
        <p:txBody>
          <a:bodyPr/>
          <a:lstStyle/>
          <a:p>
            <a:pPr defTabSz="914400"/>
            <a:endParaRPr lang="en-GB" dirty="0">
              <a:solidFill>
                <a:srgbClr val="0070C0"/>
              </a:solidFill>
            </a:endParaRPr>
          </a:p>
        </p:txBody>
      </p:sp>
      <p:sp>
        <p:nvSpPr>
          <p:cNvPr id="143" name="Freeform 410"/>
          <p:cNvSpPr>
            <a:spLocks/>
          </p:cNvSpPr>
          <p:nvPr/>
        </p:nvSpPr>
        <p:spPr bwMode="auto">
          <a:xfrm>
            <a:off x="2689225" y="3675073"/>
            <a:ext cx="222251" cy="206375"/>
          </a:xfrm>
          <a:custGeom>
            <a:avLst/>
            <a:gdLst>
              <a:gd name="T0" fmla="*/ 48 w 168"/>
              <a:gd name="T1" fmla="*/ 0 h 156"/>
              <a:gd name="T2" fmla="*/ 0 w 168"/>
              <a:gd name="T3" fmla="*/ 36 h 156"/>
              <a:gd name="T4" fmla="*/ 0 w 168"/>
              <a:gd name="T5" fmla="*/ 48 h 156"/>
              <a:gd name="T6" fmla="*/ 18 w 168"/>
              <a:gd name="T7" fmla="*/ 72 h 156"/>
              <a:gd name="T8" fmla="*/ 36 w 168"/>
              <a:gd name="T9" fmla="*/ 84 h 156"/>
              <a:gd name="T10" fmla="*/ 72 w 168"/>
              <a:gd name="T11" fmla="*/ 96 h 156"/>
              <a:gd name="T12" fmla="*/ 90 w 168"/>
              <a:gd name="T13" fmla="*/ 108 h 156"/>
              <a:gd name="T14" fmla="*/ 84 w 168"/>
              <a:gd name="T15" fmla="*/ 150 h 156"/>
              <a:gd name="T16" fmla="*/ 114 w 168"/>
              <a:gd name="T17" fmla="*/ 156 h 156"/>
              <a:gd name="T18" fmla="*/ 150 w 168"/>
              <a:gd name="T19" fmla="*/ 138 h 156"/>
              <a:gd name="T20" fmla="*/ 168 w 168"/>
              <a:gd name="T21" fmla="*/ 126 h 156"/>
              <a:gd name="T22" fmla="*/ 162 w 168"/>
              <a:gd name="T23" fmla="*/ 114 h 156"/>
              <a:gd name="T24" fmla="*/ 162 w 168"/>
              <a:gd name="T25" fmla="*/ 90 h 156"/>
              <a:gd name="T26" fmla="*/ 144 w 168"/>
              <a:gd name="T27" fmla="*/ 84 h 156"/>
              <a:gd name="T28" fmla="*/ 120 w 168"/>
              <a:gd name="T29" fmla="*/ 54 h 156"/>
              <a:gd name="T30" fmla="*/ 108 w 168"/>
              <a:gd name="T31" fmla="*/ 42 h 156"/>
              <a:gd name="T32" fmla="*/ 90 w 168"/>
              <a:gd name="T33" fmla="*/ 12 h 156"/>
              <a:gd name="T34" fmla="*/ 90 w 168"/>
              <a:gd name="T35" fmla="*/ 6 h 156"/>
              <a:gd name="T36" fmla="*/ 78 w 168"/>
              <a:gd name="T37" fmla="*/ 0 h 156"/>
              <a:gd name="T38" fmla="*/ 48 w 168"/>
              <a:gd name="T3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44" name="Freeform 411"/>
          <p:cNvSpPr>
            <a:spLocks/>
          </p:cNvSpPr>
          <p:nvPr/>
        </p:nvSpPr>
        <p:spPr bwMode="auto">
          <a:xfrm>
            <a:off x="2801953" y="3965586"/>
            <a:ext cx="131763" cy="147637"/>
          </a:xfrm>
          <a:custGeom>
            <a:avLst/>
            <a:gdLst>
              <a:gd name="T0" fmla="*/ 66 w 102"/>
              <a:gd name="T1" fmla="*/ 24 h 114"/>
              <a:gd name="T2" fmla="*/ 36 w 102"/>
              <a:gd name="T3" fmla="*/ 6 h 114"/>
              <a:gd name="T4" fmla="*/ 18 w 102"/>
              <a:gd name="T5" fmla="*/ 0 h 114"/>
              <a:gd name="T6" fmla="*/ 6 w 102"/>
              <a:gd name="T7" fmla="*/ 18 h 114"/>
              <a:gd name="T8" fmla="*/ 0 w 102"/>
              <a:gd name="T9" fmla="*/ 48 h 114"/>
              <a:gd name="T10" fmla="*/ 0 w 102"/>
              <a:gd name="T11" fmla="*/ 78 h 114"/>
              <a:gd name="T12" fmla="*/ 24 w 102"/>
              <a:gd name="T13" fmla="*/ 96 h 114"/>
              <a:gd name="T14" fmla="*/ 36 w 102"/>
              <a:gd name="T15" fmla="*/ 108 h 114"/>
              <a:gd name="T16" fmla="*/ 66 w 102"/>
              <a:gd name="T17" fmla="*/ 114 h 114"/>
              <a:gd name="T18" fmla="*/ 96 w 102"/>
              <a:gd name="T19" fmla="*/ 90 h 114"/>
              <a:gd name="T20" fmla="*/ 102 w 102"/>
              <a:gd name="T21" fmla="*/ 78 h 114"/>
              <a:gd name="T22" fmla="*/ 84 w 102"/>
              <a:gd name="T23" fmla="*/ 42 h 114"/>
              <a:gd name="T24" fmla="*/ 66 w 102"/>
              <a:gd name="T25"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45" name="Freeform 412"/>
          <p:cNvSpPr>
            <a:spLocks/>
          </p:cNvSpPr>
          <p:nvPr/>
        </p:nvSpPr>
        <p:spPr bwMode="auto">
          <a:xfrm>
            <a:off x="2516187" y="3435361"/>
            <a:ext cx="292100" cy="319087"/>
          </a:xfrm>
          <a:custGeom>
            <a:avLst/>
            <a:gdLst>
              <a:gd name="T0" fmla="*/ 22 w 37"/>
              <a:gd name="T1" fmla="*/ 39 h 41"/>
              <a:gd name="T2" fmla="*/ 22 w 37"/>
              <a:gd name="T3" fmla="*/ 37 h 41"/>
              <a:gd name="T4" fmla="*/ 30 w 37"/>
              <a:gd name="T5" fmla="*/ 31 h 41"/>
              <a:gd name="T6" fmla="*/ 35 w 37"/>
              <a:gd name="T7" fmla="*/ 31 h 41"/>
              <a:gd name="T8" fmla="*/ 37 w 37"/>
              <a:gd name="T9" fmla="*/ 32 h 41"/>
              <a:gd name="T10" fmla="*/ 37 w 37"/>
              <a:gd name="T11" fmla="*/ 25 h 41"/>
              <a:gd name="T12" fmla="*/ 37 w 37"/>
              <a:gd name="T13" fmla="*/ 21 h 41"/>
              <a:gd name="T14" fmla="*/ 31 w 37"/>
              <a:gd name="T15" fmla="*/ 20 h 41"/>
              <a:gd name="T16" fmla="*/ 29 w 37"/>
              <a:gd name="T17" fmla="*/ 17 h 41"/>
              <a:gd name="T18" fmla="*/ 29 w 37"/>
              <a:gd name="T19" fmla="*/ 13 h 41"/>
              <a:gd name="T20" fmla="*/ 22 w 37"/>
              <a:gd name="T21" fmla="*/ 10 h 41"/>
              <a:gd name="T22" fmla="*/ 16 w 37"/>
              <a:gd name="T23" fmla="*/ 7 h 41"/>
              <a:gd name="T24" fmla="*/ 15 w 37"/>
              <a:gd name="T25" fmla="*/ 1 h 41"/>
              <a:gd name="T26" fmla="*/ 9 w 37"/>
              <a:gd name="T27" fmla="*/ 0 h 41"/>
              <a:gd name="T28" fmla="*/ 5 w 37"/>
              <a:gd name="T29" fmla="*/ 3 h 41"/>
              <a:gd name="T30" fmla="*/ 1 w 37"/>
              <a:gd name="T31" fmla="*/ 4 h 41"/>
              <a:gd name="T32" fmla="*/ 3 w 37"/>
              <a:gd name="T33" fmla="*/ 7 h 41"/>
              <a:gd name="T34" fmla="*/ 2 w 37"/>
              <a:gd name="T35" fmla="*/ 15 h 41"/>
              <a:gd name="T36" fmla="*/ 1 w 37"/>
              <a:gd name="T37" fmla="*/ 21 h 41"/>
              <a:gd name="T38" fmla="*/ 0 w 37"/>
              <a:gd name="T39" fmla="*/ 26 h 41"/>
              <a:gd name="T40" fmla="*/ 1 w 37"/>
              <a:gd name="T41" fmla="*/ 25 h 41"/>
              <a:gd name="T42" fmla="*/ 4 w 37"/>
              <a:gd name="T43" fmla="*/ 28 h 41"/>
              <a:gd name="T44" fmla="*/ 3 w 37"/>
              <a:gd name="T45" fmla="*/ 32 h 41"/>
              <a:gd name="T46" fmla="*/ 7 w 37"/>
              <a:gd name="T47" fmla="*/ 39 h 41"/>
              <a:gd name="T48" fmla="*/ 8 w 37"/>
              <a:gd name="T49" fmla="*/ 41 h 41"/>
              <a:gd name="T50" fmla="*/ 10 w 37"/>
              <a:gd name="T51" fmla="*/ 40 h 41"/>
              <a:gd name="T52" fmla="*/ 12 w 37"/>
              <a:gd name="T53" fmla="*/ 40 h 41"/>
              <a:gd name="T54" fmla="*/ 17 w 37"/>
              <a:gd name="T55" fmla="*/ 41 h 41"/>
              <a:gd name="T56" fmla="*/ 18 w 37"/>
              <a:gd name="T57" fmla="*/ 40 h 41"/>
              <a:gd name="T58" fmla="*/ 22 w 37"/>
              <a:gd name="T59" fmla="*/ 39 h 41"/>
              <a:gd name="T60" fmla="*/ 22 w 37"/>
              <a:gd name="T6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46" name="Freeform 413"/>
          <p:cNvSpPr>
            <a:spLocks/>
          </p:cNvSpPr>
          <p:nvPr/>
        </p:nvSpPr>
        <p:spPr bwMode="auto">
          <a:xfrm>
            <a:off x="2432068" y="3052741"/>
            <a:ext cx="955675" cy="1012825"/>
          </a:xfrm>
          <a:custGeom>
            <a:avLst/>
            <a:gdLst>
              <a:gd name="T0" fmla="*/ 62 w 122"/>
              <a:gd name="T1" fmla="*/ 102 h 130"/>
              <a:gd name="T2" fmla="*/ 57 w 122"/>
              <a:gd name="T3" fmla="*/ 110 h 130"/>
              <a:gd name="T4" fmla="*/ 50 w 122"/>
              <a:gd name="T5" fmla="*/ 117 h 130"/>
              <a:gd name="T6" fmla="*/ 50 w 122"/>
              <a:gd name="T7" fmla="*/ 117 h 130"/>
              <a:gd name="T8" fmla="*/ 58 w 122"/>
              <a:gd name="T9" fmla="*/ 121 h 130"/>
              <a:gd name="T10" fmla="*/ 64 w 122"/>
              <a:gd name="T11" fmla="*/ 130 h 130"/>
              <a:gd name="T12" fmla="*/ 69 w 122"/>
              <a:gd name="T13" fmla="*/ 123 h 130"/>
              <a:gd name="T14" fmla="*/ 78 w 122"/>
              <a:gd name="T15" fmla="*/ 105 h 130"/>
              <a:gd name="T16" fmla="*/ 92 w 122"/>
              <a:gd name="T17" fmla="*/ 92 h 130"/>
              <a:gd name="T18" fmla="*/ 101 w 122"/>
              <a:gd name="T19" fmla="*/ 90 h 130"/>
              <a:gd name="T20" fmla="*/ 104 w 122"/>
              <a:gd name="T21" fmla="*/ 82 h 130"/>
              <a:gd name="T22" fmla="*/ 108 w 122"/>
              <a:gd name="T23" fmla="*/ 75 h 130"/>
              <a:gd name="T24" fmla="*/ 112 w 122"/>
              <a:gd name="T25" fmla="*/ 57 h 130"/>
              <a:gd name="T26" fmla="*/ 122 w 122"/>
              <a:gd name="T27" fmla="*/ 41 h 130"/>
              <a:gd name="T28" fmla="*/ 114 w 122"/>
              <a:gd name="T29" fmla="*/ 32 h 130"/>
              <a:gd name="T30" fmla="*/ 95 w 122"/>
              <a:gd name="T31" fmla="*/ 26 h 130"/>
              <a:gd name="T32" fmla="*/ 90 w 122"/>
              <a:gd name="T33" fmla="*/ 22 h 130"/>
              <a:gd name="T34" fmla="*/ 75 w 122"/>
              <a:gd name="T35" fmla="*/ 15 h 130"/>
              <a:gd name="T36" fmla="*/ 71 w 122"/>
              <a:gd name="T37" fmla="*/ 3 h 130"/>
              <a:gd name="T38" fmla="*/ 66 w 122"/>
              <a:gd name="T39" fmla="*/ 9 h 130"/>
              <a:gd name="T40" fmla="*/ 61 w 122"/>
              <a:gd name="T41" fmla="*/ 10 h 130"/>
              <a:gd name="T42" fmla="*/ 56 w 122"/>
              <a:gd name="T43" fmla="*/ 10 h 130"/>
              <a:gd name="T44" fmla="*/ 53 w 122"/>
              <a:gd name="T45" fmla="*/ 11 h 130"/>
              <a:gd name="T46" fmla="*/ 48 w 122"/>
              <a:gd name="T47" fmla="*/ 12 h 130"/>
              <a:gd name="T48" fmla="*/ 42 w 122"/>
              <a:gd name="T49" fmla="*/ 10 h 130"/>
              <a:gd name="T50" fmla="*/ 41 w 122"/>
              <a:gd name="T51" fmla="*/ 1 h 130"/>
              <a:gd name="T52" fmla="*/ 40 w 122"/>
              <a:gd name="T53" fmla="*/ 2 h 130"/>
              <a:gd name="T54" fmla="*/ 27 w 122"/>
              <a:gd name="T55" fmla="*/ 4 h 130"/>
              <a:gd name="T56" fmla="*/ 31 w 122"/>
              <a:gd name="T57" fmla="*/ 12 h 130"/>
              <a:gd name="T58" fmla="*/ 19 w 122"/>
              <a:gd name="T59" fmla="*/ 12 h 130"/>
              <a:gd name="T60" fmla="*/ 12 w 122"/>
              <a:gd name="T61" fmla="*/ 19 h 130"/>
              <a:gd name="T62" fmla="*/ 8 w 122"/>
              <a:gd name="T63" fmla="*/ 28 h 130"/>
              <a:gd name="T64" fmla="*/ 4 w 122"/>
              <a:gd name="T65" fmla="*/ 33 h 130"/>
              <a:gd name="T66" fmla="*/ 0 w 122"/>
              <a:gd name="T67" fmla="*/ 45 h 130"/>
              <a:gd name="T68" fmla="*/ 9 w 122"/>
              <a:gd name="T69" fmla="*/ 46 h 130"/>
              <a:gd name="T70" fmla="*/ 12 w 122"/>
              <a:gd name="T71" fmla="*/ 52 h 130"/>
              <a:gd name="T72" fmla="*/ 16 w 122"/>
              <a:gd name="T73" fmla="*/ 52 h 130"/>
              <a:gd name="T74" fmla="*/ 26 w 122"/>
              <a:gd name="T75" fmla="*/ 50 h 130"/>
              <a:gd name="T76" fmla="*/ 33 w 122"/>
              <a:gd name="T77" fmla="*/ 59 h 130"/>
              <a:gd name="T78" fmla="*/ 40 w 122"/>
              <a:gd name="T79" fmla="*/ 66 h 130"/>
              <a:gd name="T80" fmla="*/ 48 w 122"/>
              <a:gd name="T81" fmla="*/ 70 h 130"/>
              <a:gd name="T82" fmla="*/ 48 w 122"/>
              <a:gd name="T83" fmla="*/ 8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chemeClr val="bg1"/>
          </a:solidFill>
          <a:ln w="12700" cap="flat" cmpd="sng">
            <a:solidFill>
              <a:srgbClr val="002060"/>
            </a:solid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a:lstStyle/>
          <a:p>
            <a:pPr defTabSz="914400"/>
            <a:endParaRPr lang="en-GB" dirty="0">
              <a:solidFill>
                <a:prstClr val="black"/>
              </a:solidFill>
            </a:endParaRPr>
          </a:p>
        </p:txBody>
      </p:sp>
      <p:sp>
        <p:nvSpPr>
          <p:cNvPr id="147" name="Freeform 414"/>
          <p:cNvSpPr>
            <a:spLocks/>
          </p:cNvSpPr>
          <p:nvPr/>
        </p:nvSpPr>
        <p:spPr bwMode="auto">
          <a:xfrm>
            <a:off x="2808290" y="3684598"/>
            <a:ext cx="103188" cy="157163"/>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w 78"/>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48" name="Freeform 415"/>
          <p:cNvSpPr>
            <a:spLocks/>
          </p:cNvSpPr>
          <p:nvPr/>
        </p:nvSpPr>
        <p:spPr bwMode="auto">
          <a:xfrm>
            <a:off x="2808290" y="3684598"/>
            <a:ext cx="103188" cy="157163"/>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49" name="Freeform 416"/>
          <p:cNvSpPr>
            <a:spLocks/>
          </p:cNvSpPr>
          <p:nvPr/>
        </p:nvSpPr>
        <p:spPr bwMode="auto">
          <a:xfrm>
            <a:off x="2814639" y="3028934"/>
            <a:ext cx="96839" cy="109537"/>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50" name="Freeform 417"/>
          <p:cNvSpPr>
            <a:spLocks/>
          </p:cNvSpPr>
          <p:nvPr/>
        </p:nvSpPr>
        <p:spPr bwMode="auto">
          <a:xfrm>
            <a:off x="2814639" y="3028934"/>
            <a:ext cx="96839" cy="109537"/>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chemeClr val="bg1"/>
          </a:solidFill>
          <a:ln w="12700" cap="flat" cmpd="sng">
            <a:solidFill>
              <a:srgbClr val="002060"/>
            </a:solid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a:lstStyle/>
          <a:p>
            <a:pPr defTabSz="914400"/>
            <a:endParaRPr lang="en-GB" dirty="0">
              <a:solidFill>
                <a:prstClr val="black"/>
              </a:solidFill>
            </a:endParaRPr>
          </a:p>
        </p:txBody>
      </p:sp>
      <p:sp>
        <p:nvSpPr>
          <p:cNvPr id="151" name="Freeform 418"/>
          <p:cNvSpPr>
            <a:spLocks/>
          </p:cNvSpPr>
          <p:nvPr/>
        </p:nvSpPr>
        <p:spPr bwMode="auto">
          <a:xfrm>
            <a:off x="2441576" y="2887639"/>
            <a:ext cx="334963" cy="280988"/>
          </a:xfrm>
          <a:custGeom>
            <a:avLst/>
            <a:gdLst>
              <a:gd name="T0" fmla="*/ 38 w 43"/>
              <a:gd name="T1" fmla="*/ 21 h 36"/>
              <a:gd name="T2" fmla="*/ 37 w 43"/>
              <a:gd name="T3" fmla="*/ 18 h 36"/>
              <a:gd name="T4" fmla="*/ 39 w 43"/>
              <a:gd name="T5" fmla="*/ 15 h 36"/>
              <a:gd name="T6" fmla="*/ 43 w 43"/>
              <a:gd name="T7" fmla="*/ 11 h 36"/>
              <a:gd name="T8" fmla="*/ 42 w 43"/>
              <a:gd name="T9" fmla="*/ 11 h 36"/>
              <a:gd name="T10" fmla="*/ 39 w 43"/>
              <a:gd name="T11" fmla="*/ 10 h 36"/>
              <a:gd name="T12" fmla="*/ 38 w 43"/>
              <a:gd name="T13" fmla="*/ 8 h 36"/>
              <a:gd name="T14" fmla="*/ 32 w 43"/>
              <a:gd name="T15" fmla="*/ 5 h 36"/>
              <a:gd name="T16" fmla="*/ 22 w 43"/>
              <a:gd name="T17" fmla="*/ 6 h 36"/>
              <a:gd name="T18" fmla="*/ 17 w 43"/>
              <a:gd name="T19" fmla="*/ 5 h 36"/>
              <a:gd name="T20" fmla="*/ 16 w 43"/>
              <a:gd name="T21" fmla="*/ 3 h 36"/>
              <a:gd name="T22" fmla="*/ 11 w 43"/>
              <a:gd name="T23" fmla="*/ 2 h 36"/>
              <a:gd name="T24" fmla="*/ 6 w 43"/>
              <a:gd name="T25" fmla="*/ 3 h 36"/>
              <a:gd name="T26" fmla="*/ 5 w 43"/>
              <a:gd name="T27" fmla="*/ 0 h 36"/>
              <a:gd name="T28" fmla="*/ 1 w 43"/>
              <a:gd name="T29" fmla="*/ 2 h 36"/>
              <a:gd name="T30" fmla="*/ 0 w 43"/>
              <a:gd name="T31" fmla="*/ 10 h 36"/>
              <a:gd name="T32" fmla="*/ 2 w 43"/>
              <a:gd name="T33" fmla="*/ 15 h 36"/>
              <a:gd name="T34" fmla="*/ 12 w 43"/>
              <a:gd name="T35" fmla="*/ 19 h 36"/>
              <a:gd name="T36" fmla="*/ 17 w 43"/>
              <a:gd name="T37" fmla="*/ 20 h 36"/>
              <a:gd name="T38" fmla="*/ 16 w 43"/>
              <a:gd name="T39" fmla="*/ 22 h 36"/>
              <a:gd name="T40" fmla="*/ 18 w 43"/>
              <a:gd name="T41" fmla="*/ 26 h 36"/>
              <a:gd name="T42" fmla="*/ 18 w 43"/>
              <a:gd name="T43" fmla="*/ 33 h 36"/>
              <a:gd name="T44" fmla="*/ 18 w 43"/>
              <a:gd name="T45" fmla="*/ 33 h 36"/>
              <a:gd name="T46" fmla="*/ 21 w 43"/>
              <a:gd name="T47" fmla="*/ 36 h 36"/>
              <a:gd name="T48" fmla="*/ 30 w 43"/>
              <a:gd name="T49" fmla="*/ 33 h 36"/>
              <a:gd name="T50" fmla="*/ 29 w 43"/>
              <a:gd name="T51" fmla="*/ 30 h 36"/>
              <a:gd name="T52" fmla="*/ 26 w 43"/>
              <a:gd name="T53" fmla="*/ 25 h 36"/>
              <a:gd name="T54" fmla="*/ 34 w 43"/>
              <a:gd name="T55" fmla="*/ 25 h 36"/>
              <a:gd name="T56" fmla="*/ 39 w 43"/>
              <a:gd name="T57" fmla="*/ 23 h 36"/>
              <a:gd name="T58" fmla="*/ 38 w 43"/>
              <a:gd name="T5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52" name="Freeform 419"/>
          <p:cNvSpPr>
            <a:spLocks/>
          </p:cNvSpPr>
          <p:nvPr/>
        </p:nvSpPr>
        <p:spPr bwMode="auto">
          <a:xfrm>
            <a:off x="2227281" y="3200377"/>
            <a:ext cx="315913" cy="436562"/>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53" name="Freeform 420"/>
          <p:cNvSpPr>
            <a:spLocks/>
          </p:cNvSpPr>
          <p:nvPr/>
        </p:nvSpPr>
        <p:spPr bwMode="auto">
          <a:xfrm>
            <a:off x="2227281" y="3200377"/>
            <a:ext cx="315913" cy="436562"/>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54" name="Freeform 421"/>
          <p:cNvSpPr>
            <a:spLocks/>
          </p:cNvSpPr>
          <p:nvPr/>
        </p:nvSpPr>
        <p:spPr bwMode="auto">
          <a:xfrm>
            <a:off x="2249488" y="3152756"/>
            <a:ext cx="134939" cy="149225"/>
          </a:xfrm>
          <a:custGeom>
            <a:avLst/>
            <a:gdLst>
              <a:gd name="T0" fmla="*/ 24 w 102"/>
              <a:gd name="T1" fmla="*/ 114 h 114"/>
              <a:gd name="T2" fmla="*/ 48 w 102"/>
              <a:gd name="T3" fmla="*/ 90 h 114"/>
              <a:gd name="T4" fmla="*/ 66 w 102"/>
              <a:gd name="T5" fmla="*/ 84 h 114"/>
              <a:gd name="T6" fmla="*/ 90 w 102"/>
              <a:gd name="T7" fmla="*/ 60 h 114"/>
              <a:gd name="T8" fmla="*/ 102 w 102"/>
              <a:gd name="T9" fmla="*/ 36 h 114"/>
              <a:gd name="T10" fmla="*/ 78 w 102"/>
              <a:gd name="T11" fmla="*/ 18 h 114"/>
              <a:gd name="T12" fmla="*/ 30 w 102"/>
              <a:gd name="T13" fmla="*/ 0 h 114"/>
              <a:gd name="T14" fmla="*/ 24 w 102"/>
              <a:gd name="T15" fmla="*/ 12 h 114"/>
              <a:gd name="T16" fmla="*/ 0 w 102"/>
              <a:gd name="T17" fmla="*/ 66 h 114"/>
              <a:gd name="T18" fmla="*/ 12 w 102"/>
              <a:gd name="T19" fmla="*/ 90 h 114"/>
              <a:gd name="T20" fmla="*/ 0 w 102"/>
              <a:gd name="T21" fmla="*/ 96 h 114"/>
              <a:gd name="T22" fmla="*/ 6 w 102"/>
              <a:gd name="T23" fmla="*/ 108 h 114"/>
              <a:gd name="T24" fmla="*/ 24 w 102"/>
              <a:gd name="T2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55" name="Freeform 422"/>
          <p:cNvSpPr>
            <a:spLocks/>
          </p:cNvSpPr>
          <p:nvPr/>
        </p:nvSpPr>
        <p:spPr bwMode="auto">
          <a:xfrm>
            <a:off x="2028827" y="2786040"/>
            <a:ext cx="150812" cy="69850"/>
          </a:xfrm>
          <a:custGeom>
            <a:avLst/>
            <a:gdLst>
              <a:gd name="T0" fmla="*/ 19 w 19"/>
              <a:gd name="T1" fmla="*/ 3 h 9"/>
              <a:gd name="T2" fmla="*/ 8 w 19"/>
              <a:gd name="T3" fmla="*/ 1 h 9"/>
              <a:gd name="T4" fmla="*/ 5 w 19"/>
              <a:gd name="T5" fmla="*/ 0 h 9"/>
              <a:gd name="T6" fmla="*/ 1 w 19"/>
              <a:gd name="T7" fmla="*/ 3 h 9"/>
              <a:gd name="T8" fmla="*/ 0 w 19"/>
              <a:gd name="T9" fmla="*/ 6 h 9"/>
              <a:gd name="T10" fmla="*/ 0 w 19"/>
              <a:gd name="T11" fmla="*/ 6 h 9"/>
              <a:gd name="T12" fmla="*/ 5 w 19"/>
              <a:gd name="T13" fmla="*/ 9 h 9"/>
              <a:gd name="T14" fmla="*/ 12 w 19"/>
              <a:gd name="T15" fmla="*/ 6 h 9"/>
              <a:gd name="T16" fmla="*/ 19 w 19"/>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56" name="Freeform 423"/>
          <p:cNvSpPr>
            <a:spLocks/>
          </p:cNvSpPr>
          <p:nvPr/>
        </p:nvSpPr>
        <p:spPr bwMode="auto">
          <a:xfrm>
            <a:off x="1949451" y="2744768"/>
            <a:ext cx="119063" cy="98425"/>
          </a:xfrm>
          <a:custGeom>
            <a:avLst/>
            <a:gdLst>
              <a:gd name="T0" fmla="*/ 15 w 15"/>
              <a:gd name="T1" fmla="*/ 5 h 12"/>
              <a:gd name="T2" fmla="*/ 11 w 15"/>
              <a:gd name="T3" fmla="*/ 4 h 12"/>
              <a:gd name="T4" fmla="*/ 11 w 15"/>
              <a:gd name="T5" fmla="*/ 0 h 12"/>
              <a:gd name="T6" fmla="*/ 6 w 15"/>
              <a:gd name="T7" fmla="*/ 0 h 12"/>
              <a:gd name="T8" fmla="*/ 4 w 15"/>
              <a:gd name="T9" fmla="*/ 1 h 12"/>
              <a:gd name="T10" fmla="*/ 6 w 15"/>
              <a:gd name="T11" fmla="*/ 5 h 12"/>
              <a:gd name="T12" fmla="*/ 3 w 15"/>
              <a:gd name="T13" fmla="*/ 5 h 12"/>
              <a:gd name="T14" fmla="*/ 1 w 15"/>
              <a:gd name="T15" fmla="*/ 8 h 12"/>
              <a:gd name="T16" fmla="*/ 0 w 15"/>
              <a:gd name="T17" fmla="*/ 10 h 12"/>
              <a:gd name="T18" fmla="*/ 1 w 15"/>
              <a:gd name="T19" fmla="*/ 11 h 12"/>
              <a:gd name="T20" fmla="*/ 7 w 15"/>
              <a:gd name="T21" fmla="*/ 12 h 12"/>
              <a:gd name="T22" fmla="*/ 10 w 15"/>
              <a:gd name="T23" fmla="*/ 11 h 12"/>
              <a:gd name="T24" fmla="*/ 11 w 15"/>
              <a:gd name="T25" fmla="*/ 8 h 12"/>
              <a:gd name="T26" fmla="*/ 15 w 15"/>
              <a:gd name="T2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57" name="Freeform 424"/>
          <p:cNvSpPr>
            <a:spLocks/>
          </p:cNvSpPr>
          <p:nvPr/>
        </p:nvSpPr>
        <p:spPr bwMode="auto">
          <a:xfrm>
            <a:off x="1339853" y="2332016"/>
            <a:ext cx="754063" cy="493713"/>
          </a:xfrm>
          <a:custGeom>
            <a:avLst/>
            <a:gdLst>
              <a:gd name="T0" fmla="*/ 486 w 576"/>
              <a:gd name="T1" fmla="*/ 348 h 379"/>
              <a:gd name="T2" fmla="*/ 504 w 576"/>
              <a:gd name="T3" fmla="*/ 348 h 379"/>
              <a:gd name="T4" fmla="*/ 492 w 576"/>
              <a:gd name="T5" fmla="*/ 324 h 379"/>
              <a:gd name="T6" fmla="*/ 504 w 576"/>
              <a:gd name="T7" fmla="*/ 318 h 379"/>
              <a:gd name="T8" fmla="*/ 534 w 576"/>
              <a:gd name="T9" fmla="*/ 318 h 379"/>
              <a:gd name="T10" fmla="*/ 528 w 576"/>
              <a:gd name="T11" fmla="*/ 312 h 379"/>
              <a:gd name="T12" fmla="*/ 546 w 576"/>
              <a:gd name="T13" fmla="*/ 300 h 379"/>
              <a:gd name="T14" fmla="*/ 564 w 576"/>
              <a:gd name="T15" fmla="*/ 288 h 379"/>
              <a:gd name="T16" fmla="*/ 576 w 576"/>
              <a:gd name="T17" fmla="*/ 240 h 379"/>
              <a:gd name="T18" fmla="*/ 504 w 576"/>
              <a:gd name="T19" fmla="*/ 252 h 379"/>
              <a:gd name="T20" fmla="*/ 474 w 576"/>
              <a:gd name="T21" fmla="*/ 294 h 379"/>
              <a:gd name="T22" fmla="*/ 426 w 576"/>
              <a:gd name="T23" fmla="*/ 300 h 379"/>
              <a:gd name="T24" fmla="*/ 378 w 576"/>
              <a:gd name="T25" fmla="*/ 240 h 379"/>
              <a:gd name="T26" fmla="*/ 372 w 576"/>
              <a:gd name="T27" fmla="*/ 162 h 379"/>
              <a:gd name="T28" fmla="*/ 384 w 576"/>
              <a:gd name="T29" fmla="*/ 144 h 379"/>
              <a:gd name="T30" fmla="*/ 354 w 576"/>
              <a:gd name="T31" fmla="*/ 138 h 379"/>
              <a:gd name="T32" fmla="*/ 330 w 576"/>
              <a:gd name="T33" fmla="*/ 114 h 379"/>
              <a:gd name="T34" fmla="*/ 312 w 576"/>
              <a:gd name="T35" fmla="*/ 84 h 379"/>
              <a:gd name="T36" fmla="*/ 288 w 576"/>
              <a:gd name="T37" fmla="*/ 66 h 379"/>
              <a:gd name="T38" fmla="*/ 252 w 576"/>
              <a:gd name="T39" fmla="*/ 78 h 379"/>
              <a:gd name="T40" fmla="*/ 204 w 576"/>
              <a:gd name="T41" fmla="*/ 24 h 379"/>
              <a:gd name="T42" fmla="*/ 174 w 576"/>
              <a:gd name="T43" fmla="*/ 18 h 379"/>
              <a:gd name="T44" fmla="*/ 156 w 576"/>
              <a:gd name="T45" fmla="*/ 30 h 379"/>
              <a:gd name="T46" fmla="*/ 108 w 576"/>
              <a:gd name="T47" fmla="*/ 30 h 379"/>
              <a:gd name="T48" fmla="*/ 48 w 576"/>
              <a:gd name="T49" fmla="*/ 0 h 379"/>
              <a:gd name="T50" fmla="*/ 0 w 576"/>
              <a:gd name="T51" fmla="*/ 6 h 379"/>
              <a:gd name="T52" fmla="*/ 36 w 576"/>
              <a:gd name="T53" fmla="*/ 72 h 379"/>
              <a:gd name="T54" fmla="*/ 60 w 576"/>
              <a:gd name="T55" fmla="*/ 108 h 379"/>
              <a:gd name="T56" fmla="*/ 54 w 576"/>
              <a:gd name="T57" fmla="*/ 120 h 379"/>
              <a:gd name="T58" fmla="*/ 96 w 576"/>
              <a:gd name="T59" fmla="*/ 150 h 379"/>
              <a:gd name="T60" fmla="*/ 102 w 576"/>
              <a:gd name="T61" fmla="*/ 180 h 379"/>
              <a:gd name="T62" fmla="*/ 120 w 576"/>
              <a:gd name="T63" fmla="*/ 192 h 379"/>
              <a:gd name="T64" fmla="*/ 144 w 576"/>
              <a:gd name="T65" fmla="*/ 216 h 379"/>
              <a:gd name="T66" fmla="*/ 150 w 576"/>
              <a:gd name="T67" fmla="*/ 198 h 379"/>
              <a:gd name="T68" fmla="*/ 126 w 576"/>
              <a:gd name="T69" fmla="*/ 180 h 379"/>
              <a:gd name="T70" fmla="*/ 102 w 576"/>
              <a:gd name="T71" fmla="*/ 126 h 379"/>
              <a:gd name="T72" fmla="*/ 60 w 576"/>
              <a:gd name="T73" fmla="*/ 66 h 379"/>
              <a:gd name="T74" fmla="*/ 48 w 576"/>
              <a:gd name="T75" fmla="*/ 30 h 379"/>
              <a:gd name="T76" fmla="*/ 78 w 576"/>
              <a:gd name="T77" fmla="*/ 42 h 379"/>
              <a:gd name="T78" fmla="*/ 108 w 576"/>
              <a:gd name="T79" fmla="*/ 102 h 379"/>
              <a:gd name="T80" fmla="*/ 120 w 576"/>
              <a:gd name="T81" fmla="*/ 120 h 379"/>
              <a:gd name="T82" fmla="*/ 150 w 576"/>
              <a:gd name="T83" fmla="*/ 138 h 379"/>
              <a:gd name="T84" fmla="*/ 150 w 576"/>
              <a:gd name="T85" fmla="*/ 156 h 379"/>
              <a:gd name="T86" fmla="*/ 174 w 576"/>
              <a:gd name="T87" fmla="*/ 168 h 379"/>
              <a:gd name="T88" fmla="*/ 186 w 576"/>
              <a:gd name="T89" fmla="*/ 186 h 379"/>
              <a:gd name="T90" fmla="*/ 216 w 576"/>
              <a:gd name="T91" fmla="*/ 216 h 379"/>
              <a:gd name="T92" fmla="*/ 222 w 576"/>
              <a:gd name="T93" fmla="*/ 258 h 379"/>
              <a:gd name="T94" fmla="*/ 222 w 576"/>
              <a:gd name="T95" fmla="*/ 276 h 379"/>
              <a:gd name="T96" fmla="*/ 300 w 576"/>
              <a:gd name="T97" fmla="*/ 324 h 379"/>
              <a:gd name="T98" fmla="*/ 336 w 576"/>
              <a:gd name="T99" fmla="*/ 342 h 379"/>
              <a:gd name="T100" fmla="*/ 402 w 576"/>
              <a:gd name="T101" fmla="*/ 360 h 379"/>
              <a:gd name="T102" fmla="*/ 420 w 576"/>
              <a:gd name="T103" fmla="*/ 354 h 379"/>
              <a:gd name="T104" fmla="*/ 438 w 576"/>
              <a:gd name="T105" fmla="*/ 354 h 379"/>
              <a:gd name="T106" fmla="*/ 468 w 576"/>
              <a:gd name="T107" fmla="*/ 379 h 379"/>
              <a:gd name="T108" fmla="*/ 474 w 576"/>
              <a:gd name="T109" fmla="*/ 366 h 379"/>
              <a:gd name="T110" fmla="*/ 486 w 576"/>
              <a:gd name="T111"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58" name="Freeform 425"/>
          <p:cNvSpPr>
            <a:spLocks/>
          </p:cNvSpPr>
          <p:nvPr/>
        </p:nvSpPr>
        <p:spPr bwMode="auto">
          <a:xfrm rot="20747712">
            <a:off x="2573339" y="353991"/>
            <a:ext cx="812800" cy="896938"/>
          </a:xfrm>
          <a:custGeom>
            <a:avLst/>
            <a:gdLst>
              <a:gd name="T0" fmla="*/ 764 w 1125"/>
              <a:gd name="T1" fmla="*/ 46 h 2047"/>
              <a:gd name="T2" fmla="*/ 700 w 1125"/>
              <a:gd name="T3" fmla="*/ 13 h 2047"/>
              <a:gd name="T4" fmla="*/ 651 w 1125"/>
              <a:gd name="T5" fmla="*/ 2 h 2047"/>
              <a:gd name="T6" fmla="*/ 496 w 1125"/>
              <a:gd name="T7" fmla="*/ 52 h 2047"/>
              <a:gd name="T8" fmla="*/ 452 w 1125"/>
              <a:gd name="T9" fmla="*/ 110 h 2047"/>
              <a:gd name="T10" fmla="*/ 334 w 1125"/>
              <a:gd name="T11" fmla="*/ 112 h 2047"/>
              <a:gd name="T12" fmla="*/ 241 w 1125"/>
              <a:gd name="T13" fmla="*/ 182 h 2047"/>
              <a:gd name="T14" fmla="*/ 160 w 1125"/>
              <a:gd name="T15" fmla="*/ 289 h 2047"/>
              <a:gd name="T16" fmla="*/ 44 w 1125"/>
              <a:gd name="T17" fmla="*/ 319 h 2047"/>
              <a:gd name="T18" fmla="*/ 17 w 1125"/>
              <a:gd name="T19" fmla="*/ 402 h 2047"/>
              <a:gd name="T20" fmla="*/ 2 w 1125"/>
              <a:gd name="T21" fmla="*/ 482 h 2047"/>
              <a:gd name="T22" fmla="*/ 59 w 1125"/>
              <a:gd name="T23" fmla="*/ 568 h 2047"/>
              <a:gd name="T24" fmla="*/ 169 w 1125"/>
              <a:gd name="T25" fmla="*/ 621 h 2047"/>
              <a:gd name="T26" fmla="*/ 203 w 1125"/>
              <a:gd name="T27" fmla="*/ 785 h 2047"/>
              <a:gd name="T28" fmla="*/ 181 w 1125"/>
              <a:gd name="T29" fmla="*/ 986 h 2047"/>
              <a:gd name="T30" fmla="*/ 218 w 1125"/>
              <a:gd name="T31" fmla="*/ 1042 h 2047"/>
              <a:gd name="T32" fmla="*/ 183 w 1125"/>
              <a:gd name="T33" fmla="*/ 1075 h 2047"/>
              <a:gd name="T34" fmla="*/ 206 w 1125"/>
              <a:gd name="T35" fmla="*/ 1111 h 2047"/>
              <a:gd name="T36" fmla="*/ 154 w 1125"/>
              <a:gd name="T37" fmla="*/ 1135 h 2047"/>
              <a:gd name="T38" fmla="*/ 219 w 1125"/>
              <a:gd name="T39" fmla="*/ 1201 h 2047"/>
              <a:gd name="T40" fmla="*/ 258 w 1125"/>
              <a:gd name="T41" fmla="*/ 1158 h 2047"/>
              <a:gd name="T42" fmla="*/ 252 w 1125"/>
              <a:gd name="T43" fmla="*/ 1261 h 2047"/>
              <a:gd name="T44" fmla="*/ 184 w 1125"/>
              <a:gd name="T45" fmla="*/ 1302 h 2047"/>
              <a:gd name="T46" fmla="*/ 142 w 1125"/>
              <a:gd name="T47" fmla="*/ 1483 h 2047"/>
              <a:gd name="T48" fmla="*/ 180 w 1125"/>
              <a:gd name="T49" fmla="*/ 1606 h 2047"/>
              <a:gd name="T50" fmla="*/ 200 w 1125"/>
              <a:gd name="T51" fmla="*/ 1754 h 2047"/>
              <a:gd name="T52" fmla="*/ 270 w 1125"/>
              <a:gd name="T53" fmla="*/ 1897 h 2047"/>
              <a:gd name="T54" fmla="*/ 370 w 1125"/>
              <a:gd name="T55" fmla="*/ 1959 h 2047"/>
              <a:gd name="T56" fmla="*/ 401 w 1125"/>
              <a:gd name="T57" fmla="*/ 2022 h 2047"/>
              <a:gd name="T58" fmla="*/ 460 w 1125"/>
              <a:gd name="T59" fmla="*/ 2047 h 2047"/>
              <a:gd name="T60" fmla="*/ 512 w 1125"/>
              <a:gd name="T61" fmla="*/ 1998 h 2047"/>
              <a:gd name="T62" fmla="*/ 539 w 1125"/>
              <a:gd name="T63" fmla="*/ 1891 h 2047"/>
              <a:gd name="T64" fmla="*/ 570 w 1125"/>
              <a:gd name="T65" fmla="*/ 1779 h 2047"/>
              <a:gd name="T66" fmla="*/ 622 w 1125"/>
              <a:gd name="T67" fmla="*/ 1629 h 2047"/>
              <a:gd name="T68" fmla="*/ 718 w 1125"/>
              <a:gd name="T69" fmla="*/ 1524 h 2047"/>
              <a:gd name="T70" fmla="*/ 831 w 1125"/>
              <a:gd name="T71" fmla="*/ 1436 h 2047"/>
              <a:gd name="T72" fmla="*/ 893 w 1125"/>
              <a:gd name="T73" fmla="*/ 1316 h 2047"/>
              <a:gd name="T74" fmla="*/ 974 w 1125"/>
              <a:gd name="T75" fmla="*/ 1265 h 2047"/>
              <a:gd name="T76" fmla="*/ 1092 w 1125"/>
              <a:gd name="T77" fmla="*/ 1158 h 2047"/>
              <a:gd name="T78" fmla="*/ 1088 w 1125"/>
              <a:gd name="T79" fmla="*/ 1080 h 2047"/>
              <a:gd name="T80" fmla="*/ 983 w 1125"/>
              <a:gd name="T81" fmla="*/ 1102 h 2047"/>
              <a:gd name="T82" fmla="*/ 958 w 1125"/>
              <a:gd name="T83" fmla="*/ 1038 h 2047"/>
              <a:gd name="T84" fmla="*/ 1058 w 1125"/>
              <a:gd name="T85" fmla="*/ 1028 h 2047"/>
              <a:gd name="T86" fmla="*/ 1123 w 1125"/>
              <a:gd name="T87" fmla="*/ 1019 h 2047"/>
              <a:gd name="T88" fmla="*/ 1085 w 1125"/>
              <a:gd name="T89" fmla="*/ 937 h 2047"/>
              <a:gd name="T90" fmla="*/ 1003 w 1125"/>
              <a:gd name="T91" fmla="*/ 908 h 2047"/>
              <a:gd name="T92" fmla="*/ 1042 w 1125"/>
              <a:gd name="T93" fmla="*/ 896 h 2047"/>
              <a:gd name="T94" fmla="*/ 1021 w 1125"/>
              <a:gd name="T95" fmla="*/ 838 h 2047"/>
              <a:gd name="T96" fmla="*/ 1043 w 1125"/>
              <a:gd name="T97" fmla="*/ 801 h 2047"/>
              <a:gd name="T98" fmla="*/ 1062 w 1125"/>
              <a:gd name="T99" fmla="*/ 725 h 2047"/>
              <a:gd name="T100" fmla="*/ 1064 w 1125"/>
              <a:gd name="T101" fmla="*/ 663 h 2047"/>
              <a:gd name="T102" fmla="*/ 1052 w 1125"/>
              <a:gd name="T103" fmla="*/ 610 h 2047"/>
              <a:gd name="T104" fmla="*/ 974 w 1125"/>
              <a:gd name="T105" fmla="*/ 535 h 2047"/>
              <a:gd name="T106" fmla="*/ 1006 w 1125"/>
              <a:gd name="T107" fmla="*/ 468 h 2047"/>
              <a:gd name="T108" fmla="*/ 958 w 1125"/>
              <a:gd name="T109" fmla="*/ 436 h 2047"/>
              <a:gd name="T110" fmla="*/ 912 w 1125"/>
              <a:gd name="T111" fmla="*/ 328 h 2047"/>
              <a:gd name="T112" fmla="*/ 924 w 1125"/>
              <a:gd name="T113" fmla="*/ 146 h 2047"/>
              <a:gd name="T114" fmla="*/ 917 w 1125"/>
              <a:gd name="T115" fmla="*/ 60 h 2047"/>
              <a:gd name="T116" fmla="*/ 863 w 1125"/>
              <a:gd name="T117" fmla="*/ 84 h 2047"/>
              <a:gd name="T118" fmla="*/ 821 w 1125"/>
              <a:gd name="T119" fmla="*/ 143 h 2047"/>
              <a:gd name="T120" fmla="*/ 795 w 1125"/>
              <a:gd name="T121" fmla="*/ 110 h 2047"/>
              <a:gd name="T122" fmla="*/ 750 w 1125"/>
              <a:gd name="T123" fmla="*/ 151 h 2047"/>
              <a:gd name="T124" fmla="*/ 718 w 1125"/>
              <a:gd name="T125" fmla="*/ 105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59" name="Freeform 426"/>
          <p:cNvSpPr>
            <a:spLocks/>
          </p:cNvSpPr>
          <p:nvPr/>
        </p:nvSpPr>
        <p:spPr bwMode="auto">
          <a:xfrm>
            <a:off x="1606568" y="595322"/>
            <a:ext cx="41275" cy="36513"/>
          </a:xfrm>
          <a:custGeom>
            <a:avLst/>
            <a:gdLst>
              <a:gd name="T0" fmla="*/ 39 w 40"/>
              <a:gd name="T1" fmla="*/ 19 h 36"/>
              <a:gd name="T2" fmla="*/ 38 w 40"/>
              <a:gd name="T3" fmla="*/ 21 h 36"/>
              <a:gd name="T4" fmla="*/ 35 w 40"/>
              <a:gd name="T5" fmla="*/ 25 h 36"/>
              <a:gd name="T6" fmla="*/ 31 w 40"/>
              <a:gd name="T7" fmla="*/ 29 h 36"/>
              <a:gd name="T8" fmla="*/ 27 w 40"/>
              <a:gd name="T9" fmla="*/ 33 h 36"/>
              <a:gd name="T10" fmla="*/ 23 w 40"/>
              <a:gd name="T11" fmla="*/ 35 h 36"/>
              <a:gd name="T12" fmla="*/ 18 w 40"/>
              <a:gd name="T13" fmla="*/ 36 h 36"/>
              <a:gd name="T14" fmla="*/ 13 w 40"/>
              <a:gd name="T15" fmla="*/ 36 h 36"/>
              <a:gd name="T16" fmla="*/ 12 w 40"/>
              <a:gd name="T17" fmla="*/ 36 h 36"/>
              <a:gd name="T18" fmla="*/ 11 w 40"/>
              <a:gd name="T19" fmla="*/ 35 h 36"/>
              <a:gd name="T20" fmla="*/ 10 w 40"/>
              <a:gd name="T21" fmla="*/ 33 h 36"/>
              <a:gd name="T22" fmla="*/ 8 w 40"/>
              <a:gd name="T23" fmla="*/ 31 h 36"/>
              <a:gd name="T24" fmla="*/ 4 w 40"/>
              <a:gd name="T25" fmla="*/ 27 h 36"/>
              <a:gd name="T26" fmla="*/ 1 w 40"/>
              <a:gd name="T27" fmla="*/ 24 h 36"/>
              <a:gd name="T28" fmla="*/ 0 w 40"/>
              <a:gd name="T29" fmla="*/ 19 h 36"/>
              <a:gd name="T30" fmla="*/ 1 w 40"/>
              <a:gd name="T31" fmla="*/ 16 h 36"/>
              <a:gd name="T32" fmla="*/ 7 w 40"/>
              <a:gd name="T33" fmla="*/ 11 h 36"/>
              <a:gd name="T34" fmla="*/ 12 w 40"/>
              <a:gd name="T35" fmla="*/ 6 h 36"/>
              <a:gd name="T36" fmla="*/ 16 w 40"/>
              <a:gd name="T37" fmla="*/ 2 h 36"/>
              <a:gd name="T38" fmla="*/ 19 w 40"/>
              <a:gd name="T39" fmla="*/ 0 h 36"/>
              <a:gd name="T40" fmla="*/ 24 w 40"/>
              <a:gd name="T41" fmla="*/ 1 h 36"/>
              <a:gd name="T42" fmla="*/ 31 w 40"/>
              <a:gd name="T43" fmla="*/ 3 h 36"/>
              <a:gd name="T44" fmla="*/ 37 w 40"/>
              <a:gd name="T45" fmla="*/ 6 h 36"/>
              <a:gd name="T46" fmla="*/ 40 w 40"/>
              <a:gd name="T47" fmla="*/ 11 h 36"/>
              <a:gd name="T48" fmla="*/ 39 w 40"/>
              <a:gd name="T4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60" name="Freeform 427"/>
          <p:cNvSpPr>
            <a:spLocks/>
          </p:cNvSpPr>
          <p:nvPr/>
        </p:nvSpPr>
        <p:spPr bwMode="auto">
          <a:xfrm>
            <a:off x="1958975" y="890567"/>
            <a:ext cx="0" cy="4763"/>
          </a:xfrm>
          <a:custGeom>
            <a:avLst/>
            <a:gdLst>
              <a:gd name="T0" fmla="*/ 1 w 1"/>
              <a:gd name="T1" fmla="*/ 2 h 4"/>
              <a:gd name="T2" fmla="*/ 1 w 1"/>
              <a:gd name="T3" fmla="*/ 1 h 4"/>
              <a:gd name="T4" fmla="*/ 1 w 1"/>
              <a:gd name="T5" fmla="*/ 1 h 4"/>
              <a:gd name="T6" fmla="*/ 0 w 1"/>
              <a:gd name="T7" fmla="*/ 0 h 4"/>
              <a:gd name="T8" fmla="*/ 0 w 1"/>
              <a:gd name="T9" fmla="*/ 0 h 4"/>
              <a:gd name="T10" fmla="*/ 1 w 1"/>
              <a:gd name="T11" fmla="*/ 2 h 4"/>
              <a:gd name="T12" fmla="*/ 1 w 1"/>
              <a:gd name="T13" fmla="*/ 4 h 4"/>
              <a:gd name="T14" fmla="*/ 1 w 1"/>
              <a:gd name="T15" fmla="*/ 4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61" name="Freeform 428"/>
          <p:cNvSpPr>
            <a:spLocks/>
          </p:cNvSpPr>
          <p:nvPr/>
        </p:nvSpPr>
        <p:spPr bwMode="auto">
          <a:xfrm>
            <a:off x="2316167" y="923902"/>
            <a:ext cx="3175" cy="6350"/>
          </a:xfrm>
          <a:custGeom>
            <a:avLst/>
            <a:gdLst>
              <a:gd name="T0" fmla="*/ 5 w 5"/>
              <a:gd name="T1" fmla="*/ 8 h 8"/>
              <a:gd name="T2" fmla="*/ 5 w 5"/>
              <a:gd name="T3" fmla="*/ 6 h 8"/>
              <a:gd name="T4" fmla="*/ 5 w 5"/>
              <a:gd name="T5" fmla="*/ 5 h 8"/>
              <a:gd name="T6" fmla="*/ 5 w 5"/>
              <a:gd name="T7" fmla="*/ 2 h 8"/>
              <a:gd name="T8" fmla="*/ 3 w 5"/>
              <a:gd name="T9" fmla="*/ 0 h 8"/>
              <a:gd name="T10" fmla="*/ 0 w 5"/>
              <a:gd name="T11" fmla="*/ 0 h 8"/>
              <a:gd name="T12" fmla="*/ 0 w 5"/>
              <a:gd name="T13" fmla="*/ 1 h 8"/>
              <a:gd name="T14" fmla="*/ 2 w 5"/>
              <a:gd name="T15" fmla="*/ 5 h 8"/>
              <a:gd name="T16" fmla="*/ 5 w 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62" name="Freeform 429"/>
          <p:cNvSpPr>
            <a:spLocks/>
          </p:cNvSpPr>
          <p:nvPr/>
        </p:nvSpPr>
        <p:spPr bwMode="auto">
          <a:xfrm>
            <a:off x="1965327" y="506389"/>
            <a:ext cx="14287" cy="14288"/>
          </a:xfrm>
          <a:custGeom>
            <a:avLst/>
            <a:gdLst>
              <a:gd name="T0" fmla="*/ 2 w 14"/>
              <a:gd name="T1" fmla="*/ 7 h 15"/>
              <a:gd name="T2" fmla="*/ 9 w 14"/>
              <a:gd name="T3" fmla="*/ 13 h 15"/>
              <a:gd name="T4" fmla="*/ 14 w 14"/>
              <a:gd name="T5" fmla="*/ 15 h 15"/>
              <a:gd name="T6" fmla="*/ 14 w 14"/>
              <a:gd name="T7" fmla="*/ 14 h 15"/>
              <a:gd name="T8" fmla="*/ 10 w 14"/>
              <a:gd name="T9" fmla="*/ 7 h 15"/>
              <a:gd name="T10" fmla="*/ 9 w 14"/>
              <a:gd name="T11" fmla="*/ 5 h 15"/>
              <a:gd name="T12" fmla="*/ 9 w 14"/>
              <a:gd name="T13" fmla="*/ 3 h 15"/>
              <a:gd name="T14" fmla="*/ 8 w 14"/>
              <a:gd name="T15" fmla="*/ 1 h 15"/>
              <a:gd name="T16" fmla="*/ 7 w 14"/>
              <a:gd name="T17" fmla="*/ 0 h 15"/>
              <a:gd name="T18" fmla="*/ 6 w 14"/>
              <a:gd name="T19" fmla="*/ 1 h 15"/>
              <a:gd name="T20" fmla="*/ 3 w 14"/>
              <a:gd name="T21" fmla="*/ 2 h 15"/>
              <a:gd name="T22" fmla="*/ 2 w 14"/>
              <a:gd name="T23" fmla="*/ 3 h 15"/>
              <a:gd name="T24" fmla="*/ 0 w 14"/>
              <a:gd name="T25" fmla="*/ 5 h 15"/>
              <a:gd name="T26" fmla="*/ 1 w 14"/>
              <a:gd name="T27" fmla="*/ 6 h 15"/>
              <a:gd name="T28" fmla="*/ 1 w 14"/>
              <a:gd name="T29" fmla="*/ 6 h 15"/>
              <a:gd name="T30" fmla="*/ 1 w 14"/>
              <a:gd name="T31" fmla="*/ 6 h 15"/>
              <a:gd name="T32" fmla="*/ 2 w 14"/>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63" name="Freeform 430"/>
          <p:cNvSpPr>
            <a:spLocks/>
          </p:cNvSpPr>
          <p:nvPr/>
        </p:nvSpPr>
        <p:spPr bwMode="auto">
          <a:xfrm>
            <a:off x="2152651" y="974704"/>
            <a:ext cx="144463" cy="120650"/>
          </a:xfrm>
          <a:custGeom>
            <a:avLst/>
            <a:gdLst>
              <a:gd name="T0" fmla="*/ 124 w 135"/>
              <a:gd name="T1" fmla="*/ 60 h 119"/>
              <a:gd name="T2" fmla="*/ 135 w 135"/>
              <a:gd name="T3" fmla="*/ 67 h 119"/>
              <a:gd name="T4" fmla="*/ 129 w 135"/>
              <a:gd name="T5" fmla="*/ 76 h 119"/>
              <a:gd name="T6" fmla="*/ 124 w 135"/>
              <a:gd name="T7" fmla="*/ 81 h 119"/>
              <a:gd name="T8" fmla="*/ 118 w 135"/>
              <a:gd name="T9" fmla="*/ 83 h 119"/>
              <a:gd name="T10" fmla="*/ 114 w 135"/>
              <a:gd name="T11" fmla="*/ 82 h 119"/>
              <a:gd name="T12" fmla="*/ 101 w 135"/>
              <a:gd name="T13" fmla="*/ 77 h 119"/>
              <a:gd name="T14" fmla="*/ 91 w 135"/>
              <a:gd name="T15" fmla="*/ 74 h 119"/>
              <a:gd name="T16" fmla="*/ 82 w 135"/>
              <a:gd name="T17" fmla="*/ 68 h 119"/>
              <a:gd name="T18" fmla="*/ 72 w 135"/>
              <a:gd name="T19" fmla="*/ 66 h 119"/>
              <a:gd name="T20" fmla="*/ 71 w 135"/>
              <a:gd name="T21" fmla="*/ 78 h 119"/>
              <a:gd name="T22" fmla="*/ 72 w 135"/>
              <a:gd name="T23" fmla="*/ 92 h 119"/>
              <a:gd name="T24" fmla="*/ 61 w 135"/>
              <a:gd name="T25" fmla="*/ 99 h 119"/>
              <a:gd name="T26" fmla="*/ 57 w 135"/>
              <a:gd name="T27" fmla="*/ 107 h 119"/>
              <a:gd name="T28" fmla="*/ 53 w 135"/>
              <a:gd name="T29" fmla="*/ 114 h 119"/>
              <a:gd name="T30" fmla="*/ 44 w 135"/>
              <a:gd name="T31" fmla="*/ 119 h 119"/>
              <a:gd name="T32" fmla="*/ 39 w 135"/>
              <a:gd name="T33" fmla="*/ 111 h 119"/>
              <a:gd name="T34" fmla="*/ 34 w 135"/>
              <a:gd name="T35" fmla="*/ 100 h 119"/>
              <a:gd name="T36" fmla="*/ 23 w 135"/>
              <a:gd name="T37" fmla="*/ 99 h 119"/>
              <a:gd name="T38" fmla="*/ 17 w 135"/>
              <a:gd name="T39" fmla="*/ 101 h 119"/>
              <a:gd name="T40" fmla="*/ 3 w 135"/>
              <a:gd name="T41" fmla="*/ 105 h 119"/>
              <a:gd name="T42" fmla="*/ 1 w 135"/>
              <a:gd name="T43" fmla="*/ 97 h 119"/>
              <a:gd name="T44" fmla="*/ 9 w 135"/>
              <a:gd name="T45" fmla="*/ 84 h 119"/>
              <a:gd name="T46" fmla="*/ 16 w 135"/>
              <a:gd name="T47" fmla="*/ 79 h 119"/>
              <a:gd name="T48" fmla="*/ 14 w 135"/>
              <a:gd name="T49" fmla="*/ 68 h 119"/>
              <a:gd name="T50" fmla="*/ 11 w 135"/>
              <a:gd name="T51" fmla="*/ 55 h 119"/>
              <a:gd name="T52" fmla="*/ 12 w 135"/>
              <a:gd name="T53" fmla="*/ 44 h 119"/>
              <a:gd name="T54" fmla="*/ 8 w 135"/>
              <a:gd name="T55" fmla="*/ 35 h 119"/>
              <a:gd name="T56" fmla="*/ 8 w 135"/>
              <a:gd name="T57" fmla="*/ 16 h 119"/>
              <a:gd name="T58" fmla="*/ 9 w 135"/>
              <a:gd name="T59" fmla="*/ 2 h 119"/>
              <a:gd name="T60" fmla="*/ 18 w 135"/>
              <a:gd name="T61" fmla="*/ 1 h 119"/>
              <a:gd name="T62" fmla="*/ 27 w 135"/>
              <a:gd name="T63" fmla="*/ 9 h 119"/>
              <a:gd name="T64" fmla="*/ 32 w 135"/>
              <a:gd name="T65" fmla="*/ 26 h 119"/>
              <a:gd name="T66" fmla="*/ 37 w 135"/>
              <a:gd name="T67" fmla="*/ 30 h 119"/>
              <a:gd name="T68" fmla="*/ 44 w 135"/>
              <a:gd name="T69" fmla="*/ 25 h 119"/>
              <a:gd name="T70" fmla="*/ 54 w 135"/>
              <a:gd name="T71" fmla="*/ 23 h 119"/>
              <a:gd name="T72" fmla="*/ 70 w 135"/>
              <a:gd name="T73" fmla="*/ 26 h 119"/>
              <a:gd name="T74" fmla="*/ 85 w 135"/>
              <a:gd name="T75" fmla="*/ 33 h 119"/>
              <a:gd name="T76" fmla="*/ 93 w 135"/>
              <a:gd name="T77" fmla="*/ 48 h 119"/>
              <a:gd name="T78" fmla="*/ 100 w 135"/>
              <a:gd name="T79" fmla="*/ 58 h 119"/>
              <a:gd name="T80" fmla="*/ 122 w 135"/>
              <a:gd name="T8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64" name="Freeform 431"/>
          <p:cNvSpPr>
            <a:spLocks/>
          </p:cNvSpPr>
          <p:nvPr/>
        </p:nvSpPr>
        <p:spPr bwMode="auto">
          <a:xfrm>
            <a:off x="2036761" y="612752"/>
            <a:ext cx="598488" cy="400050"/>
          </a:xfrm>
          <a:custGeom>
            <a:avLst/>
            <a:gdLst>
              <a:gd name="T0" fmla="*/ 527 w 556"/>
              <a:gd name="T1" fmla="*/ 388 h 395"/>
              <a:gd name="T2" fmla="*/ 501 w 556"/>
              <a:gd name="T3" fmla="*/ 390 h 395"/>
              <a:gd name="T4" fmla="*/ 468 w 556"/>
              <a:gd name="T5" fmla="*/ 395 h 395"/>
              <a:gd name="T6" fmla="*/ 440 w 556"/>
              <a:gd name="T7" fmla="*/ 394 h 395"/>
              <a:gd name="T8" fmla="*/ 414 w 556"/>
              <a:gd name="T9" fmla="*/ 386 h 395"/>
              <a:gd name="T10" fmla="*/ 376 w 556"/>
              <a:gd name="T11" fmla="*/ 366 h 395"/>
              <a:gd name="T12" fmla="*/ 354 w 556"/>
              <a:gd name="T13" fmla="*/ 352 h 395"/>
              <a:gd name="T14" fmla="*/ 309 w 556"/>
              <a:gd name="T15" fmla="*/ 365 h 395"/>
              <a:gd name="T16" fmla="*/ 271 w 556"/>
              <a:gd name="T17" fmla="*/ 373 h 395"/>
              <a:gd name="T18" fmla="*/ 260 w 556"/>
              <a:gd name="T19" fmla="*/ 350 h 395"/>
              <a:gd name="T20" fmla="*/ 293 w 556"/>
              <a:gd name="T21" fmla="*/ 337 h 395"/>
              <a:gd name="T22" fmla="*/ 330 w 556"/>
              <a:gd name="T23" fmla="*/ 307 h 395"/>
              <a:gd name="T24" fmla="*/ 320 w 556"/>
              <a:gd name="T25" fmla="*/ 258 h 395"/>
              <a:gd name="T26" fmla="*/ 289 w 556"/>
              <a:gd name="T27" fmla="*/ 193 h 395"/>
              <a:gd name="T28" fmla="*/ 244 w 556"/>
              <a:gd name="T29" fmla="*/ 169 h 395"/>
              <a:gd name="T30" fmla="*/ 202 w 556"/>
              <a:gd name="T31" fmla="*/ 145 h 395"/>
              <a:gd name="T32" fmla="*/ 185 w 556"/>
              <a:gd name="T33" fmla="*/ 146 h 395"/>
              <a:gd name="T34" fmla="*/ 154 w 556"/>
              <a:gd name="T35" fmla="*/ 156 h 395"/>
              <a:gd name="T36" fmla="*/ 124 w 556"/>
              <a:gd name="T37" fmla="*/ 166 h 395"/>
              <a:gd name="T38" fmla="*/ 95 w 556"/>
              <a:gd name="T39" fmla="*/ 170 h 395"/>
              <a:gd name="T40" fmla="*/ 51 w 556"/>
              <a:gd name="T41" fmla="*/ 166 h 395"/>
              <a:gd name="T42" fmla="*/ 18 w 556"/>
              <a:gd name="T43" fmla="*/ 153 h 395"/>
              <a:gd name="T44" fmla="*/ 23 w 556"/>
              <a:gd name="T45" fmla="*/ 138 h 395"/>
              <a:gd name="T46" fmla="*/ 42 w 556"/>
              <a:gd name="T47" fmla="*/ 130 h 395"/>
              <a:gd name="T48" fmla="*/ 4 w 556"/>
              <a:gd name="T49" fmla="*/ 118 h 395"/>
              <a:gd name="T50" fmla="*/ 0 w 556"/>
              <a:gd name="T51" fmla="*/ 76 h 395"/>
              <a:gd name="T52" fmla="*/ 39 w 556"/>
              <a:gd name="T53" fmla="*/ 3 h 395"/>
              <a:gd name="T54" fmla="*/ 45 w 556"/>
              <a:gd name="T55" fmla="*/ 70 h 395"/>
              <a:gd name="T56" fmla="*/ 70 w 556"/>
              <a:gd name="T57" fmla="*/ 107 h 395"/>
              <a:gd name="T58" fmla="*/ 69 w 556"/>
              <a:gd name="T59" fmla="*/ 3 h 395"/>
              <a:gd name="T60" fmla="*/ 111 w 556"/>
              <a:gd name="T61" fmla="*/ 26 h 395"/>
              <a:gd name="T62" fmla="*/ 132 w 556"/>
              <a:gd name="T63" fmla="*/ 52 h 395"/>
              <a:gd name="T64" fmla="*/ 164 w 556"/>
              <a:gd name="T65" fmla="*/ 23 h 395"/>
              <a:gd name="T66" fmla="*/ 206 w 556"/>
              <a:gd name="T67" fmla="*/ 44 h 395"/>
              <a:gd name="T68" fmla="*/ 237 w 556"/>
              <a:gd name="T69" fmla="*/ 49 h 395"/>
              <a:gd name="T70" fmla="*/ 271 w 556"/>
              <a:gd name="T71" fmla="*/ 59 h 395"/>
              <a:gd name="T72" fmla="*/ 318 w 556"/>
              <a:gd name="T73" fmla="*/ 63 h 395"/>
              <a:gd name="T74" fmla="*/ 329 w 556"/>
              <a:gd name="T75" fmla="*/ 72 h 395"/>
              <a:gd name="T76" fmla="*/ 350 w 556"/>
              <a:gd name="T77" fmla="*/ 87 h 395"/>
              <a:gd name="T78" fmla="*/ 361 w 556"/>
              <a:gd name="T79" fmla="*/ 102 h 395"/>
              <a:gd name="T80" fmla="*/ 350 w 556"/>
              <a:gd name="T81" fmla="*/ 118 h 395"/>
              <a:gd name="T82" fmla="*/ 377 w 556"/>
              <a:gd name="T83" fmla="*/ 133 h 395"/>
              <a:gd name="T84" fmla="*/ 406 w 556"/>
              <a:gd name="T85" fmla="*/ 144 h 395"/>
              <a:gd name="T86" fmla="*/ 429 w 556"/>
              <a:gd name="T87" fmla="*/ 143 h 395"/>
              <a:gd name="T88" fmla="*/ 450 w 556"/>
              <a:gd name="T89" fmla="*/ 152 h 395"/>
              <a:gd name="T90" fmla="*/ 472 w 556"/>
              <a:gd name="T91" fmla="*/ 152 h 395"/>
              <a:gd name="T92" fmla="*/ 508 w 556"/>
              <a:gd name="T93" fmla="*/ 169 h 395"/>
              <a:gd name="T94" fmla="*/ 510 w 556"/>
              <a:gd name="T95" fmla="*/ 191 h 395"/>
              <a:gd name="T96" fmla="*/ 497 w 556"/>
              <a:gd name="T97" fmla="*/ 212 h 395"/>
              <a:gd name="T98" fmla="*/ 514 w 556"/>
              <a:gd name="T99" fmla="*/ 239 h 395"/>
              <a:gd name="T100" fmla="*/ 487 w 556"/>
              <a:gd name="T101" fmla="*/ 242 h 395"/>
              <a:gd name="T102" fmla="*/ 456 w 556"/>
              <a:gd name="T103" fmla="*/ 226 h 395"/>
              <a:gd name="T104" fmla="*/ 421 w 556"/>
              <a:gd name="T105" fmla="*/ 230 h 395"/>
              <a:gd name="T106" fmla="*/ 449 w 556"/>
              <a:gd name="T107" fmla="*/ 262 h 395"/>
              <a:gd name="T108" fmla="*/ 487 w 556"/>
              <a:gd name="T109" fmla="*/ 275 h 395"/>
              <a:gd name="T110" fmla="*/ 528 w 556"/>
              <a:gd name="T111" fmla="*/ 294 h 395"/>
              <a:gd name="T112" fmla="*/ 541 w 556"/>
              <a:gd name="T113" fmla="*/ 332 h 395"/>
              <a:gd name="T114" fmla="*/ 555 w 556"/>
              <a:gd name="T115" fmla="*/ 357 h 395"/>
              <a:gd name="T116" fmla="*/ 513 w 556"/>
              <a:gd name="T117" fmla="*/ 348 h 395"/>
              <a:gd name="T118" fmla="*/ 478 w 556"/>
              <a:gd name="T119" fmla="*/ 340 h 395"/>
              <a:gd name="T120" fmla="*/ 451 w 556"/>
              <a:gd name="T121" fmla="*/ 340 h 395"/>
              <a:gd name="T122" fmla="*/ 496 w 556"/>
              <a:gd name="T123" fmla="*/ 358 h 395"/>
              <a:gd name="T124" fmla="*/ 517 w 556"/>
              <a:gd name="T125" fmla="*/ 36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65" name="Freeform 432"/>
          <p:cNvSpPr>
            <a:spLocks/>
          </p:cNvSpPr>
          <p:nvPr/>
        </p:nvSpPr>
        <p:spPr bwMode="auto">
          <a:xfrm>
            <a:off x="1519239" y="546078"/>
            <a:ext cx="158751" cy="146050"/>
          </a:xfrm>
          <a:custGeom>
            <a:avLst/>
            <a:gdLst>
              <a:gd name="T0" fmla="*/ 146 w 148"/>
              <a:gd name="T1" fmla="*/ 67 h 146"/>
              <a:gd name="T2" fmla="*/ 141 w 148"/>
              <a:gd name="T3" fmla="*/ 44 h 146"/>
              <a:gd name="T4" fmla="*/ 129 w 148"/>
              <a:gd name="T5" fmla="*/ 33 h 146"/>
              <a:gd name="T6" fmla="*/ 120 w 148"/>
              <a:gd name="T7" fmla="*/ 35 h 146"/>
              <a:gd name="T8" fmla="*/ 111 w 148"/>
              <a:gd name="T9" fmla="*/ 26 h 146"/>
              <a:gd name="T10" fmla="*/ 104 w 148"/>
              <a:gd name="T11" fmla="*/ 14 h 146"/>
              <a:gd name="T12" fmla="*/ 88 w 148"/>
              <a:gd name="T13" fmla="*/ 10 h 146"/>
              <a:gd name="T14" fmla="*/ 77 w 148"/>
              <a:gd name="T15" fmla="*/ 7 h 146"/>
              <a:gd name="T16" fmla="*/ 68 w 148"/>
              <a:gd name="T17" fmla="*/ 1 h 146"/>
              <a:gd name="T18" fmla="*/ 62 w 148"/>
              <a:gd name="T19" fmla="*/ 0 h 146"/>
              <a:gd name="T20" fmla="*/ 58 w 148"/>
              <a:gd name="T21" fmla="*/ 8 h 146"/>
              <a:gd name="T22" fmla="*/ 57 w 148"/>
              <a:gd name="T23" fmla="*/ 20 h 146"/>
              <a:gd name="T24" fmla="*/ 50 w 148"/>
              <a:gd name="T25" fmla="*/ 31 h 146"/>
              <a:gd name="T26" fmla="*/ 32 w 148"/>
              <a:gd name="T27" fmla="*/ 50 h 146"/>
              <a:gd name="T28" fmla="*/ 20 w 148"/>
              <a:gd name="T29" fmla="*/ 62 h 146"/>
              <a:gd name="T30" fmla="*/ 3 w 148"/>
              <a:gd name="T31" fmla="*/ 82 h 146"/>
              <a:gd name="T32" fmla="*/ 3 w 148"/>
              <a:gd name="T33" fmla="*/ 91 h 146"/>
              <a:gd name="T34" fmla="*/ 6 w 148"/>
              <a:gd name="T35" fmla="*/ 94 h 146"/>
              <a:gd name="T36" fmla="*/ 14 w 148"/>
              <a:gd name="T37" fmla="*/ 123 h 146"/>
              <a:gd name="T38" fmla="*/ 15 w 148"/>
              <a:gd name="T39" fmla="*/ 144 h 146"/>
              <a:gd name="T40" fmla="*/ 27 w 148"/>
              <a:gd name="T41" fmla="*/ 143 h 146"/>
              <a:gd name="T42" fmla="*/ 36 w 148"/>
              <a:gd name="T43" fmla="*/ 137 h 146"/>
              <a:gd name="T44" fmla="*/ 44 w 148"/>
              <a:gd name="T45" fmla="*/ 143 h 146"/>
              <a:gd name="T46" fmla="*/ 55 w 148"/>
              <a:gd name="T47" fmla="*/ 145 h 146"/>
              <a:gd name="T48" fmla="*/ 66 w 148"/>
              <a:gd name="T49" fmla="*/ 124 h 146"/>
              <a:gd name="T50" fmla="*/ 83 w 148"/>
              <a:gd name="T51" fmla="*/ 116 h 146"/>
              <a:gd name="T52" fmla="*/ 87 w 148"/>
              <a:gd name="T53" fmla="*/ 104 h 146"/>
              <a:gd name="T54" fmla="*/ 91 w 148"/>
              <a:gd name="T55" fmla="*/ 96 h 146"/>
              <a:gd name="T56" fmla="*/ 112 w 148"/>
              <a:gd name="T57" fmla="*/ 90 h 146"/>
              <a:gd name="T58" fmla="*/ 128 w 148"/>
              <a:gd name="T59" fmla="*/ 86 h 146"/>
              <a:gd name="T60" fmla="*/ 140 w 148"/>
              <a:gd name="T61" fmla="*/ 82 h 146"/>
              <a:gd name="T62" fmla="*/ 146 w 148"/>
              <a:gd name="T63" fmla="*/ 7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66" name="Freeform 433"/>
          <p:cNvSpPr>
            <a:spLocks/>
          </p:cNvSpPr>
          <p:nvPr/>
        </p:nvSpPr>
        <p:spPr bwMode="auto">
          <a:xfrm>
            <a:off x="1687515" y="492103"/>
            <a:ext cx="144463" cy="93662"/>
          </a:xfrm>
          <a:custGeom>
            <a:avLst/>
            <a:gdLst>
              <a:gd name="T0" fmla="*/ 104 w 133"/>
              <a:gd name="T1" fmla="*/ 4 h 91"/>
              <a:gd name="T2" fmla="*/ 103 w 133"/>
              <a:gd name="T3" fmla="*/ 23 h 91"/>
              <a:gd name="T4" fmla="*/ 101 w 133"/>
              <a:gd name="T5" fmla="*/ 35 h 91"/>
              <a:gd name="T6" fmla="*/ 102 w 133"/>
              <a:gd name="T7" fmla="*/ 44 h 91"/>
              <a:gd name="T8" fmla="*/ 111 w 133"/>
              <a:gd name="T9" fmla="*/ 43 h 91"/>
              <a:gd name="T10" fmla="*/ 115 w 133"/>
              <a:gd name="T11" fmla="*/ 34 h 91"/>
              <a:gd name="T12" fmla="*/ 128 w 133"/>
              <a:gd name="T13" fmla="*/ 42 h 91"/>
              <a:gd name="T14" fmla="*/ 133 w 133"/>
              <a:gd name="T15" fmla="*/ 49 h 91"/>
              <a:gd name="T16" fmla="*/ 132 w 133"/>
              <a:gd name="T17" fmla="*/ 60 h 91"/>
              <a:gd name="T18" fmla="*/ 131 w 133"/>
              <a:gd name="T19" fmla="*/ 66 h 91"/>
              <a:gd name="T20" fmla="*/ 123 w 133"/>
              <a:gd name="T21" fmla="*/ 78 h 91"/>
              <a:gd name="T22" fmla="*/ 116 w 133"/>
              <a:gd name="T23" fmla="*/ 84 h 91"/>
              <a:gd name="T24" fmla="*/ 96 w 133"/>
              <a:gd name="T25" fmla="*/ 81 h 91"/>
              <a:gd name="T26" fmla="*/ 83 w 133"/>
              <a:gd name="T27" fmla="*/ 77 h 91"/>
              <a:gd name="T28" fmla="*/ 76 w 133"/>
              <a:gd name="T29" fmla="*/ 83 h 91"/>
              <a:gd name="T30" fmla="*/ 68 w 133"/>
              <a:gd name="T31" fmla="*/ 88 h 91"/>
              <a:gd name="T32" fmla="*/ 54 w 133"/>
              <a:gd name="T33" fmla="*/ 91 h 91"/>
              <a:gd name="T34" fmla="*/ 45 w 133"/>
              <a:gd name="T35" fmla="*/ 91 h 91"/>
              <a:gd name="T36" fmla="*/ 32 w 133"/>
              <a:gd name="T37" fmla="*/ 89 h 91"/>
              <a:gd name="T38" fmla="*/ 18 w 133"/>
              <a:gd name="T39" fmla="*/ 82 h 91"/>
              <a:gd name="T40" fmla="*/ 25 w 133"/>
              <a:gd name="T41" fmla="*/ 77 h 91"/>
              <a:gd name="T42" fmla="*/ 38 w 133"/>
              <a:gd name="T43" fmla="*/ 77 h 91"/>
              <a:gd name="T44" fmla="*/ 48 w 133"/>
              <a:gd name="T45" fmla="*/ 70 h 91"/>
              <a:gd name="T46" fmla="*/ 48 w 133"/>
              <a:gd name="T47" fmla="*/ 60 h 91"/>
              <a:gd name="T48" fmla="*/ 35 w 133"/>
              <a:gd name="T49" fmla="*/ 65 h 91"/>
              <a:gd name="T50" fmla="*/ 27 w 133"/>
              <a:gd name="T51" fmla="*/ 67 h 91"/>
              <a:gd name="T52" fmla="*/ 14 w 133"/>
              <a:gd name="T53" fmla="*/ 57 h 91"/>
              <a:gd name="T54" fmla="*/ 4 w 133"/>
              <a:gd name="T55" fmla="*/ 51 h 91"/>
              <a:gd name="T56" fmla="*/ 0 w 133"/>
              <a:gd name="T57" fmla="*/ 42 h 91"/>
              <a:gd name="T58" fmla="*/ 2 w 133"/>
              <a:gd name="T59" fmla="*/ 35 h 91"/>
              <a:gd name="T60" fmla="*/ 12 w 133"/>
              <a:gd name="T61" fmla="*/ 25 h 91"/>
              <a:gd name="T62" fmla="*/ 15 w 133"/>
              <a:gd name="T63" fmla="*/ 20 h 91"/>
              <a:gd name="T64" fmla="*/ 23 w 133"/>
              <a:gd name="T65" fmla="*/ 7 h 91"/>
              <a:gd name="T66" fmla="*/ 28 w 133"/>
              <a:gd name="T67" fmla="*/ 1 h 91"/>
              <a:gd name="T68" fmla="*/ 41 w 133"/>
              <a:gd name="T69" fmla="*/ 0 h 91"/>
              <a:gd name="T70" fmla="*/ 46 w 133"/>
              <a:gd name="T71" fmla="*/ 5 h 91"/>
              <a:gd name="T72" fmla="*/ 46 w 133"/>
              <a:gd name="T73" fmla="*/ 13 h 91"/>
              <a:gd name="T74" fmla="*/ 55 w 133"/>
              <a:gd name="T75" fmla="*/ 19 h 91"/>
              <a:gd name="T76" fmla="*/ 56 w 133"/>
              <a:gd name="T77" fmla="*/ 28 h 91"/>
              <a:gd name="T78" fmla="*/ 65 w 133"/>
              <a:gd name="T79" fmla="*/ 35 h 91"/>
              <a:gd name="T80" fmla="*/ 68 w 133"/>
              <a:gd name="T81" fmla="*/ 44 h 91"/>
              <a:gd name="T82" fmla="*/ 70 w 133"/>
              <a:gd name="T83" fmla="*/ 50 h 91"/>
              <a:gd name="T84" fmla="*/ 80 w 133"/>
              <a:gd name="T85" fmla="*/ 55 h 91"/>
              <a:gd name="T86" fmla="*/ 90 w 133"/>
              <a:gd name="T87" fmla="*/ 59 h 91"/>
              <a:gd name="T88" fmla="*/ 91 w 133"/>
              <a:gd name="T89" fmla="*/ 47 h 91"/>
              <a:gd name="T90" fmla="*/ 91 w 133"/>
              <a:gd name="T91" fmla="*/ 37 h 91"/>
              <a:gd name="T92" fmla="*/ 88 w 133"/>
              <a:gd name="T93" fmla="*/ 30 h 91"/>
              <a:gd name="T94" fmla="*/ 85 w 133"/>
              <a:gd name="T95" fmla="*/ 29 h 91"/>
              <a:gd name="T96" fmla="*/ 84 w 133"/>
              <a:gd name="T97" fmla="*/ 19 h 91"/>
              <a:gd name="T98" fmla="*/ 85 w 133"/>
              <a:gd name="T99" fmla="*/ 11 h 91"/>
              <a:gd name="T100" fmla="*/ 94 w 133"/>
              <a:gd name="T101" fmla="*/ 6 h 91"/>
              <a:gd name="T102" fmla="*/ 103 w 133"/>
              <a:gd name="T10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67" name="Freeform 434"/>
          <p:cNvSpPr>
            <a:spLocks/>
          </p:cNvSpPr>
          <p:nvPr/>
        </p:nvSpPr>
        <p:spPr bwMode="auto">
          <a:xfrm>
            <a:off x="1627186" y="442923"/>
            <a:ext cx="109539" cy="61913"/>
          </a:xfrm>
          <a:custGeom>
            <a:avLst/>
            <a:gdLst>
              <a:gd name="T0" fmla="*/ 76 w 102"/>
              <a:gd name="T1" fmla="*/ 40 h 60"/>
              <a:gd name="T2" fmla="*/ 75 w 102"/>
              <a:gd name="T3" fmla="*/ 41 h 60"/>
              <a:gd name="T4" fmla="*/ 72 w 102"/>
              <a:gd name="T5" fmla="*/ 45 h 60"/>
              <a:gd name="T6" fmla="*/ 68 w 102"/>
              <a:gd name="T7" fmla="*/ 46 h 60"/>
              <a:gd name="T8" fmla="*/ 66 w 102"/>
              <a:gd name="T9" fmla="*/ 42 h 60"/>
              <a:gd name="T10" fmla="*/ 64 w 102"/>
              <a:gd name="T11" fmla="*/ 35 h 60"/>
              <a:gd name="T12" fmla="*/ 61 w 102"/>
              <a:gd name="T13" fmla="*/ 30 h 60"/>
              <a:gd name="T14" fmla="*/ 58 w 102"/>
              <a:gd name="T15" fmla="*/ 27 h 60"/>
              <a:gd name="T16" fmla="*/ 56 w 102"/>
              <a:gd name="T17" fmla="*/ 31 h 60"/>
              <a:gd name="T18" fmla="*/ 55 w 102"/>
              <a:gd name="T19" fmla="*/ 38 h 60"/>
              <a:gd name="T20" fmla="*/ 55 w 102"/>
              <a:gd name="T21" fmla="*/ 44 h 60"/>
              <a:gd name="T22" fmla="*/ 53 w 102"/>
              <a:gd name="T23" fmla="*/ 47 h 60"/>
              <a:gd name="T24" fmla="*/ 48 w 102"/>
              <a:gd name="T25" fmla="*/ 47 h 60"/>
              <a:gd name="T26" fmla="*/ 42 w 102"/>
              <a:gd name="T27" fmla="*/ 47 h 60"/>
              <a:gd name="T28" fmla="*/ 38 w 102"/>
              <a:gd name="T29" fmla="*/ 52 h 60"/>
              <a:gd name="T30" fmla="*/ 38 w 102"/>
              <a:gd name="T31" fmla="*/ 57 h 60"/>
              <a:gd name="T32" fmla="*/ 38 w 102"/>
              <a:gd name="T33" fmla="*/ 60 h 60"/>
              <a:gd name="T34" fmla="*/ 37 w 102"/>
              <a:gd name="T35" fmla="*/ 57 h 60"/>
              <a:gd name="T36" fmla="*/ 33 w 102"/>
              <a:gd name="T37" fmla="*/ 54 h 60"/>
              <a:gd name="T38" fmla="*/ 27 w 102"/>
              <a:gd name="T39" fmla="*/ 50 h 60"/>
              <a:gd name="T40" fmla="*/ 22 w 102"/>
              <a:gd name="T41" fmla="*/ 48 h 60"/>
              <a:gd name="T42" fmla="*/ 15 w 102"/>
              <a:gd name="T43" fmla="*/ 48 h 60"/>
              <a:gd name="T44" fmla="*/ 6 w 102"/>
              <a:gd name="T45" fmla="*/ 48 h 60"/>
              <a:gd name="T46" fmla="*/ 0 w 102"/>
              <a:gd name="T47" fmla="*/ 46 h 60"/>
              <a:gd name="T48" fmla="*/ 4 w 102"/>
              <a:gd name="T49" fmla="*/ 40 h 60"/>
              <a:gd name="T50" fmla="*/ 11 w 102"/>
              <a:gd name="T51" fmla="*/ 34 h 60"/>
              <a:gd name="T52" fmla="*/ 17 w 102"/>
              <a:gd name="T53" fmla="*/ 30 h 60"/>
              <a:gd name="T54" fmla="*/ 23 w 102"/>
              <a:gd name="T55" fmla="*/ 25 h 60"/>
              <a:gd name="T56" fmla="*/ 35 w 102"/>
              <a:gd name="T57" fmla="*/ 19 h 60"/>
              <a:gd name="T58" fmla="*/ 46 w 102"/>
              <a:gd name="T59" fmla="*/ 12 h 60"/>
              <a:gd name="T60" fmla="*/ 55 w 102"/>
              <a:gd name="T61" fmla="*/ 7 h 60"/>
              <a:gd name="T62" fmla="*/ 60 w 102"/>
              <a:gd name="T63" fmla="*/ 2 h 60"/>
              <a:gd name="T64" fmla="*/ 68 w 102"/>
              <a:gd name="T65" fmla="*/ 0 h 60"/>
              <a:gd name="T66" fmla="*/ 76 w 102"/>
              <a:gd name="T67" fmla="*/ 0 h 60"/>
              <a:gd name="T68" fmla="*/ 80 w 102"/>
              <a:gd name="T69" fmla="*/ 0 h 60"/>
              <a:gd name="T70" fmla="*/ 83 w 102"/>
              <a:gd name="T71" fmla="*/ 0 h 60"/>
              <a:gd name="T72" fmla="*/ 87 w 102"/>
              <a:gd name="T73" fmla="*/ 0 h 60"/>
              <a:gd name="T74" fmla="*/ 93 w 102"/>
              <a:gd name="T75" fmla="*/ 0 h 60"/>
              <a:gd name="T76" fmla="*/ 98 w 102"/>
              <a:gd name="T77" fmla="*/ 2 h 60"/>
              <a:gd name="T78" fmla="*/ 102 w 102"/>
              <a:gd name="T79" fmla="*/ 6 h 60"/>
              <a:gd name="T80" fmla="*/ 99 w 102"/>
              <a:gd name="T81" fmla="*/ 10 h 60"/>
              <a:gd name="T82" fmla="*/ 95 w 102"/>
              <a:gd name="T83" fmla="*/ 15 h 60"/>
              <a:gd name="T84" fmla="*/ 93 w 102"/>
              <a:gd name="T85" fmla="*/ 17 h 60"/>
              <a:gd name="T86" fmla="*/ 93 w 102"/>
              <a:gd name="T87" fmla="*/ 19 h 60"/>
              <a:gd name="T88" fmla="*/ 91 w 102"/>
              <a:gd name="T89" fmla="*/ 24 h 60"/>
              <a:gd name="T90" fmla="*/ 89 w 102"/>
              <a:gd name="T91" fmla="*/ 31 h 60"/>
              <a:gd name="T92" fmla="*/ 86 w 102"/>
              <a:gd name="T93" fmla="*/ 35 h 60"/>
              <a:gd name="T94" fmla="*/ 81 w 102"/>
              <a:gd name="T95" fmla="*/ 39 h 60"/>
              <a:gd name="T96" fmla="*/ 76 w 102"/>
              <a:gd name="T97"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68" name="Freeform 435"/>
          <p:cNvSpPr>
            <a:spLocks/>
          </p:cNvSpPr>
          <p:nvPr/>
        </p:nvSpPr>
        <p:spPr bwMode="auto">
          <a:xfrm>
            <a:off x="1843089" y="504804"/>
            <a:ext cx="92075" cy="80962"/>
          </a:xfrm>
          <a:custGeom>
            <a:avLst/>
            <a:gdLst>
              <a:gd name="T0" fmla="*/ 17 w 86"/>
              <a:gd name="T1" fmla="*/ 12 h 80"/>
              <a:gd name="T2" fmla="*/ 3 w 86"/>
              <a:gd name="T3" fmla="*/ 0 h 80"/>
              <a:gd name="T4" fmla="*/ 1 w 86"/>
              <a:gd name="T5" fmla="*/ 9 h 80"/>
              <a:gd name="T6" fmla="*/ 3 w 86"/>
              <a:gd name="T7" fmla="*/ 22 h 80"/>
              <a:gd name="T8" fmla="*/ 5 w 86"/>
              <a:gd name="T9" fmla="*/ 33 h 80"/>
              <a:gd name="T10" fmla="*/ 11 w 86"/>
              <a:gd name="T11" fmla="*/ 41 h 80"/>
              <a:gd name="T12" fmla="*/ 18 w 86"/>
              <a:gd name="T13" fmla="*/ 42 h 80"/>
              <a:gd name="T14" fmla="*/ 24 w 86"/>
              <a:gd name="T15" fmla="*/ 43 h 80"/>
              <a:gd name="T16" fmla="*/ 20 w 86"/>
              <a:gd name="T17" fmla="*/ 52 h 80"/>
              <a:gd name="T18" fmla="*/ 24 w 86"/>
              <a:gd name="T19" fmla="*/ 54 h 80"/>
              <a:gd name="T20" fmla="*/ 38 w 86"/>
              <a:gd name="T21" fmla="*/ 53 h 80"/>
              <a:gd name="T22" fmla="*/ 42 w 86"/>
              <a:gd name="T23" fmla="*/ 54 h 80"/>
              <a:gd name="T24" fmla="*/ 40 w 86"/>
              <a:gd name="T25" fmla="*/ 65 h 80"/>
              <a:gd name="T26" fmla="*/ 38 w 86"/>
              <a:gd name="T27" fmla="*/ 79 h 80"/>
              <a:gd name="T28" fmla="*/ 54 w 86"/>
              <a:gd name="T29" fmla="*/ 77 h 80"/>
              <a:gd name="T30" fmla="*/ 72 w 86"/>
              <a:gd name="T31" fmla="*/ 66 h 80"/>
              <a:gd name="T32" fmla="*/ 75 w 86"/>
              <a:gd name="T33" fmla="*/ 62 h 80"/>
              <a:gd name="T34" fmla="*/ 72 w 86"/>
              <a:gd name="T35" fmla="*/ 54 h 80"/>
              <a:gd name="T36" fmla="*/ 79 w 86"/>
              <a:gd name="T37" fmla="*/ 56 h 80"/>
              <a:gd name="T38" fmla="*/ 86 w 86"/>
              <a:gd name="T39" fmla="*/ 57 h 80"/>
              <a:gd name="T40" fmla="*/ 77 w 86"/>
              <a:gd name="T41" fmla="*/ 42 h 80"/>
              <a:gd name="T42" fmla="*/ 71 w 86"/>
              <a:gd name="T43" fmla="*/ 37 h 80"/>
              <a:gd name="T44" fmla="*/ 76 w 86"/>
              <a:gd name="T45" fmla="*/ 22 h 80"/>
              <a:gd name="T46" fmla="*/ 76 w 86"/>
              <a:gd name="T47" fmla="*/ 9 h 80"/>
              <a:gd name="T48" fmla="*/ 65 w 86"/>
              <a:gd name="T49" fmla="*/ 8 h 80"/>
              <a:gd name="T50" fmla="*/ 63 w 86"/>
              <a:gd name="T51" fmla="*/ 12 h 80"/>
              <a:gd name="T52" fmla="*/ 55 w 86"/>
              <a:gd name="T53" fmla="*/ 8 h 80"/>
              <a:gd name="T54" fmla="*/ 47 w 86"/>
              <a:gd name="T55" fmla="*/ 2 h 80"/>
              <a:gd name="T56" fmla="*/ 45 w 86"/>
              <a:gd name="T57" fmla="*/ 7 h 80"/>
              <a:gd name="T58" fmla="*/ 48 w 86"/>
              <a:gd name="T59" fmla="*/ 13 h 80"/>
              <a:gd name="T60" fmla="*/ 43 w 86"/>
              <a:gd name="T61" fmla="*/ 15 h 80"/>
              <a:gd name="T62" fmla="*/ 35 w 86"/>
              <a:gd name="T63" fmla="*/ 9 h 80"/>
              <a:gd name="T64" fmla="*/ 28 w 86"/>
              <a:gd name="T65" fmla="*/ 15 h 80"/>
              <a:gd name="T66" fmla="*/ 22 w 86"/>
              <a:gd name="T67"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69" name="Freeform 436"/>
          <p:cNvSpPr>
            <a:spLocks/>
          </p:cNvSpPr>
          <p:nvPr/>
        </p:nvSpPr>
        <p:spPr bwMode="auto">
          <a:xfrm>
            <a:off x="1936755" y="554014"/>
            <a:ext cx="36512" cy="46038"/>
          </a:xfrm>
          <a:custGeom>
            <a:avLst/>
            <a:gdLst>
              <a:gd name="T0" fmla="*/ 14 w 34"/>
              <a:gd name="T1" fmla="*/ 4 h 46"/>
              <a:gd name="T2" fmla="*/ 14 w 34"/>
              <a:gd name="T3" fmla="*/ 5 h 46"/>
              <a:gd name="T4" fmla="*/ 13 w 34"/>
              <a:gd name="T5" fmla="*/ 7 h 46"/>
              <a:gd name="T6" fmla="*/ 11 w 34"/>
              <a:gd name="T7" fmla="*/ 12 h 46"/>
              <a:gd name="T8" fmla="*/ 7 w 34"/>
              <a:gd name="T9" fmla="*/ 15 h 46"/>
              <a:gd name="T10" fmla="*/ 4 w 34"/>
              <a:gd name="T11" fmla="*/ 18 h 46"/>
              <a:gd name="T12" fmla="*/ 1 w 34"/>
              <a:gd name="T13" fmla="*/ 23 h 46"/>
              <a:gd name="T14" fmla="*/ 0 w 34"/>
              <a:gd name="T15" fmla="*/ 28 h 46"/>
              <a:gd name="T16" fmla="*/ 3 w 34"/>
              <a:gd name="T17" fmla="*/ 31 h 46"/>
              <a:gd name="T18" fmla="*/ 7 w 34"/>
              <a:gd name="T19" fmla="*/ 35 h 46"/>
              <a:gd name="T20" fmla="*/ 12 w 34"/>
              <a:gd name="T21" fmla="*/ 37 h 46"/>
              <a:gd name="T22" fmla="*/ 16 w 34"/>
              <a:gd name="T23" fmla="*/ 40 h 46"/>
              <a:gd name="T24" fmla="*/ 19 w 34"/>
              <a:gd name="T25" fmla="*/ 44 h 46"/>
              <a:gd name="T26" fmla="*/ 22 w 34"/>
              <a:gd name="T27" fmla="*/ 46 h 46"/>
              <a:gd name="T28" fmla="*/ 27 w 34"/>
              <a:gd name="T29" fmla="*/ 44 h 46"/>
              <a:gd name="T30" fmla="*/ 31 w 34"/>
              <a:gd name="T31" fmla="*/ 40 h 46"/>
              <a:gd name="T32" fmla="*/ 34 w 34"/>
              <a:gd name="T33" fmla="*/ 35 h 46"/>
              <a:gd name="T34" fmla="*/ 34 w 34"/>
              <a:gd name="T35" fmla="*/ 29 h 46"/>
              <a:gd name="T36" fmla="*/ 33 w 34"/>
              <a:gd name="T37" fmla="*/ 24 h 46"/>
              <a:gd name="T38" fmla="*/ 30 w 34"/>
              <a:gd name="T39" fmla="*/ 20 h 46"/>
              <a:gd name="T40" fmla="*/ 30 w 34"/>
              <a:gd name="T41" fmla="*/ 15 h 46"/>
              <a:gd name="T42" fmla="*/ 29 w 34"/>
              <a:gd name="T43" fmla="*/ 9 h 46"/>
              <a:gd name="T44" fmla="*/ 27 w 34"/>
              <a:gd name="T45" fmla="*/ 5 h 46"/>
              <a:gd name="T46" fmla="*/ 23 w 34"/>
              <a:gd name="T47" fmla="*/ 1 h 46"/>
              <a:gd name="T48" fmla="*/ 22 w 34"/>
              <a:gd name="T49" fmla="*/ 0 h 46"/>
              <a:gd name="T50" fmla="*/ 21 w 34"/>
              <a:gd name="T51" fmla="*/ 0 h 46"/>
              <a:gd name="T52" fmla="*/ 19 w 34"/>
              <a:gd name="T53" fmla="*/ 0 h 46"/>
              <a:gd name="T54" fmla="*/ 16 w 34"/>
              <a:gd name="T55" fmla="*/ 1 h 46"/>
              <a:gd name="T56" fmla="*/ 14 w 34"/>
              <a:gd name="T57"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70" name="Freeform 437"/>
          <p:cNvSpPr>
            <a:spLocks/>
          </p:cNvSpPr>
          <p:nvPr/>
        </p:nvSpPr>
        <p:spPr bwMode="auto">
          <a:xfrm>
            <a:off x="1927227" y="490514"/>
            <a:ext cx="215900" cy="103188"/>
          </a:xfrm>
          <a:custGeom>
            <a:avLst/>
            <a:gdLst>
              <a:gd name="T0" fmla="*/ 169 w 202"/>
              <a:gd name="T1" fmla="*/ 29 h 100"/>
              <a:gd name="T2" fmla="*/ 184 w 202"/>
              <a:gd name="T3" fmla="*/ 33 h 100"/>
              <a:gd name="T4" fmla="*/ 196 w 202"/>
              <a:gd name="T5" fmla="*/ 41 h 100"/>
              <a:gd name="T6" fmla="*/ 201 w 202"/>
              <a:gd name="T7" fmla="*/ 52 h 100"/>
              <a:gd name="T8" fmla="*/ 201 w 202"/>
              <a:gd name="T9" fmla="*/ 67 h 100"/>
              <a:gd name="T10" fmla="*/ 201 w 202"/>
              <a:gd name="T11" fmla="*/ 73 h 100"/>
              <a:gd name="T12" fmla="*/ 190 w 202"/>
              <a:gd name="T13" fmla="*/ 81 h 100"/>
              <a:gd name="T14" fmla="*/ 180 w 202"/>
              <a:gd name="T15" fmla="*/ 85 h 100"/>
              <a:gd name="T16" fmla="*/ 166 w 202"/>
              <a:gd name="T17" fmla="*/ 84 h 100"/>
              <a:gd name="T18" fmla="*/ 160 w 202"/>
              <a:gd name="T19" fmla="*/ 84 h 100"/>
              <a:gd name="T20" fmla="*/ 152 w 202"/>
              <a:gd name="T21" fmla="*/ 90 h 100"/>
              <a:gd name="T22" fmla="*/ 142 w 202"/>
              <a:gd name="T23" fmla="*/ 92 h 100"/>
              <a:gd name="T24" fmla="*/ 130 w 202"/>
              <a:gd name="T25" fmla="*/ 93 h 100"/>
              <a:gd name="T26" fmla="*/ 120 w 202"/>
              <a:gd name="T27" fmla="*/ 94 h 100"/>
              <a:gd name="T28" fmla="*/ 111 w 202"/>
              <a:gd name="T29" fmla="*/ 98 h 100"/>
              <a:gd name="T30" fmla="*/ 100 w 202"/>
              <a:gd name="T31" fmla="*/ 100 h 100"/>
              <a:gd name="T32" fmla="*/ 84 w 202"/>
              <a:gd name="T33" fmla="*/ 99 h 100"/>
              <a:gd name="T34" fmla="*/ 73 w 202"/>
              <a:gd name="T35" fmla="*/ 97 h 100"/>
              <a:gd name="T36" fmla="*/ 63 w 202"/>
              <a:gd name="T37" fmla="*/ 90 h 100"/>
              <a:gd name="T38" fmla="*/ 53 w 202"/>
              <a:gd name="T39" fmla="*/ 79 h 100"/>
              <a:gd name="T40" fmla="*/ 53 w 202"/>
              <a:gd name="T41" fmla="*/ 61 h 100"/>
              <a:gd name="T42" fmla="*/ 53 w 202"/>
              <a:gd name="T43" fmla="*/ 48 h 100"/>
              <a:gd name="T44" fmla="*/ 49 w 202"/>
              <a:gd name="T45" fmla="*/ 39 h 100"/>
              <a:gd name="T46" fmla="*/ 42 w 202"/>
              <a:gd name="T47" fmla="*/ 32 h 100"/>
              <a:gd name="T48" fmla="*/ 30 w 202"/>
              <a:gd name="T49" fmla="*/ 33 h 100"/>
              <a:gd name="T50" fmla="*/ 24 w 202"/>
              <a:gd name="T51" fmla="*/ 35 h 100"/>
              <a:gd name="T52" fmla="*/ 12 w 202"/>
              <a:gd name="T53" fmla="*/ 25 h 100"/>
              <a:gd name="T54" fmla="*/ 0 w 202"/>
              <a:gd name="T55" fmla="*/ 16 h 100"/>
              <a:gd name="T56" fmla="*/ 7 w 202"/>
              <a:gd name="T57" fmla="*/ 3 h 100"/>
              <a:gd name="T58" fmla="*/ 19 w 202"/>
              <a:gd name="T59" fmla="*/ 0 h 100"/>
              <a:gd name="T60" fmla="*/ 30 w 202"/>
              <a:gd name="T61" fmla="*/ 6 h 100"/>
              <a:gd name="T62" fmla="*/ 37 w 202"/>
              <a:gd name="T63" fmla="*/ 17 h 100"/>
              <a:gd name="T64" fmla="*/ 49 w 202"/>
              <a:gd name="T65" fmla="*/ 20 h 100"/>
              <a:gd name="T66" fmla="*/ 54 w 202"/>
              <a:gd name="T67" fmla="*/ 13 h 100"/>
              <a:gd name="T68" fmla="*/ 63 w 202"/>
              <a:gd name="T69" fmla="*/ 13 h 100"/>
              <a:gd name="T70" fmla="*/ 69 w 202"/>
              <a:gd name="T71" fmla="*/ 16 h 100"/>
              <a:gd name="T72" fmla="*/ 73 w 202"/>
              <a:gd name="T73" fmla="*/ 29 h 100"/>
              <a:gd name="T74" fmla="*/ 85 w 202"/>
              <a:gd name="T75" fmla="*/ 43 h 100"/>
              <a:gd name="T76" fmla="*/ 91 w 202"/>
              <a:gd name="T77" fmla="*/ 53 h 100"/>
              <a:gd name="T78" fmla="*/ 111 w 202"/>
              <a:gd name="T79" fmla="*/ 51 h 100"/>
              <a:gd name="T80" fmla="*/ 123 w 202"/>
              <a:gd name="T81" fmla="*/ 53 h 100"/>
              <a:gd name="T82" fmla="*/ 133 w 202"/>
              <a:gd name="T83" fmla="*/ 46 h 100"/>
              <a:gd name="T84" fmla="*/ 143 w 202"/>
              <a:gd name="T85" fmla="*/ 37 h 100"/>
              <a:gd name="T86" fmla="*/ 154 w 202"/>
              <a:gd name="T87" fmla="*/ 2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71" name="Freeform 438"/>
          <p:cNvSpPr>
            <a:spLocks/>
          </p:cNvSpPr>
          <p:nvPr/>
        </p:nvSpPr>
        <p:spPr bwMode="auto">
          <a:xfrm>
            <a:off x="1757361" y="425427"/>
            <a:ext cx="44451" cy="38100"/>
          </a:xfrm>
          <a:custGeom>
            <a:avLst/>
            <a:gdLst>
              <a:gd name="T0" fmla="*/ 38 w 40"/>
              <a:gd name="T1" fmla="*/ 20 h 37"/>
              <a:gd name="T2" fmla="*/ 37 w 40"/>
              <a:gd name="T3" fmla="*/ 21 h 37"/>
              <a:gd name="T4" fmla="*/ 35 w 40"/>
              <a:gd name="T5" fmla="*/ 26 h 37"/>
              <a:gd name="T6" fmla="*/ 32 w 40"/>
              <a:gd name="T7" fmla="*/ 30 h 37"/>
              <a:gd name="T8" fmla="*/ 28 w 40"/>
              <a:gd name="T9" fmla="*/ 34 h 37"/>
              <a:gd name="T10" fmla="*/ 24 w 40"/>
              <a:gd name="T11" fmla="*/ 36 h 37"/>
              <a:gd name="T12" fmla="*/ 19 w 40"/>
              <a:gd name="T13" fmla="*/ 37 h 37"/>
              <a:gd name="T14" fmla="*/ 14 w 40"/>
              <a:gd name="T15" fmla="*/ 37 h 37"/>
              <a:gd name="T16" fmla="*/ 13 w 40"/>
              <a:gd name="T17" fmla="*/ 37 h 37"/>
              <a:gd name="T18" fmla="*/ 12 w 40"/>
              <a:gd name="T19" fmla="*/ 36 h 37"/>
              <a:gd name="T20" fmla="*/ 11 w 40"/>
              <a:gd name="T21" fmla="*/ 34 h 37"/>
              <a:gd name="T22" fmla="*/ 9 w 40"/>
              <a:gd name="T23" fmla="*/ 32 h 37"/>
              <a:gd name="T24" fmla="*/ 5 w 40"/>
              <a:gd name="T25" fmla="*/ 28 h 37"/>
              <a:gd name="T26" fmla="*/ 2 w 40"/>
              <a:gd name="T27" fmla="*/ 24 h 37"/>
              <a:gd name="T28" fmla="*/ 0 w 40"/>
              <a:gd name="T29" fmla="*/ 20 h 37"/>
              <a:gd name="T30" fmla="*/ 2 w 40"/>
              <a:gd name="T31" fmla="*/ 17 h 37"/>
              <a:gd name="T32" fmla="*/ 6 w 40"/>
              <a:gd name="T33" fmla="*/ 12 h 37"/>
              <a:gd name="T34" fmla="*/ 12 w 40"/>
              <a:gd name="T35" fmla="*/ 7 h 37"/>
              <a:gd name="T36" fmla="*/ 17 w 40"/>
              <a:gd name="T37" fmla="*/ 3 h 37"/>
              <a:gd name="T38" fmla="*/ 20 w 40"/>
              <a:gd name="T39" fmla="*/ 0 h 37"/>
              <a:gd name="T40" fmla="*/ 25 w 40"/>
              <a:gd name="T41" fmla="*/ 2 h 37"/>
              <a:gd name="T42" fmla="*/ 32 w 40"/>
              <a:gd name="T43" fmla="*/ 4 h 37"/>
              <a:gd name="T44" fmla="*/ 37 w 40"/>
              <a:gd name="T45" fmla="*/ 7 h 37"/>
              <a:gd name="T46" fmla="*/ 40 w 40"/>
              <a:gd name="T47" fmla="*/ 12 h 37"/>
              <a:gd name="T48" fmla="*/ 38 w 40"/>
              <a:gd name="T4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72" name="Freeform 439"/>
          <p:cNvSpPr>
            <a:spLocks/>
          </p:cNvSpPr>
          <p:nvPr/>
        </p:nvSpPr>
        <p:spPr bwMode="auto">
          <a:xfrm flipV="1">
            <a:off x="1927227" y="184127"/>
            <a:ext cx="215900" cy="323850"/>
          </a:xfrm>
          <a:custGeom>
            <a:avLst/>
            <a:gdLst>
              <a:gd name="T0" fmla="*/ 93 w 201"/>
              <a:gd name="T1" fmla="*/ 277 h 319"/>
              <a:gd name="T2" fmla="*/ 88 w 201"/>
              <a:gd name="T3" fmla="*/ 294 h 319"/>
              <a:gd name="T4" fmla="*/ 80 w 201"/>
              <a:gd name="T5" fmla="*/ 308 h 319"/>
              <a:gd name="T6" fmla="*/ 92 w 201"/>
              <a:gd name="T7" fmla="*/ 319 h 319"/>
              <a:gd name="T8" fmla="*/ 123 w 201"/>
              <a:gd name="T9" fmla="*/ 318 h 319"/>
              <a:gd name="T10" fmla="*/ 144 w 201"/>
              <a:gd name="T11" fmla="*/ 309 h 319"/>
              <a:gd name="T12" fmla="*/ 164 w 201"/>
              <a:gd name="T13" fmla="*/ 304 h 319"/>
              <a:gd name="T14" fmla="*/ 182 w 201"/>
              <a:gd name="T15" fmla="*/ 305 h 319"/>
              <a:gd name="T16" fmla="*/ 197 w 201"/>
              <a:gd name="T17" fmla="*/ 289 h 319"/>
              <a:gd name="T18" fmla="*/ 180 w 201"/>
              <a:gd name="T19" fmla="*/ 273 h 319"/>
              <a:gd name="T20" fmla="*/ 172 w 201"/>
              <a:gd name="T21" fmla="*/ 263 h 319"/>
              <a:gd name="T22" fmla="*/ 182 w 201"/>
              <a:gd name="T23" fmla="*/ 251 h 319"/>
              <a:gd name="T24" fmla="*/ 179 w 201"/>
              <a:gd name="T25" fmla="*/ 235 h 319"/>
              <a:gd name="T26" fmla="*/ 188 w 201"/>
              <a:gd name="T27" fmla="*/ 219 h 319"/>
              <a:gd name="T28" fmla="*/ 190 w 201"/>
              <a:gd name="T29" fmla="*/ 187 h 319"/>
              <a:gd name="T30" fmla="*/ 165 w 201"/>
              <a:gd name="T31" fmla="*/ 168 h 319"/>
              <a:gd name="T32" fmla="*/ 188 w 201"/>
              <a:gd name="T33" fmla="*/ 149 h 319"/>
              <a:gd name="T34" fmla="*/ 192 w 201"/>
              <a:gd name="T35" fmla="*/ 120 h 319"/>
              <a:gd name="T36" fmla="*/ 196 w 201"/>
              <a:gd name="T37" fmla="*/ 90 h 319"/>
              <a:gd name="T38" fmla="*/ 201 w 201"/>
              <a:gd name="T39" fmla="*/ 55 h 319"/>
              <a:gd name="T40" fmla="*/ 183 w 201"/>
              <a:gd name="T41" fmla="*/ 54 h 319"/>
              <a:gd name="T42" fmla="*/ 197 w 201"/>
              <a:gd name="T43" fmla="*/ 29 h 319"/>
              <a:gd name="T44" fmla="*/ 194 w 201"/>
              <a:gd name="T45" fmla="*/ 6 h 319"/>
              <a:gd name="T46" fmla="*/ 189 w 201"/>
              <a:gd name="T47" fmla="*/ 5 h 319"/>
              <a:gd name="T48" fmla="*/ 173 w 201"/>
              <a:gd name="T49" fmla="*/ 3 h 319"/>
              <a:gd name="T50" fmla="*/ 163 w 201"/>
              <a:gd name="T51" fmla="*/ 0 h 319"/>
              <a:gd name="T52" fmla="*/ 159 w 201"/>
              <a:gd name="T53" fmla="*/ 2 h 319"/>
              <a:gd name="T54" fmla="*/ 145 w 201"/>
              <a:gd name="T55" fmla="*/ 6 h 319"/>
              <a:gd name="T56" fmla="*/ 129 w 201"/>
              <a:gd name="T57" fmla="*/ 9 h 319"/>
              <a:gd name="T58" fmla="*/ 121 w 201"/>
              <a:gd name="T59" fmla="*/ 17 h 319"/>
              <a:gd name="T60" fmla="*/ 108 w 201"/>
              <a:gd name="T61" fmla="*/ 20 h 319"/>
              <a:gd name="T62" fmla="*/ 87 w 201"/>
              <a:gd name="T63" fmla="*/ 31 h 319"/>
              <a:gd name="T64" fmla="*/ 81 w 201"/>
              <a:gd name="T65" fmla="*/ 54 h 319"/>
              <a:gd name="T66" fmla="*/ 74 w 201"/>
              <a:gd name="T67" fmla="*/ 61 h 319"/>
              <a:gd name="T68" fmla="*/ 59 w 201"/>
              <a:gd name="T69" fmla="*/ 70 h 319"/>
              <a:gd name="T70" fmla="*/ 46 w 201"/>
              <a:gd name="T71" fmla="*/ 81 h 319"/>
              <a:gd name="T72" fmla="*/ 37 w 201"/>
              <a:gd name="T73" fmla="*/ 93 h 319"/>
              <a:gd name="T74" fmla="*/ 44 w 201"/>
              <a:gd name="T75" fmla="*/ 115 h 319"/>
              <a:gd name="T76" fmla="*/ 47 w 201"/>
              <a:gd name="T77" fmla="*/ 132 h 319"/>
              <a:gd name="T78" fmla="*/ 43 w 201"/>
              <a:gd name="T79" fmla="*/ 143 h 319"/>
              <a:gd name="T80" fmla="*/ 31 w 201"/>
              <a:gd name="T81" fmla="*/ 118 h 319"/>
              <a:gd name="T82" fmla="*/ 21 w 201"/>
              <a:gd name="T83" fmla="*/ 118 h 319"/>
              <a:gd name="T84" fmla="*/ 9 w 201"/>
              <a:gd name="T85" fmla="*/ 132 h 319"/>
              <a:gd name="T86" fmla="*/ 0 w 201"/>
              <a:gd name="T87" fmla="*/ 166 h 319"/>
              <a:gd name="T88" fmla="*/ 2 w 201"/>
              <a:gd name="T89" fmla="*/ 190 h 319"/>
              <a:gd name="T90" fmla="*/ 19 w 201"/>
              <a:gd name="T91" fmla="*/ 199 h 319"/>
              <a:gd name="T92" fmla="*/ 30 w 201"/>
              <a:gd name="T93" fmla="*/ 199 h 319"/>
              <a:gd name="T94" fmla="*/ 28 w 201"/>
              <a:gd name="T95" fmla="*/ 211 h 319"/>
              <a:gd name="T96" fmla="*/ 24 w 201"/>
              <a:gd name="T97" fmla="*/ 224 h 319"/>
              <a:gd name="T98" fmla="*/ 36 w 201"/>
              <a:gd name="T99" fmla="*/ 238 h 319"/>
              <a:gd name="T100" fmla="*/ 63 w 201"/>
              <a:gd name="T101" fmla="*/ 244 h 319"/>
              <a:gd name="T102" fmla="*/ 77 w 201"/>
              <a:gd name="T103" fmla="*/ 229 h 319"/>
              <a:gd name="T104" fmla="*/ 96 w 201"/>
              <a:gd name="T105" fmla="*/ 240 h 319"/>
              <a:gd name="T106" fmla="*/ 113 w 201"/>
              <a:gd name="T107" fmla="*/ 263 h 319"/>
              <a:gd name="T108" fmla="*/ 103 w 201"/>
              <a:gd name="T109" fmla="*/ 256 h 319"/>
              <a:gd name="T110" fmla="*/ 82 w 201"/>
              <a:gd name="T111" fmla="*/ 25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73" name="Freeform 440"/>
          <p:cNvSpPr>
            <a:spLocks/>
          </p:cNvSpPr>
          <p:nvPr/>
        </p:nvSpPr>
        <p:spPr bwMode="auto">
          <a:xfrm>
            <a:off x="1931990" y="452446"/>
            <a:ext cx="36513" cy="17463"/>
          </a:xfrm>
          <a:custGeom>
            <a:avLst/>
            <a:gdLst>
              <a:gd name="T0" fmla="*/ 31 w 34"/>
              <a:gd name="T1" fmla="*/ 0 h 18"/>
              <a:gd name="T2" fmla="*/ 32 w 34"/>
              <a:gd name="T3" fmla="*/ 1 h 18"/>
              <a:gd name="T4" fmla="*/ 34 w 34"/>
              <a:gd name="T5" fmla="*/ 3 h 18"/>
              <a:gd name="T6" fmla="*/ 34 w 34"/>
              <a:gd name="T7" fmla="*/ 6 h 18"/>
              <a:gd name="T8" fmla="*/ 30 w 34"/>
              <a:gd name="T9" fmla="*/ 10 h 18"/>
              <a:gd name="T10" fmla="*/ 24 w 34"/>
              <a:gd name="T11" fmla="*/ 14 h 18"/>
              <a:gd name="T12" fmla="*/ 22 w 34"/>
              <a:gd name="T13" fmla="*/ 16 h 18"/>
              <a:gd name="T14" fmla="*/ 19 w 34"/>
              <a:gd name="T15" fmla="*/ 18 h 18"/>
              <a:gd name="T16" fmla="*/ 12 w 34"/>
              <a:gd name="T17" fmla="*/ 18 h 18"/>
              <a:gd name="T18" fmla="*/ 4 w 34"/>
              <a:gd name="T19" fmla="*/ 16 h 18"/>
              <a:gd name="T20" fmla="*/ 0 w 34"/>
              <a:gd name="T21" fmla="*/ 13 h 18"/>
              <a:gd name="T22" fmla="*/ 0 w 34"/>
              <a:gd name="T23" fmla="*/ 9 h 18"/>
              <a:gd name="T24" fmla="*/ 4 w 34"/>
              <a:gd name="T25" fmla="*/ 7 h 18"/>
              <a:gd name="T26" fmla="*/ 14 w 34"/>
              <a:gd name="T27" fmla="*/ 4 h 18"/>
              <a:gd name="T28" fmla="*/ 22 w 34"/>
              <a:gd name="T29" fmla="*/ 2 h 18"/>
              <a:gd name="T30" fmla="*/ 29 w 34"/>
              <a:gd name="T31" fmla="*/ 1 h 18"/>
              <a:gd name="T32" fmla="*/ 31 w 34"/>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74" name="Freeform 441"/>
          <p:cNvSpPr>
            <a:spLocks/>
          </p:cNvSpPr>
          <p:nvPr/>
        </p:nvSpPr>
        <p:spPr bwMode="auto">
          <a:xfrm>
            <a:off x="1912937" y="406409"/>
            <a:ext cx="33339" cy="47625"/>
          </a:xfrm>
          <a:custGeom>
            <a:avLst/>
            <a:gdLst>
              <a:gd name="T0" fmla="*/ 22 w 34"/>
              <a:gd name="T1" fmla="*/ 14 h 46"/>
              <a:gd name="T2" fmla="*/ 20 w 34"/>
              <a:gd name="T3" fmla="*/ 10 h 46"/>
              <a:gd name="T4" fmla="*/ 14 w 34"/>
              <a:gd name="T5" fmla="*/ 5 h 46"/>
              <a:gd name="T6" fmla="*/ 7 w 34"/>
              <a:gd name="T7" fmla="*/ 0 h 46"/>
              <a:gd name="T8" fmla="*/ 3 w 34"/>
              <a:gd name="T9" fmla="*/ 0 h 46"/>
              <a:gd name="T10" fmla="*/ 1 w 34"/>
              <a:gd name="T11" fmla="*/ 5 h 46"/>
              <a:gd name="T12" fmla="*/ 0 w 34"/>
              <a:gd name="T13" fmla="*/ 10 h 46"/>
              <a:gd name="T14" fmla="*/ 1 w 34"/>
              <a:gd name="T15" fmla="*/ 15 h 46"/>
              <a:gd name="T16" fmla="*/ 1 w 34"/>
              <a:gd name="T17" fmla="*/ 20 h 46"/>
              <a:gd name="T18" fmla="*/ 3 w 34"/>
              <a:gd name="T19" fmla="*/ 27 h 46"/>
              <a:gd name="T20" fmla="*/ 4 w 34"/>
              <a:gd name="T21" fmla="*/ 36 h 46"/>
              <a:gd name="T22" fmla="*/ 7 w 34"/>
              <a:gd name="T23" fmla="*/ 43 h 46"/>
              <a:gd name="T24" fmla="*/ 11 w 34"/>
              <a:gd name="T25" fmla="*/ 46 h 46"/>
              <a:gd name="T26" fmla="*/ 16 w 34"/>
              <a:gd name="T27" fmla="*/ 46 h 46"/>
              <a:gd name="T28" fmla="*/ 21 w 34"/>
              <a:gd name="T29" fmla="*/ 44 h 46"/>
              <a:gd name="T30" fmla="*/ 26 w 34"/>
              <a:gd name="T31" fmla="*/ 42 h 46"/>
              <a:gd name="T32" fmla="*/ 29 w 34"/>
              <a:gd name="T33" fmla="*/ 38 h 46"/>
              <a:gd name="T34" fmla="*/ 31 w 34"/>
              <a:gd name="T35" fmla="*/ 33 h 46"/>
              <a:gd name="T36" fmla="*/ 34 w 34"/>
              <a:gd name="T37" fmla="*/ 30 h 46"/>
              <a:gd name="T38" fmla="*/ 34 w 34"/>
              <a:gd name="T39" fmla="*/ 27 h 46"/>
              <a:gd name="T40" fmla="*/ 30 w 34"/>
              <a:gd name="T41" fmla="*/ 22 h 46"/>
              <a:gd name="T42" fmla="*/ 26 w 34"/>
              <a:gd name="T43" fmla="*/ 17 h 46"/>
              <a:gd name="T44" fmla="*/ 23 w 34"/>
              <a:gd name="T45" fmla="*/ 15 h 46"/>
              <a:gd name="T46" fmla="*/ 22 w 34"/>
              <a:gd name="T47" fmla="*/ 14 h 46"/>
              <a:gd name="T48" fmla="*/ 22 w 34"/>
              <a:gd name="T49"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75" name="Freeform 442"/>
          <p:cNvSpPr>
            <a:spLocks/>
          </p:cNvSpPr>
          <p:nvPr/>
        </p:nvSpPr>
        <p:spPr bwMode="auto">
          <a:xfrm>
            <a:off x="1846268" y="384152"/>
            <a:ext cx="60325" cy="68262"/>
          </a:xfrm>
          <a:custGeom>
            <a:avLst/>
            <a:gdLst>
              <a:gd name="T0" fmla="*/ 53 w 58"/>
              <a:gd name="T1" fmla="*/ 34 h 67"/>
              <a:gd name="T2" fmla="*/ 54 w 58"/>
              <a:gd name="T3" fmla="*/ 37 h 67"/>
              <a:gd name="T4" fmla="*/ 57 w 58"/>
              <a:gd name="T5" fmla="*/ 44 h 67"/>
              <a:gd name="T6" fmla="*/ 58 w 58"/>
              <a:gd name="T7" fmla="*/ 53 h 67"/>
              <a:gd name="T8" fmla="*/ 57 w 58"/>
              <a:gd name="T9" fmla="*/ 60 h 67"/>
              <a:gd name="T10" fmla="*/ 54 w 58"/>
              <a:gd name="T11" fmla="*/ 64 h 67"/>
              <a:gd name="T12" fmla="*/ 52 w 58"/>
              <a:gd name="T13" fmla="*/ 66 h 67"/>
              <a:gd name="T14" fmla="*/ 48 w 58"/>
              <a:gd name="T15" fmla="*/ 67 h 67"/>
              <a:gd name="T16" fmla="*/ 44 w 58"/>
              <a:gd name="T17" fmla="*/ 65 h 67"/>
              <a:gd name="T18" fmla="*/ 39 w 58"/>
              <a:gd name="T19" fmla="*/ 62 h 67"/>
              <a:gd name="T20" fmla="*/ 35 w 58"/>
              <a:gd name="T21" fmla="*/ 60 h 67"/>
              <a:gd name="T22" fmla="*/ 32 w 58"/>
              <a:gd name="T23" fmla="*/ 58 h 67"/>
              <a:gd name="T24" fmla="*/ 29 w 58"/>
              <a:gd name="T25" fmla="*/ 53 h 67"/>
              <a:gd name="T26" fmla="*/ 24 w 58"/>
              <a:gd name="T27" fmla="*/ 50 h 67"/>
              <a:gd name="T28" fmla="*/ 17 w 58"/>
              <a:gd name="T29" fmla="*/ 49 h 67"/>
              <a:gd name="T30" fmla="*/ 12 w 58"/>
              <a:gd name="T31" fmla="*/ 47 h 67"/>
              <a:gd name="T32" fmla="*/ 8 w 58"/>
              <a:gd name="T33" fmla="*/ 42 h 67"/>
              <a:gd name="T34" fmla="*/ 9 w 58"/>
              <a:gd name="T35" fmla="*/ 37 h 67"/>
              <a:gd name="T36" fmla="*/ 13 w 58"/>
              <a:gd name="T37" fmla="*/ 37 h 67"/>
              <a:gd name="T38" fmla="*/ 15 w 58"/>
              <a:gd name="T39" fmla="*/ 36 h 67"/>
              <a:gd name="T40" fmla="*/ 13 w 58"/>
              <a:gd name="T41" fmla="*/ 30 h 67"/>
              <a:gd name="T42" fmla="*/ 7 w 58"/>
              <a:gd name="T43" fmla="*/ 20 h 67"/>
              <a:gd name="T44" fmla="*/ 2 w 58"/>
              <a:gd name="T45" fmla="*/ 11 h 67"/>
              <a:gd name="T46" fmla="*/ 0 w 58"/>
              <a:gd name="T47" fmla="*/ 4 h 67"/>
              <a:gd name="T48" fmla="*/ 4 w 58"/>
              <a:gd name="T49" fmla="*/ 0 h 67"/>
              <a:gd name="T50" fmla="*/ 9 w 58"/>
              <a:gd name="T51" fmla="*/ 0 h 67"/>
              <a:gd name="T52" fmla="*/ 14 w 58"/>
              <a:gd name="T53" fmla="*/ 0 h 67"/>
              <a:gd name="T54" fmla="*/ 19 w 58"/>
              <a:gd name="T55" fmla="*/ 2 h 67"/>
              <a:gd name="T56" fmla="*/ 23 w 58"/>
              <a:gd name="T57" fmla="*/ 8 h 67"/>
              <a:gd name="T58" fmla="*/ 28 w 58"/>
              <a:gd name="T59" fmla="*/ 13 h 67"/>
              <a:gd name="T60" fmla="*/ 34 w 58"/>
              <a:gd name="T61" fmla="*/ 15 h 67"/>
              <a:gd name="T62" fmla="*/ 38 w 58"/>
              <a:gd name="T63" fmla="*/ 16 h 67"/>
              <a:gd name="T64" fmla="*/ 40 w 58"/>
              <a:gd name="T65" fmla="*/ 19 h 67"/>
              <a:gd name="T66" fmla="*/ 43 w 58"/>
              <a:gd name="T67" fmla="*/ 24 h 67"/>
              <a:gd name="T68" fmla="*/ 47 w 58"/>
              <a:gd name="T69" fmla="*/ 29 h 67"/>
              <a:gd name="T70" fmla="*/ 51 w 58"/>
              <a:gd name="T71" fmla="*/ 32 h 67"/>
              <a:gd name="T72" fmla="*/ 53 w 58"/>
              <a:gd name="T7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76" name="Freeform 443"/>
          <p:cNvSpPr>
            <a:spLocks/>
          </p:cNvSpPr>
          <p:nvPr/>
        </p:nvSpPr>
        <p:spPr bwMode="auto">
          <a:xfrm>
            <a:off x="1603393" y="631804"/>
            <a:ext cx="269875" cy="234950"/>
          </a:xfrm>
          <a:custGeom>
            <a:avLst/>
            <a:gdLst>
              <a:gd name="T0" fmla="*/ 249 w 249"/>
              <a:gd name="T1" fmla="*/ 175 h 231"/>
              <a:gd name="T2" fmla="*/ 236 w 249"/>
              <a:gd name="T3" fmla="*/ 187 h 231"/>
              <a:gd name="T4" fmla="*/ 226 w 249"/>
              <a:gd name="T5" fmla="*/ 189 h 231"/>
              <a:gd name="T6" fmla="*/ 231 w 249"/>
              <a:gd name="T7" fmla="*/ 220 h 231"/>
              <a:gd name="T8" fmla="*/ 205 w 249"/>
              <a:gd name="T9" fmla="*/ 231 h 231"/>
              <a:gd name="T10" fmla="*/ 178 w 249"/>
              <a:gd name="T11" fmla="*/ 210 h 231"/>
              <a:gd name="T12" fmla="*/ 163 w 249"/>
              <a:gd name="T13" fmla="*/ 196 h 231"/>
              <a:gd name="T14" fmla="*/ 154 w 249"/>
              <a:gd name="T15" fmla="*/ 196 h 231"/>
              <a:gd name="T16" fmla="*/ 123 w 249"/>
              <a:gd name="T17" fmla="*/ 213 h 231"/>
              <a:gd name="T18" fmla="*/ 89 w 249"/>
              <a:gd name="T19" fmla="*/ 221 h 231"/>
              <a:gd name="T20" fmla="*/ 73 w 249"/>
              <a:gd name="T21" fmla="*/ 221 h 231"/>
              <a:gd name="T22" fmla="*/ 52 w 249"/>
              <a:gd name="T23" fmla="*/ 215 h 231"/>
              <a:gd name="T24" fmla="*/ 44 w 249"/>
              <a:gd name="T25" fmla="*/ 204 h 231"/>
              <a:gd name="T26" fmla="*/ 25 w 249"/>
              <a:gd name="T27" fmla="*/ 173 h 231"/>
              <a:gd name="T28" fmla="*/ 1 w 249"/>
              <a:gd name="T29" fmla="*/ 157 h 231"/>
              <a:gd name="T30" fmla="*/ 1 w 249"/>
              <a:gd name="T31" fmla="*/ 130 h 231"/>
              <a:gd name="T32" fmla="*/ 27 w 249"/>
              <a:gd name="T33" fmla="*/ 129 h 231"/>
              <a:gd name="T34" fmla="*/ 57 w 249"/>
              <a:gd name="T35" fmla="*/ 142 h 231"/>
              <a:gd name="T36" fmla="*/ 82 w 249"/>
              <a:gd name="T37" fmla="*/ 151 h 231"/>
              <a:gd name="T38" fmla="*/ 81 w 249"/>
              <a:gd name="T39" fmla="*/ 126 h 231"/>
              <a:gd name="T40" fmla="*/ 44 w 249"/>
              <a:gd name="T41" fmla="*/ 117 h 231"/>
              <a:gd name="T42" fmla="*/ 12 w 249"/>
              <a:gd name="T43" fmla="*/ 114 h 231"/>
              <a:gd name="T44" fmla="*/ 2 w 249"/>
              <a:gd name="T45" fmla="*/ 90 h 231"/>
              <a:gd name="T46" fmla="*/ 28 w 249"/>
              <a:gd name="T47" fmla="*/ 84 h 231"/>
              <a:gd name="T48" fmla="*/ 19 w 249"/>
              <a:gd name="T49" fmla="*/ 68 h 231"/>
              <a:gd name="T50" fmla="*/ 3 w 249"/>
              <a:gd name="T51" fmla="*/ 44 h 231"/>
              <a:gd name="T52" fmla="*/ 21 w 249"/>
              <a:gd name="T53" fmla="*/ 33 h 231"/>
              <a:gd name="T54" fmla="*/ 28 w 249"/>
              <a:gd name="T55" fmla="*/ 15 h 231"/>
              <a:gd name="T56" fmla="*/ 51 w 249"/>
              <a:gd name="T57" fmla="*/ 7 h 231"/>
              <a:gd name="T58" fmla="*/ 88 w 249"/>
              <a:gd name="T59" fmla="*/ 3 h 231"/>
              <a:gd name="T60" fmla="*/ 82 w 249"/>
              <a:gd name="T61" fmla="*/ 27 h 231"/>
              <a:gd name="T62" fmla="*/ 102 w 249"/>
              <a:gd name="T63" fmla="*/ 27 h 231"/>
              <a:gd name="T64" fmla="*/ 124 w 249"/>
              <a:gd name="T65" fmla="*/ 47 h 231"/>
              <a:gd name="T66" fmla="*/ 125 w 249"/>
              <a:gd name="T67" fmla="*/ 27 h 231"/>
              <a:gd name="T68" fmla="*/ 145 w 249"/>
              <a:gd name="T69" fmla="*/ 47 h 231"/>
              <a:gd name="T70" fmla="*/ 152 w 249"/>
              <a:gd name="T71" fmla="*/ 83 h 231"/>
              <a:gd name="T72" fmla="*/ 162 w 249"/>
              <a:gd name="T73" fmla="*/ 51 h 231"/>
              <a:gd name="T74" fmla="*/ 157 w 249"/>
              <a:gd name="T75" fmla="*/ 27 h 231"/>
              <a:gd name="T76" fmla="*/ 173 w 249"/>
              <a:gd name="T77" fmla="*/ 23 h 231"/>
              <a:gd name="T78" fmla="*/ 181 w 249"/>
              <a:gd name="T79" fmla="*/ 19 h 231"/>
              <a:gd name="T80" fmla="*/ 172 w 249"/>
              <a:gd name="T81" fmla="*/ 7 h 231"/>
              <a:gd name="T82" fmla="*/ 198 w 249"/>
              <a:gd name="T83" fmla="*/ 5 h 231"/>
              <a:gd name="T84" fmla="*/ 213 w 249"/>
              <a:gd name="T85" fmla="*/ 15 h 231"/>
              <a:gd name="T86" fmla="*/ 199 w 249"/>
              <a:gd name="T87" fmla="*/ 39 h 231"/>
              <a:gd name="T88" fmla="*/ 195 w 249"/>
              <a:gd name="T89" fmla="*/ 60 h 231"/>
              <a:gd name="T90" fmla="*/ 201 w 249"/>
              <a:gd name="T91" fmla="*/ 98 h 231"/>
              <a:gd name="T92" fmla="*/ 198 w 249"/>
              <a:gd name="T93" fmla="*/ 115 h 231"/>
              <a:gd name="T94" fmla="*/ 209 w 249"/>
              <a:gd name="T95" fmla="*/ 141 h 231"/>
              <a:gd name="T96" fmla="*/ 237 w 249"/>
              <a:gd name="T97" fmla="*/ 1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77" name="Freeform 444"/>
          <p:cNvSpPr>
            <a:spLocks/>
          </p:cNvSpPr>
          <p:nvPr/>
        </p:nvSpPr>
        <p:spPr bwMode="auto">
          <a:xfrm>
            <a:off x="2509856" y="3730602"/>
            <a:ext cx="403225" cy="1014412"/>
          </a:xfrm>
          <a:custGeom>
            <a:avLst/>
            <a:gdLst>
              <a:gd name="T0" fmla="*/ 54 w 146"/>
              <a:gd name="T1" fmla="*/ 7 h 367"/>
              <a:gd name="T2" fmla="*/ 68 w 146"/>
              <a:gd name="T3" fmla="*/ 0 h 367"/>
              <a:gd name="T4" fmla="*/ 77 w 146"/>
              <a:gd name="T5" fmla="*/ 16 h 367"/>
              <a:gd name="T6" fmla="*/ 107 w 146"/>
              <a:gd name="T7" fmla="*/ 31 h 367"/>
              <a:gd name="T8" fmla="*/ 110 w 146"/>
              <a:gd name="T9" fmla="*/ 48 h 367"/>
              <a:gd name="T10" fmla="*/ 116 w 146"/>
              <a:gd name="T11" fmla="*/ 57 h 367"/>
              <a:gd name="T12" fmla="*/ 146 w 146"/>
              <a:gd name="T13" fmla="*/ 43 h 367"/>
              <a:gd name="T14" fmla="*/ 140 w 146"/>
              <a:gd name="T15" fmla="*/ 64 h 367"/>
              <a:gd name="T16" fmla="*/ 114 w 146"/>
              <a:gd name="T17" fmla="*/ 85 h 367"/>
              <a:gd name="T18" fmla="*/ 107 w 146"/>
              <a:gd name="T19" fmla="*/ 99 h 367"/>
              <a:gd name="T20" fmla="*/ 110 w 146"/>
              <a:gd name="T21" fmla="*/ 121 h 367"/>
              <a:gd name="T22" fmla="*/ 117 w 146"/>
              <a:gd name="T23" fmla="*/ 129 h 367"/>
              <a:gd name="T24" fmla="*/ 105 w 146"/>
              <a:gd name="T25" fmla="*/ 129 h 367"/>
              <a:gd name="T26" fmla="*/ 125 w 146"/>
              <a:gd name="T27" fmla="*/ 141 h 367"/>
              <a:gd name="T28" fmla="*/ 122 w 146"/>
              <a:gd name="T29" fmla="*/ 162 h 367"/>
              <a:gd name="T30" fmla="*/ 111 w 146"/>
              <a:gd name="T31" fmla="*/ 169 h 367"/>
              <a:gd name="T32" fmla="*/ 84 w 146"/>
              <a:gd name="T33" fmla="*/ 178 h 367"/>
              <a:gd name="T34" fmla="*/ 69 w 146"/>
              <a:gd name="T35" fmla="*/ 202 h 367"/>
              <a:gd name="T36" fmla="*/ 56 w 146"/>
              <a:gd name="T37" fmla="*/ 207 h 367"/>
              <a:gd name="T38" fmla="*/ 62 w 146"/>
              <a:gd name="T39" fmla="*/ 216 h 367"/>
              <a:gd name="T40" fmla="*/ 53 w 146"/>
              <a:gd name="T41" fmla="*/ 238 h 367"/>
              <a:gd name="T42" fmla="*/ 33 w 146"/>
              <a:gd name="T43" fmla="*/ 261 h 367"/>
              <a:gd name="T44" fmla="*/ 35 w 146"/>
              <a:gd name="T45" fmla="*/ 274 h 367"/>
              <a:gd name="T46" fmla="*/ 42 w 146"/>
              <a:gd name="T47" fmla="*/ 282 h 367"/>
              <a:gd name="T48" fmla="*/ 38 w 146"/>
              <a:gd name="T49" fmla="*/ 300 h 367"/>
              <a:gd name="T50" fmla="*/ 26 w 146"/>
              <a:gd name="T51" fmla="*/ 318 h 367"/>
              <a:gd name="T52" fmla="*/ 14 w 146"/>
              <a:gd name="T53" fmla="*/ 336 h 367"/>
              <a:gd name="T54" fmla="*/ 29 w 146"/>
              <a:gd name="T55" fmla="*/ 367 h 367"/>
              <a:gd name="T56" fmla="*/ 7 w 146"/>
              <a:gd name="T57" fmla="*/ 345 h 367"/>
              <a:gd name="T58" fmla="*/ 1 w 146"/>
              <a:gd name="T59" fmla="*/ 338 h 367"/>
              <a:gd name="T60" fmla="*/ 0 w 146"/>
              <a:gd name="T61" fmla="*/ 306 h 367"/>
              <a:gd name="T62" fmla="*/ 24 w 146"/>
              <a:gd name="T63" fmla="*/ 154 h 367"/>
              <a:gd name="T64" fmla="*/ 12 w 146"/>
              <a:gd name="T65" fmla="*/ 224 h 367"/>
              <a:gd name="T66" fmla="*/ 35 w 146"/>
              <a:gd name="T67" fmla="*/ 87 h 367"/>
              <a:gd name="T68" fmla="*/ 47 w 146"/>
              <a:gd name="T69" fmla="*/ 52 h 367"/>
              <a:gd name="T70" fmla="*/ 57 w 146"/>
              <a:gd name="T71" fmla="*/ 33 h 367"/>
              <a:gd name="T72" fmla="*/ 54 w 146"/>
              <a:gd name="T73" fmla="*/ 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rgbClr val="333399"/>
          </a:solidFill>
          <a:ln w="12700" cap="flat" cmpd="sng">
            <a:solidFill>
              <a:srgbClr val="002060"/>
            </a:solidFill>
            <a:prstDash val="solid"/>
            <a:round/>
            <a:headEnd type="none" w="med" len="med"/>
            <a:tailEnd type="none" w="med" len="med"/>
          </a:ln>
          <a:effectLst/>
        </p:spPr>
        <p:txBody>
          <a:bodyPr/>
          <a:lstStyle/>
          <a:p>
            <a:pPr defTabSz="914400"/>
            <a:endParaRPr lang="en-GB" dirty="0">
              <a:solidFill>
                <a:prstClr val="black"/>
              </a:solidFill>
            </a:endParaRPr>
          </a:p>
        </p:txBody>
      </p:sp>
      <p:sp>
        <p:nvSpPr>
          <p:cNvPr id="178" name="Freeform 445"/>
          <p:cNvSpPr>
            <a:spLocks/>
          </p:cNvSpPr>
          <p:nvPr/>
        </p:nvSpPr>
        <p:spPr bwMode="auto">
          <a:xfrm>
            <a:off x="2632075" y="2766989"/>
            <a:ext cx="36512" cy="19050"/>
          </a:xfrm>
          <a:custGeom>
            <a:avLst/>
            <a:gdLst>
              <a:gd name="T0" fmla="*/ 2 w 23"/>
              <a:gd name="T1" fmla="*/ 0 h 18"/>
              <a:gd name="T2" fmla="*/ 23 w 23"/>
              <a:gd name="T3" fmla="*/ 1 h 18"/>
              <a:gd name="T4" fmla="*/ 21 w 23"/>
              <a:gd name="T5" fmla="*/ 18 h 18"/>
              <a:gd name="T6" fmla="*/ 0 w 23"/>
              <a:gd name="T7" fmla="*/ 13 h 18"/>
              <a:gd name="T8" fmla="*/ 2 w 23"/>
              <a:gd name="T9" fmla="*/ 0 h 18"/>
            </a:gdLst>
            <a:ahLst/>
            <a:cxnLst>
              <a:cxn ang="0">
                <a:pos x="T0" y="T1"/>
              </a:cxn>
              <a:cxn ang="0">
                <a:pos x="T2" y="T3"/>
              </a:cxn>
              <a:cxn ang="0">
                <a:pos x="T4" y="T5"/>
              </a:cxn>
              <a:cxn ang="0">
                <a:pos x="T6" y="T7"/>
              </a:cxn>
              <a:cxn ang="0">
                <a:pos x="T8" y="T9"/>
              </a:cxn>
            </a:cxnLst>
            <a:rect l="0" t="0" r="r" b="b"/>
            <a:pathLst>
              <a:path w="23" h="18">
                <a:moveTo>
                  <a:pt x="2" y="0"/>
                </a:moveTo>
                <a:lnTo>
                  <a:pt x="23" y="1"/>
                </a:lnTo>
                <a:lnTo>
                  <a:pt x="21" y="18"/>
                </a:lnTo>
                <a:lnTo>
                  <a:pt x="0" y="13"/>
                </a:lnTo>
                <a:lnTo>
                  <a:pt x="2" y="0"/>
                </a:lnTo>
                <a:close/>
              </a:path>
            </a:pathLst>
          </a:custGeom>
          <a:solidFill>
            <a:schemeClr val="bg1"/>
          </a:solidFill>
          <a:ln w="12700" cap="flat" cmpd="sng">
            <a:solidFill>
              <a:srgbClr val="002060"/>
            </a:solid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a:lstStyle/>
          <a:p>
            <a:pPr defTabSz="914400"/>
            <a:endParaRPr lang="en-GB" dirty="0">
              <a:solidFill>
                <a:prstClr val="black"/>
              </a:solidFill>
            </a:endParaRPr>
          </a:p>
        </p:txBody>
      </p:sp>
      <p:sp>
        <p:nvSpPr>
          <p:cNvPr id="179" name="Freeform 448"/>
          <p:cNvSpPr>
            <a:spLocks/>
          </p:cNvSpPr>
          <p:nvPr/>
        </p:nvSpPr>
        <p:spPr bwMode="auto">
          <a:xfrm>
            <a:off x="6875463" y="3006702"/>
            <a:ext cx="115888" cy="133350"/>
          </a:xfrm>
          <a:custGeom>
            <a:avLst/>
            <a:gdLst>
              <a:gd name="T0" fmla="*/ 0 w 675"/>
              <a:gd name="T1" fmla="*/ 41 h 773"/>
              <a:gd name="T2" fmla="*/ 75 w 675"/>
              <a:gd name="T3" fmla="*/ 339 h 773"/>
              <a:gd name="T4" fmla="*/ 273 w 675"/>
              <a:gd name="T5" fmla="*/ 579 h 773"/>
              <a:gd name="T6" fmla="*/ 605 w 675"/>
              <a:gd name="T7" fmla="*/ 769 h 773"/>
              <a:gd name="T8" fmla="*/ 675 w 675"/>
              <a:gd name="T9" fmla="*/ 773 h 773"/>
              <a:gd name="T10" fmla="*/ 563 w 675"/>
              <a:gd name="T11" fmla="*/ 583 h 773"/>
              <a:gd name="T12" fmla="*/ 493 w 675"/>
              <a:gd name="T13" fmla="*/ 521 h 773"/>
              <a:gd name="T14" fmla="*/ 493 w 675"/>
              <a:gd name="T15" fmla="*/ 269 h 773"/>
              <a:gd name="T16" fmla="*/ 323 w 675"/>
              <a:gd name="T17" fmla="*/ 78 h 773"/>
              <a:gd name="T18" fmla="*/ 286 w 675"/>
              <a:gd name="T19" fmla="*/ 58 h 773"/>
              <a:gd name="T20" fmla="*/ 253 w 675"/>
              <a:gd name="T21" fmla="*/ 111 h 773"/>
              <a:gd name="T22" fmla="*/ 141 w 675"/>
              <a:gd name="T23" fmla="*/ 128 h 773"/>
              <a:gd name="T24" fmla="*/ 145 w 675"/>
              <a:gd name="T25" fmla="*/ 70 h 773"/>
              <a:gd name="T26" fmla="*/ 17 w 675"/>
              <a:gd name="T27" fmla="*/ 0 h 773"/>
              <a:gd name="T28" fmla="*/ 0 w 675"/>
              <a:gd name="T29" fmla="*/ 4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12700" cap="flat" cmpd="sng">
            <a:solidFill>
              <a:srgbClr val="002060"/>
            </a:solid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a:lstStyle/>
          <a:p>
            <a:pPr defTabSz="914400"/>
            <a:endParaRPr lang="en-GB" dirty="0">
              <a:solidFill>
                <a:prstClr val="black"/>
              </a:solidFill>
            </a:endParaRPr>
          </a:p>
        </p:txBody>
      </p:sp>
      <p:sp>
        <p:nvSpPr>
          <p:cNvPr id="180" name="Freeform 450"/>
          <p:cNvSpPr>
            <a:spLocks/>
          </p:cNvSpPr>
          <p:nvPr/>
        </p:nvSpPr>
        <p:spPr bwMode="auto">
          <a:xfrm>
            <a:off x="3675080" y="993753"/>
            <a:ext cx="131763" cy="50800"/>
          </a:xfrm>
          <a:custGeom>
            <a:avLst/>
            <a:gdLst>
              <a:gd name="T0" fmla="*/ 14 w 114"/>
              <a:gd name="T1" fmla="*/ 0 h 54"/>
              <a:gd name="T2" fmla="*/ 26 w 114"/>
              <a:gd name="T3" fmla="*/ 14 h 54"/>
              <a:gd name="T4" fmla="*/ 54 w 114"/>
              <a:gd name="T5" fmla="*/ 4 h 54"/>
              <a:gd name="T6" fmla="*/ 88 w 114"/>
              <a:gd name="T7" fmla="*/ 0 h 54"/>
              <a:gd name="T8" fmla="*/ 114 w 114"/>
              <a:gd name="T9" fmla="*/ 18 h 54"/>
              <a:gd name="T10" fmla="*/ 96 w 114"/>
              <a:gd name="T11" fmla="*/ 38 h 54"/>
              <a:gd name="T12" fmla="*/ 68 w 114"/>
              <a:gd name="T13" fmla="*/ 54 h 54"/>
              <a:gd name="T14" fmla="*/ 30 w 114"/>
              <a:gd name="T15" fmla="*/ 42 h 54"/>
              <a:gd name="T16" fmla="*/ 10 w 114"/>
              <a:gd name="T17" fmla="*/ 44 h 54"/>
              <a:gd name="T18" fmla="*/ 26 w 114"/>
              <a:gd name="T19" fmla="*/ 36 h 54"/>
              <a:gd name="T20" fmla="*/ 16 w 114"/>
              <a:gd name="T21" fmla="*/ 22 h 54"/>
              <a:gd name="T22" fmla="*/ 0 w 114"/>
              <a:gd name="T23" fmla="*/ 16 h 54"/>
              <a:gd name="T24" fmla="*/ 14 w 114"/>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12700" cap="flat" cmpd="sng">
            <a:solidFill>
              <a:srgbClr val="002060"/>
            </a:solidFill>
            <a:prstDash val="solid"/>
            <a:round/>
            <a:headEnd/>
            <a:tailEn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anchor="ctr"/>
          <a:lstStyle/>
          <a:p>
            <a:pPr defTabSz="914400"/>
            <a:endParaRPr lang="en-GB" dirty="0">
              <a:solidFill>
                <a:prstClr val="black"/>
              </a:solidFill>
            </a:endParaRPr>
          </a:p>
        </p:txBody>
      </p:sp>
      <p:sp>
        <p:nvSpPr>
          <p:cNvPr id="181" name="Freeform 451"/>
          <p:cNvSpPr>
            <a:spLocks/>
          </p:cNvSpPr>
          <p:nvPr/>
        </p:nvSpPr>
        <p:spPr bwMode="auto">
          <a:xfrm>
            <a:off x="7670802" y="3127356"/>
            <a:ext cx="215900" cy="185737"/>
          </a:xfrm>
          <a:custGeom>
            <a:avLst/>
            <a:gdLst>
              <a:gd name="T0" fmla="*/ 410 w 575"/>
              <a:gd name="T1" fmla="*/ 71 h 488"/>
              <a:gd name="T2" fmla="*/ 321 w 575"/>
              <a:gd name="T3" fmla="*/ 142 h 488"/>
              <a:gd name="T4" fmla="*/ 233 w 575"/>
              <a:gd name="T5" fmla="*/ 142 h 488"/>
              <a:gd name="T6" fmla="*/ 178 w 575"/>
              <a:gd name="T7" fmla="*/ 71 h 488"/>
              <a:gd name="T8" fmla="*/ 107 w 575"/>
              <a:gd name="T9" fmla="*/ 0 h 488"/>
              <a:gd name="T10" fmla="*/ 36 w 575"/>
              <a:gd name="T11" fmla="*/ 19 h 488"/>
              <a:gd name="T12" fmla="*/ 0 w 575"/>
              <a:gd name="T13" fmla="*/ 90 h 488"/>
              <a:gd name="T14" fmla="*/ 72 w 575"/>
              <a:gd name="T15" fmla="*/ 124 h 488"/>
              <a:gd name="T16" fmla="*/ 89 w 575"/>
              <a:gd name="T17" fmla="*/ 159 h 488"/>
              <a:gd name="T18" fmla="*/ 107 w 575"/>
              <a:gd name="T19" fmla="*/ 213 h 488"/>
              <a:gd name="T20" fmla="*/ 160 w 575"/>
              <a:gd name="T21" fmla="*/ 213 h 488"/>
              <a:gd name="T22" fmla="*/ 197 w 575"/>
              <a:gd name="T23" fmla="*/ 230 h 488"/>
              <a:gd name="T24" fmla="*/ 321 w 575"/>
              <a:gd name="T25" fmla="*/ 283 h 488"/>
              <a:gd name="T26" fmla="*/ 446 w 575"/>
              <a:gd name="T27" fmla="*/ 353 h 488"/>
              <a:gd name="T28" fmla="*/ 465 w 575"/>
              <a:gd name="T29" fmla="*/ 389 h 488"/>
              <a:gd name="T30" fmla="*/ 393 w 575"/>
              <a:gd name="T31" fmla="*/ 424 h 488"/>
              <a:gd name="T32" fmla="*/ 465 w 575"/>
              <a:gd name="T33" fmla="*/ 442 h 488"/>
              <a:gd name="T34" fmla="*/ 518 w 575"/>
              <a:gd name="T35" fmla="*/ 459 h 488"/>
              <a:gd name="T36" fmla="*/ 575 w 575"/>
              <a:gd name="T37" fmla="*/ 488 h 488"/>
              <a:gd name="T38" fmla="*/ 575 w 575"/>
              <a:gd name="T39" fmla="*/ 122 h 488"/>
              <a:gd name="T40" fmla="*/ 410 w 575"/>
              <a:gd name="T41" fmla="*/ 7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333399"/>
          </a:solidFill>
          <a:ln w="12700" cap="flat" cmpd="sng">
            <a:solidFill>
              <a:srgbClr val="002060"/>
            </a:solid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a:lstStyle/>
          <a:p>
            <a:pPr defTabSz="914400"/>
            <a:endParaRPr lang="en-GB" dirty="0">
              <a:solidFill>
                <a:prstClr val="black"/>
              </a:solidFill>
            </a:endParaRPr>
          </a:p>
        </p:txBody>
      </p:sp>
      <p:sp>
        <p:nvSpPr>
          <p:cNvPr id="182" name="Freeform 452"/>
          <p:cNvSpPr>
            <a:spLocks/>
          </p:cNvSpPr>
          <p:nvPr/>
        </p:nvSpPr>
        <p:spPr bwMode="auto">
          <a:xfrm>
            <a:off x="7886718" y="3171802"/>
            <a:ext cx="174625" cy="169862"/>
          </a:xfrm>
          <a:custGeom>
            <a:avLst/>
            <a:gdLst>
              <a:gd name="T0" fmla="*/ 353 w 460"/>
              <a:gd name="T1" fmla="*/ 302 h 443"/>
              <a:gd name="T2" fmla="*/ 336 w 460"/>
              <a:gd name="T3" fmla="*/ 249 h 443"/>
              <a:gd name="T4" fmla="*/ 372 w 460"/>
              <a:gd name="T5" fmla="*/ 214 h 443"/>
              <a:gd name="T6" fmla="*/ 283 w 460"/>
              <a:gd name="T7" fmla="*/ 161 h 443"/>
              <a:gd name="T8" fmla="*/ 247 w 460"/>
              <a:gd name="T9" fmla="*/ 108 h 443"/>
              <a:gd name="T10" fmla="*/ 122 w 460"/>
              <a:gd name="T11" fmla="*/ 37 h 443"/>
              <a:gd name="T12" fmla="*/ 0 w 460"/>
              <a:gd name="T13" fmla="*/ 0 h 443"/>
              <a:gd name="T14" fmla="*/ 0 w 460"/>
              <a:gd name="T15" fmla="*/ 366 h 443"/>
              <a:gd name="T16" fmla="*/ 14 w 460"/>
              <a:gd name="T17" fmla="*/ 373 h 443"/>
              <a:gd name="T18" fmla="*/ 67 w 460"/>
              <a:gd name="T19" fmla="*/ 373 h 443"/>
              <a:gd name="T20" fmla="*/ 122 w 460"/>
              <a:gd name="T21" fmla="*/ 320 h 443"/>
              <a:gd name="T22" fmla="*/ 211 w 460"/>
              <a:gd name="T23" fmla="*/ 284 h 443"/>
              <a:gd name="T24" fmla="*/ 264 w 460"/>
              <a:gd name="T25" fmla="*/ 320 h 443"/>
              <a:gd name="T26" fmla="*/ 389 w 460"/>
              <a:gd name="T27" fmla="*/ 408 h 443"/>
              <a:gd name="T28" fmla="*/ 460 w 460"/>
              <a:gd name="T29" fmla="*/ 443 h 443"/>
              <a:gd name="T30" fmla="*/ 460 w 460"/>
              <a:gd name="T31" fmla="*/ 337 h 443"/>
              <a:gd name="T32" fmla="*/ 353 w 460"/>
              <a:gd name="T33" fmla="*/ 30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333399"/>
          </a:solidFill>
          <a:ln w="12700" cap="flat" cmpd="sng">
            <a:solidFill>
              <a:srgbClr val="002060"/>
            </a:solidFill>
            <a:prstDash val="solid"/>
            <a:round/>
            <a:headEnd type="none" w="med" len="med"/>
            <a:tailEnd type="none" w="med" len="med"/>
          </a:ln>
          <a:effectLst/>
        </p:spPr>
        <p:txBody>
          <a:bodyPr/>
          <a:lstStyle/>
          <a:p>
            <a:pPr defTabSz="914400"/>
            <a:endParaRPr lang="en-GB" dirty="0">
              <a:solidFill>
                <a:prstClr val="black"/>
              </a:solidFill>
            </a:endParaRPr>
          </a:p>
        </p:txBody>
      </p:sp>
      <p:grpSp>
        <p:nvGrpSpPr>
          <p:cNvPr id="2" name="Group 453"/>
          <p:cNvGrpSpPr>
            <a:grpSpLocks/>
          </p:cNvGrpSpPr>
          <p:nvPr/>
        </p:nvGrpSpPr>
        <p:grpSpPr bwMode="auto">
          <a:xfrm>
            <a:off x="4148156" y="1382689"/>
            <a:ext cx="250825" cy="368300"/>
            <a:chOff x="2201" y="1250"/>
            <a:chExt cx="133" cy="193"/>
          </a:xfrm>
          <a:solidFill>
            <a:schemeClr val="bg1"/>
          </a:solidFill>
        </p:grpSpPr>
        <p:sp>
          <p:nvSpPr>
            <p:cNvPr id="184" name="Freeform 454"/>
            <p:cNvSpPr>
              <a:spLocks/>
            </p:cNvSpPr>
            <p:nvPr/>
          </p:nvSpPr>
          <p:spPr bwMode="auto">
            <a:xfrm>
              <a:off x="2234" y="1250"/>
              <a:ext cx="100" cy="193"/>
            </a:xfrm>
            <a:custGeom>
              <a:avLst/>
              <a:gdLst>
                <a:gd name="T0" fmla="*/ 6 w 24"/>
                <a:gd name="T1" fmla="*/ 35 h 47"/>
                <a:gd name="T2" fmla="*/ 4 w 24"/>
                <a:gd name="T3" fmla="*/ 33 h 47"/>
                <a:gd name="T4" fmla="*/ 10 w 24"/>
                <a:gd name="T5" fmla="*/ 29 h 47"/>
                <a:gd name="T6" fmla="*/ 9 w 24"/>
                <a:gd name="T7" fmla="*/ 25 h 47"/>
                <a:gd name="T8" fmla="*/ 8 w 24"/>
                <a:gd name="T9" fmla="*/ 22 h 47"/>
                <a:gd name="T10" fmla="*/ 3 w 24"/>
                <a:gd name="T11" fmla="*/ 22 h 47"/>
                <a:gd name="T12" fmla="*/ 4 w 24"/>
                <a:gd name="T13" fmla="*/ 16 h 47"/>
                <a:gd name="T14" fmla="*/ 1 w 24"/>
                <a:gd name="T15" fmla="*/ 18 h 47"/>
                <a:gd name="T16" fmla="*/ 0 w 24"/>
                <a:gd name="T17" fmla="*/ 13 h 47"/>
                <a:gd name="T18" fmla="*/ 0 w 24"/>
                <a:gd name="T19" fmla="*/ 8 h 47"/>
                <a:gd name="T20" fmla="*/ 1 w 24"/>
                <a:gd name="T21" fmla="*/ 4 h 47"/>
                <a:gd name="T22" fmla="*/ 5 w 24"/>
                <a:gd name="T23" fmla="*/ 0 h 47"/>
                <a:gd name="T24" fmla="*/ 8 w 24"/>
                <a:gd name="T25" fmla="*/ 1 h 47"/>
                <a:gd name="T26" fmla="*/ 7 w 24"/>
                <a:gd name="T27" fmla="*/ 6 h 47"/>
                <a:gd name="T28" fmla="*/ 13 w 24"/>
                <a:gd name="T29" fmla="*/ 6 h 47"/>
                <a:gd name="T30" fmla="*/ 11 w 24"/>
                <a:gd name="T31" fmla="*/ 11 h 47"/>
                <a:gd name="T32" fmla="*/ 9 w 24"/>
                <a:gd name="T33" fmla="*/ 15 h 47"/>
                <a:gd name="T34" fmla="*/ 13 w 24"/>
                <a:gd name="T35" fmla="*/ 17 h 47"/>
                <a:gd name="T36" fmla="*/ 17 w 24"/>
                <a:gd name="T37" fmla="*/ 24 h 47"/>
                <a:gd name="T38" fmla="*/ 19 w 24"/>
                <a:gd name="T39" fmla="*/ 29 h 47"/>
                <a:gd name="T40" fmla="*/ 19 w 24"/>
                <a:gd name="T41" fmla="*/ 32 h 47"/>
                <a:gd name="T42" fmla="*/ 23 w 24"/>
                <a:gd name="T43" fmla="*/ 32 h 47"/>
                <a:gd name="T44" fmla="*/ 22 w 24"/>
                <a:gd name="T45" fmla="*/ 39 h 47"/>
                <a:gd name="T46" fmla="*/ 24 w 24"/>
                <a:gd name="T47" fmla="*/ 40 h 47"/>
                <a:gd name="T48" fmla="*/ 17 w 24"/>
                <a:gd name="T49" fmla="*/ 43 h 47"/>
                <a:gd name="T50" fmla="*/ 11 w 24"/>
                <a:gd name="T51" fmla="*/ 44 h 47"/>
                <a:gd name="T52" fmla="*/ 8 w 24"/>
                <a:gd name="T53" fmla="*/ 45 h 47"/>
                <a:gd name="T54" fmla="*/ 4 w 24"/>
                <a:gd name="T55" fmla="*/ 45 h 47"/>
                <a:gd name="T56" fmla="*/ 1 w 24"/>
                <a:gd name="T57" fmla="*/ 46 h 47"/>
                <a:gd name="T58" fmla="*/ 5 w 24"/>
                <a:gd name="T59" fmla="*/ 42 h 47"/>
                <a:gd name="T60" fmla="*/ 6 w 24"/>
                <a:gd name="T61" fmla="*/ 38 h 47"/>
                <a:gd name="T62" fmla="*/ 3 w 24"/>
                <a:gd name="T63"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12700">
              <a:solidFill>
                <a:srgbClr val="002060"/>
              </a:solidFill>
              <a:round/>
              <a:headEnd/>
              <a:tailEnd/>
            </a:ln>
          </p:spPr>
          <p:txBody>
            <a:bodyPr/>
            <a:lstStyle/>
            <a:p>
              <a:pPr defTabSz="914400"/>
              <a:endParaRPr lang="en-GB" dirty="0">
                <a:solidFill>
                  <a:prstClr val="black"/>
                </a:solidFill>
              </a:endParaRPr>
            </a:p>
          </p:txBody>
        </p:sp>
        <p:sp>
          <p:nvSpPr>
            <p:cNvPr id="185"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Lst>
              <a:ahLst/>
              <a:cxnLst>
                <a:cxn ang="0">
                  <a:pos x="T0" y="T1"/>
                </a:cxn>
                <a:cxn ang="0">
                  <a:pos x="T2" y="T3"/>
                </a:cxn>
                <a:cxn ang="0">
                  <a:pos x="T4" y="T5"/>
                </a:cxn>
                <a:cxn ang="0">
                  <a:pos x="T6" y="T7"/>
                </a:cxn>
                <a:cxn ang="0">
                  <a:pos x="T8" y="T9"/>
                </a:cxn>
                <a:cxn ang="0">
                  <a:pos x="T10" y="T11"/>
                </a:cxn>
              </a:cxnLst>
              <a:rect l="0" t="0" r="r" b="b"/>
              <a:pathLst>
                <a:path w="34" h="22">
                  <a:moveTo>
                    <a:pt x="24" y="22"/>
                  </a:moveTo>
                  <a:lnTo>
                    <a:pt x="0" y="18"/>
                  </a:lnTo>
                  <a:lnTo>
                    <a:pt x="13" y="0"/>
                  </a:lnTo>
                  <a:lnTo>
                    <a:pt x="27" y="3"/>
                  </a:lnTo>
                  <a:lnTo>
                    <a:pt x="34" y="15"/>
                  </a:lnTo>
                  <a:lnTo>
                    <a:pt x="24" y="22"/>
                  </a:lnTo>
                  <a:close/>
                </a:path>
              </a:pathLst>
            </a:custGeom>
            <a:grpFill/>
            <a:ln w="12700" cap="flat" cmpd="sng">
              <a:solidFill>
                <a:srgbClr val="002060"/>
              </a:solid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a:lstStyle/>
            <a:p>
              <a:pPr defTabSz="914400"/>
              <a:endParaRPr lang="en-GB" dirty="0">
                <a:solidFill>
                  <a:prstClr val="black"/>
                </a:solidFill>
              </a:endParaRPr>
            </a:p>
          </p:txBody>
        </p:sp>
      </p:grpSp>
      <p:sp>
        <p:nvSpPr>
          <p:cNvPr id="186" name="Freeform 457"/>
          <p:cNvSpPr>
            <a:spLocks/>
          </p:cNvSpPr>
          <p:nvPr/>
        </p:nvSpPr>
        <p:spPr bwMode="auto">
          <a:xfrm>
            <a:off x="4687895" y="1860560"/>
            <a:ext cx="68263" cy="47625"/>
          </a:xfrm>
          <a:custGeom>
            <a:avLst/>
            <a:gdLst>
              <a:gd name="T0" fmla="*/ 3 w 44"/>
              <a:gd name="T1" fmla="*/ 33 h 34"/>
              <a:gd name="T2" fmla="*/ 6 w 44"/>
              <a:gd name="T3" fmla="*/ 33 h 34"/>
              <a:gd name="T4" fmla="*/ 9 w 44"/>
              <a:gd name="T5" fmla="*/ 32 h 34"/>
              <a:gd name="T6" fmla="*/ 13 w 44"/>
              <a:gd name="T7" fmla="*/ 33 h 34"/>
              <a:gd name="T8" fmla="*/ 17 w 44"/>
              <a:gd name="T9" fmla="*/ 28 h 34"/>
              <a:gd name="T10" fmla="*/ 20 w 44"/>
              <a:gd name="T11" fmla="*/ 34 h 34"/>
              <a:gd name="T12" fmla="*/ 21 w 44"/>
              <a:gd name="T13" fmla="*/ 32 h 34"/>
              <a:gd name="T14" fmla="*/ 25 w 44"/>
              <a:gd name="T15" fmla="*/ 34 h 34"/>
              <a:gd name="T16" fmla="*/ 27 w 44"/>
              <a:gd name="T17" fmla="*/ 33 h 34"/>
              <a:gd name="T18" fmla="*/ 26 w 44"/>
              <a:gd name="T19" fmla="*/ 30 h 34"/>
              <a:gd name="T20" fmla="*/ 28 w 44"/>
              <a:gd name="T21" fmla="*/ 29 h 34"/>
              <a:gd name="T22" fmla="*/ 26 w 44"/>
              <a:gd name="T23" fmla="*/ 28 h 34"/>
              <a:gd name="T24" fmla="*/ 29 w 44"/>
              <a:gd name="T25" fmla="*/ 25 h 34"/>
              <a:gd name="T26" fmla="*/ 31 w 44"/>
              <a:gd name="T27" fmla="*/ 25 h 34"/>
              <a:gd name="T28" fmla="*/ 32 w 44"/>
              <a:gd name="T29" fmla="*/ 25 h 34"/>
              <a:gd name="T30" fmla="*/ 32 w 44"/>
              <a:gd name="T31" fmla="*/ 20 h 34"/>
              <a:gd name="T32" fmla="*/ 30 w 44"/>
              <a:gd name="T33" fmla="*/ 19 h 34"/>
              <a:gd name="T34" fmla="*/ 31 w 44"/>
              <a:gd name="T35" fmla="*/ 16 h 34"/>
              <a:gd name="T36" fmla="*/ 33 w 44"/>
              <a:gd name="T37" fmla="*/ 16 h 34"/>
              <a:gd name="T38" fmla="*/ 37 w 44"/>
              <a:gd name="T39" fmla="*/ 13 h 34"/>
              <a:gd name="T40" fmla="*/ 38 w 44"/>
              <a:gd name="T41" fmla="*/ 12 h 34"/>
              <a:gd name="T42" fmla="*/ 40 w 44"/>
              <a:gd name="T43" fmla="*/ 13 h 34"/>
              <a:gd name="T44" fmla="*/ 39 w 44"/>
              <a:gd name="T45" fmla="*/ 10 h 34"/>
              <a:gd name="T46" fmla="*/ 41 w 44"/>
              <a:gd name="T47" fmla="*/ 9 h 34"/>
              <a:gd name="T48" fmla="*/ 44 w 44"/>
              <a:gd name="T49" fmla="*/ 11 h 34"/>
              <a:gd name="T50" fmla="*/ 42 w 44"/>
              <a:gd name="T51" fmla="*/ 7 h 34"/>
              <a:gd name="T52" fmla="*/ 41 w 44"/>
              <a:gd name="T53" fmla="*/ 5 h 34"/>
              <a:gd name="T54" fmla="*/ 40 w 44"/>
              <a:gd name="T55" fmla="*/ 2 h 34"/>
              <a:gd name="T56" fmla="*/ 38 w 44"/>
              <a:gd name="T57" fmla="*/ 0 h 34"/>
              <a:gd name="T58" fmla="*/ 36 w 44"/>
              <a:gd name="T59" fmla="*/ 3 h 34"/>
              <a:gd name="T60" fmla="*/ 36 w 44"/>
              <a:gd name="T61" fmla="*/ 6 h 34"/>
              <a:gd name="T62" fmla="*/ 34 w 44"/>
              <a:gd name="T63" fmla="*/ 5 h 34"/>
              <a:gd name="T64" fmla="*/ 33 w 44"/>
              <a:gd name="T65" fmla="*/ 5 h 34"/>
              <a:gd name="T66" fmla="*/ 31 w 44"/>
              <a:gd name="T67" fmla="*/ 6 h 34"/>
              <a:gd name="T68" fmla="*/ 30 w 44"/>
              <a:gd name="T69" fmla="*/ 6 h 34"/>
              <a:gd name="T70" fmla="*/ 29 w 44"/>
              <a:gd name="T71" fmla="*/ 7 h 34"/>
              <a:gd name="T72" fmla="*/ 28 w 44"/>
              <a:gd name="T73" fmla="*/ 7 h 34"/>
              <a:gd name="T74" fmla="*/ 28 w 44"/>
              <a:gd name="T75" fmla="*/ 7 h 34"/>
              <a:gd name="T76" fmla="*/ 25 w 44"/>
              <a:gd name="T77" fmla="*/ 7 h 34"/>
              <a:gd name="T78" fmla="*/ 23 w 44"/>
              <a:gd name="T79" fmla="*/ 7 h 34"/>
              <a:gd name="T80" fmla="*/ 22 w 44"/>
              <a:gd name="T81" fmla="*/ 7 h 34"/>
              <a:gd name="T82" fmla="*/ 21 w 44"/>
              <a:gd name="T83" fmla="*/ 7 h 34"/>
              <a:gd name="T84" fmla="*/ 21 w 44"/>
              <a:gd name="T85" fmla="*/ 7 h 34"/>
              <a:gd name="T86" fmla="*/ 17 w 44"/>
              <a:gd name="T87" fmla="*/ 11 h 34"/>
              <a:gd name="T88" fmla="*/ 16 w 44"/>
              <a:gd name="T89" fmla="*/ 13 h 34"/>
              <a:gd name="T90" fmla="*/ 12 w 44"/>
              <a:gd name="T91" fmla="*/ 11 h 34"/>
              <a:gd name="T92" fmla="*/ 8 w 44"/>
              <a:gd name="T93" fmla="*/ 10 h 34"/>
              <a:gd name="T94" fmla="*/ 5 w 44"/>
              <a:gd name="T95" fmla="*/ 10 h 34"/>
              <a:gd name="T96" fmla="*/ 4 w 44"/>
              <a:gd name="T97" fmla="*/ 11 h 34"/>
              <a:gd name="T98" fmla="*/ 0 w 44"/>
              <a:gd name="T99" fmla="*/ 15 h 34"/>
              <a:gd name="T100" fmla="*/ 1 w 44"/>
              <a:gd name="T101" fmla="*/ 17 h 34"/>
              <a:gd name="T102" fmla="*/ 4 w 44"/>
              <a:gd name="T103" fmla="*/ 17 h 34"/>
              <a:gd name="T104" fmla="*/ 3 w 44"/>
              <a:gd name="T105" fmla="*/ 19 h 34"/>
              <a:gd name="T106" fmla="*/ 1 w 44"/>
              <a:gd name="T107" fmla="*/ 19 h 34"/>
              <a:gd name="T108" fmla="*/ 2 w 44"/>
              <a:gd name="T109" fmla="*/ 21 h 34"/>
              <a:gd name="T110" fmla="*/ 3 w 44"/>
              <a:gd name="T111" fmla="*/ 22 h 34"/>
              <a:gd name="T112" fmla="*/ 2 w 44"/>
              <a:gd name="T113" fmla="*/ 26 h 34"/>
              <a:gd name="T114" fmla="*/ 5 w 44"/>
              <a:gd name="T115" fmla="*/ 29 h 34"/>
              <a:gd name="T116" fmla="*/ 5 w 44"/>
              <a:gd name="T117" fmla="*/ 31 h 34"/>
              <a:gd name="T118" fmla="*/ 3 w 44"/>
              <a:gd name="T119" fmla="*/ 32 h 34"/>
              <a:gd name="T120" fmla="*/ 3 w 44"/>
              <a:gd name="T12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chemeClr val="bg1"/>
          </a:solidFill>
          <a:ln w="12700" cap="flat" cmpd="sng">
            <a:solidFill>
              <a:srgbClr val="002060"/>
            </a:solid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a:lstStyle/>
          <a:p>
            <a:pPr defTabSz="914400"/>
            <a:endParaRPr lang="en-GB" dirty="0">
              <a:solidFill>
                <a:prstClr val="black"/>
              </a:solidFill>
            </a:endParaRPr>
          </a:p>
        </p:txBody>
      </p:sp>
      <p:sp>
        <p:nvSpPr>
          <p:cNvPr id="187" name="Freeform 458"/>
          <p:cNvSpPr>
            <a:spLocks/>
          </p:cNvSpPr>
          <p:nvPr/>
        </p:nvSpPr>
        <p:spPr bwMode="auto">
          <a:xfrm>
            <a:off x="5130802" y="2232004"/>
            <a:ext cx="73025" cy="44450"/>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12700" cap="flat" cmpd="sng">
            <a:solidFill>
              <a:srgbClr val="002060"/>
            </a:solid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a:lstStyle/>
          <a:p>
            <a:pPr defTabSz="914400"/>
            <a:endParaRPr lang="en-GB" dirty="0">
              <a:solidFill>
                <a:prstClr val="black"/>
              </a:solidFill>
            </a:endParaRPr>
          </a:p>
        </p:txBody>
      </p:sp>
      <p:sp>
        <p:nvSpPr>
          <p:cNvPr id="188" name="Freeform 507"/>
          <p:cNvSpPr>
            <a:spLocks/>
          </p:cNvSpPr>
          <p:nvPr/>
        </p:nvSpPr>
        <p:spPr bwMode="auto">
          <a:xfrm>
            <a:off x="6197600" y="1617639"/>
            <a:ext cx="1508125" cy="1047750"/>
          </a:xfrm>
          <a:custGeom>
            <a:avLst/>
            <a:gdLst>
              <a:gd name="T0" fmla="*/ 840 w 950"/>
              <a:gd name="T1" fmla="*/ 88 h 660"/>
              <a:gd name="T2" fmla="*/ 732 w 950"/>
              <a:gd name="T3" fmla="*/ 24 h 660"/>
              <a:gd name="T4" fmla="*/ 668 w 950"/>
              <a:gd name="T5" fmla="*/ 88 h 660"/>
              <a:gd name="T6" fmla="*/ 668 w 950"/>
              <a:gd name="T7" fmla="*/ 88 h 660"/>
              <a:gd name="T8" fmla="*/ 670 w 950"/>
              <a:gd name="T9" fmla="*/ 90 h 660"/>
              <a:gd name="T10" fmla="*/ 672 w 950"/>
              <a:gd name="T11" fmla="*/ 92 h 660"/>
              <a:gd name="T12" fmla="*/ 676 w 950"/>
              <a:gd name="T13" fmla="*/ 92 h 660"/>
              <a:gd name="T14" fmla="*/ 676 w 950"/>
              <a:gd name="T15" fmla="*/ 94 h 660"/>
              <a:gd name="T16" fmla="*/ 678 w 950"/>
              <a:gd name="T17" fmla="*/ 94 h 660"/>
              <a:gd name="T18" fmla="*/ 678 w 950"/>
              <a:gd name="T19" fmla="*/ 94 h 660"/>
              <a:gd name="T20" fmla="*/ 676 w 950"/>
              <a:gd name="T21" fmla="*/ 92 h 660"/>
              <a:gd name="T22" fmla="*/ 674 w 950"/>
              <a:gd name="T23" fmla="*/ 92 h 660"/>
              <a:gd name="T24" fmla="*/ 672 w 950"/>
              <a:gd name="T25" fmla="*/ 90 h 660"/>
              <a:gd name="T26" fmla="*/ 668 w 950"/>
              <a:gd name="T27" fmla="*/ 90 h 660"/>
              <a:gd name="T28" fmla="*/ 668 w 950"/>
              <a:gd name="T29" fmla="*/ 88 h 660"/>
              <a:gd name="T30" fmla="*/ 658 w 950"/>
              <a:gd name="T31" fmla="*/ 108 h 660"/>
              <a:gd name="T32" fmla="*/ 712 w 950"/>
              <a:gd name="T33" fmla="*/ 158 h 660"/>
              <a:gd name="T34" fmla="*/ 598 w 950"/>
              <a:gd name="T35" fmla="*/ 202 h 660"/>
              <a:gd name="T36" fmla="*/ 480 w 950"/>
              <a:gd name="T37" fmla="*/ 276 h 660"/>
              <a:gd name="T38" fmla="*/ 326 w 950"/>
              <a:gd name="T39" fmla="*/ 202 h 660"/>
              <a:gd name="T40" fmla="*/ 226 w 950"/>
              <a:gd name="T41" fmla="*/ 118 h 660"/>
              <a:gd name="T42" fmla="*/ 222 w 950"/>
              <a:gd name="T43" fmla="*/ 114 h 660"/>
              <a:gd name="T44" fmla="*/ 220 w 950"/>
              <a:gd name="T45" fmla="*/ 116 h 660"/>
              <a:gd name="T46" fmla="*/ 218 w 950"/>
              <a:gd name="T47" fmla="*/ 122 h 660"/>
              <a:gd name="T48" fmla="*/ 218 w 950"/>
              <a:gd name="T49" fmla="*/ 122 h 660"/>
              <a:gd name="T50" fmla="*/ 218 w 950"/>
              <a:gd name="T51" fmla="*/ 122 h 660"/>
              <a:gd name="T52" fmla="*/ 222 w 950"/>
              <a:gd name="T53" fmla="*/ 114 h 660"/>
              <a:gd name="T54" fmla="*/ 218 w 950"/>
              <a:gd name="T55" fmla="*/ 108 h 660"/>
              <a:gd name="T56" fmla="*/ 208 w 950"/>
              <a:gd name="T57" fmla="*/ 114 h 660"/>
              <a:gd name="T58" fmla="*/ 142 w 950"/>
              <a:gd name="T59" fmla="*/ 142 h 660"/>
              <a:gd name="T60" fmla="*/ 88 w 950"/>
              <a:gd name="T61" fmla="*/ 256 h 660"/>
              <a:gd name="T62" fmla="*/ 4 w 950"/>
              <a:gd name="T63" fmla="*/ 306 h 660"/>
              <a:gd name="T64" fmla="*/ 14 w 950"/>
              <a:gd name="T65" fmla="*/ 350 h 660"/>
              <a:gd name="T66" fmla="*/ 30 w 950"/>
              <a:gd name="T67" fmla="*/ 370 h 660"/>
              <a:gd name="T68" fmla="*/ 94 w 950"/>
              <a:gd name="T69" fmla="*/ 390 h 660"/>
              <a:gd name="T70" fmla="*/ 84 w 950"/>
              <a:gd name="T71" fmla="*/ 444 h 660"/>
              <a:gd name="T72" fmla="*/ 108 w 950"/>
              <a:gd name="T73" fmla="*/ 488 h 660"/>
              <a:gd name="T74" fmla="*/ 148 w 950"/>
              <a:gd name="T75" fmla="*/ 508 h 660"/>
              <a:gd name="T76" fmla="*/ 218 w 950"/>
              <a:gd name="T77" fmla="*/ 536 h 660"/>
              <a:gd name="T78" fmla="*/ 262 w 950"/>
              <a:gd name="T79" fmla="*/ 546 h 660"/>
              <a:gd name="T80" fmla="*/ 316 w 950"/>
              <a:gd name="T81" fmla="*/ 512 h 660"/>
              <a:gd name="T82" fmla="*/ 370 w 950"/>
              <a:gd name="T83" fmla="*/ 528 h 660"/>
              <a:gd name="T84" fmla="*/ 376 w 950"/>
              <a:gd name="T85" fmla="*/ 586 h 660"/>
              <a:gd name="T86" fmla="*/ 400 w 950"/>
              <a:gd name="T87" fmla="*/ 616 h 660"/>
              <a:gd name="T88" fmla="*/ 420 w 950"/>
              <a:gd name="T89" fmla="*/ 640 h 660"/>
              <a:gd name="T90" fmla="*/ 500 w 950"/>
              <a:gd name="T91" fmla="*/ 616 h 660"/>
              <a:gd name="T92" fmla="*/ 534 w 950"/>
              <a:gd name="T93" fmla="*/ 640 h 660"/>
              <a:gd name="T94" fmla="*/ 608 w 950"/>
              <a:gd name="T95" fmla="*/ 630 h 660"/>
              <a:gd name="T96" fmla="*/ 632 w 950"/>
              <a:gd name="T97" fmla="*/ 626 h 660"/>
              <a:gd name="T98" fmla="*/ 702 w 950"/>
              <a:gd name="T99" fmla="*/ 582 h 660"/>
              <a:gd name="T100" fmla="*/ 742 w 950"/>
              <a:gd name="T101" fmla="*/ 512 h 660"/>
              <a:gd name="T102" fmla="*/ 742 w 950"/>
              <a:gd name="T103" fmla="*/ 472 h 660"/>
              <a:gd name="T104" fmla="*/ 716 w 950"/>
              <a:gd name="T105" fmla="*/ 398 h 660"/>
              <a:gd name="T106" fmla="*/ 752 w 950"/>
              <a:gd name="T107" fmla="*/ 360 h 660"/>
              <a:gd name="T108" fmla="*/ 702 w 950"/>
              <a:gd name="T109" fmla="*/ 354 h 660"/>
              <a:gd name="T110" fmla="*/ 706 w 950"/>
              <a:gd name="T111" fmla="*/ 320 h 660"/>
              <a:gd name="T112" fmla="*/ 756 w 950"/>
              <a:gd name="T113" fmla="*/ 290 h 660"/>
              <a:gd name="T114" fmla="*/ 762 w 950"/>
              <a:gd name="T115" fmla="*/ 316 h 660"/>
              <a:gd name="T116" fmla="*/ 818 w 950"/>
              <a:gd name="T117" fmla="*/ 262 h 660"/>
              <a:gd name="T118" fmla="*/ 890 w 950"/>
              <a:gd name="T119" fmla="*/ 252 h 660"/>
              <a:gd name="T120" fmla="*/ 950 w 950"/>
              <a:gd name="T121" fmla="*/ 11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rgbClr val="333399"/>
          </a:solidFill>
          <a:ln w="12700" cap="flat" cmpd="sng">
            <a:solidFill>
              <a:srgbClr val="002060"/>
            </a:solidFill>
            <a:prstDash val="solid"/>
            <a:round/>
            <a:headEnd type="none" w="med" len="med"/>
            <a:tailEnd type="none" w="med" len="med"/>
          </a:ln>
          <a:effectLst/>
        </p:spPr>
        <p:txBody>
          <a:bodyPr/>
          <a:lstStyle/>
          <a:p>
            <a:pPr defTabSz="914400"/>
            <a:endParaRPr lang="en-GB" dirty="0">
              <a:solidFill>
                <a:prstClr val="black"/>
              </a:solidFill>
            </a:endParaRPr>
          </a:p>
        </p:txBody>
      </p:sp>
      <p:sp>
        <p:nvSpPr>
          <p:cNvPr id="189" name="Freeform 260"/>
          <p:cNvSpPr>
            <a:spLocks/>
          </p:cNvSpPr>
          <p:nvPr/>
        </p:nvSpPr>
        <p:spPr bwMode="auto">
          <a:xfrm>
            <a:off x="6337302" y="2947969"/>
            <a:ext cx="57151" cy="68263"/>
          </a:xfrm>
          <a:custGeom>
            <a:avLst/>
            <a:gdLst>
              <a:gd name="T0" fmla="*/ 6 w 42"/>
              <a:gd name="T1" fmla="*/ 0 h 54"/>
              <a:gd name="T2" fmla="*/ 0 w 42"/>
              <a:gd name="T3" fmla="*/ 24 h 54"/>
              <a:gd name="T4" fmla="*/ 6 w 42"/>
              <a:gd name="T5" fmla="*/ 54 h 54"/>
              <a:gd name="T6" fmla="*/ 30 w 42"/>
              <a:gd name="T7" fmla="*/ 54 h 54"/>
              <a:gd name="T8" fmla="*/ 42 w 42"/>
              <a:gd name="T9" fmla="*/ 30 h 54"/>
              <a:gd name="T10" fmla="*/ 6 w 42"/>
              <a:gd name="T11" fmla="*/ 0 h 54"/>
            </a:gdLst>
            <a:ahLst/>
            <a:cxnLst>
              <a:cxn ang="0">
                <a:pos x="T0" y="T1"/>
              </a:cxn>
              <a:cxn ang="0">
                <a:pos x="T2" y="T3"/>
              </a:cxn>
              <a:cxn ang="0">
                <a:pos x="T4" y="T5"/>
              </a:cxn>
              <a:cxn ang="0">
                <a:pos x="T6" y="T7"/>
              </a:cxn>
              <a:cxn ang="0">
                <a:pos x="T8" y="T9"/>
              </a:cxn>
              <a:cxn ang="0">
                <a:pos x="T10" y="T11"/>
              </a:cxn>
            </a:cxnLst>
            <a:rect l="0" t="0" r="r" b="b"/>
            <a:pathLst>
              <a:path w="42" h="54">
                <a:moveTo>
                  <a:pt x="6" y="0"/>
                </a:moveTo>
                <a:lnTo>
                  <a:pt x="0" y="24"/>
                </a:lnTo>
                <a:lnTo>
                  <a:pt x="6" y="54"/>
                </a:lnTo>
                <a:lnTo>
                  <a:pt x="30" y="54"/>
                </a:lnTo>
                <a:lnTo>
                  <a:pt x="42" y="30"/>
                </a:lnTo>
                <a:lnTo>
                  <a:pt x="6" y="0"/>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90" name="Freeform 261"/>
          <p:cNvSpPr>
            <a:spLocks/>
          </p:cNvSpPr>
          <p:nvPr/>
        </p:nvSpPr>
        <p:spPr bwMode="auto">
          <a:xfrm>
            <a:off x="7061219" y="2665391"/>
            <a:ext cx="53975" cy="53975"/>
          </a:xfrm>
          <a:custGeom>
            <a:avLst/>
            <a:gdLst>
              <a:gd name="T0" fmla="*/ 0 w 42"/>
              <a:gd name="T1" fmla="*/ 30 h 42"/>
              <a:gd name="T2" fmla="*/ 12 w 42"/>
              <a:gd name="T3" fmla="*/ 12 h 42"/>
              <a:gd name="T4" fmla="*/ 30 w 42"/>
              <a:gd name="T5" fmla="*/ 0 h 42"/>
              <a:gd name="T6" fmla="*/ 42 w 42"/>
              <a:gd name="T7" fmla="*/ 12 h 42"/>
              <a:gd name="T8" fmla="*/ 30 w 42"/>
              <a:gd name="T9" fmla="*/ 30 h 42"/>
              <a:gd name="T10" fmla="*/ 12 w 42"/>
              <a:gd name="T11" fmla="*/ 42 h 42"/>
              <a:gd name="T12" fmla="*/ 0 w 42"/>
              <a:gd name="T13" fmla="*/ 3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91" name="Freeform 262"/>
          <p:cNvSpPr>
            <a:spLocks/>
          </p:cNvSpPr>
          <p:nvPr/>
        </p:nvSpPr>
        <p:spPr bwMode="auto">
          <a:xfrm>
            <a:off x="7351714" y="2532041"/>
            <a:ext cx="31751" cy="93663"/>
          </a:xfrm>
          <a:custGeom>
            <a:avLst/>
            <a:gdLst>
              <a:gd name="T0" fmla="*/ 0 w 24"/>
              <a:gd name="T1" fmla="*/ 42 h 72"/>
              <a:gd name="T2" fmla="*/ 0 w 24"/>
              <a:gd name="T3" fmla="*/ 18 h 72"/>
              <a:gd name="T4" fmla="*/ 24 w 24"/>
              <a:gd name="T5" fmla="*/ 0 h 72"/>
              <a:gd name="T6" fmla="*/ 24 w 24"/>
              <a:gd name="T7" fmla="*/ 24 h 72"/>
              <a:gd name="T8" fmla="*/ 6 w 24"/>
              <a:gd name="T9" fmla="*/ 72 h 72"/>
              <a:gd name="T10" fmla="*/ 0 w 24"/>
              <a:gd name="T11" fmla="*/ 42 h 72"/>
            </a:gdLst>
            <a:ahLst/>
            <a:cxnLst>
              <a:cxn ang="0">
                <a:pos x="T0" y="T1"/>
              </a:cxn>
              <a:cxn ang="0">
                <a:pos x="T2" y="T3"/>
              </a:cxn>
              <a:cxn ang="0">
                <a:pos x="T4" y="T5"/>
              </a:cxn>
              <a:cxn ang="0">
                <a:pos x="T6" y="T7"/>
              </a:cxn>
              <a:cxn ang="0">
                <a:pos x="T8" y="T9"/>
              </a:cxn>
              <a:cxn ang="0">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92" name="Freeform 263"/>
          <p:cNvSpPr>
            <a:spLocks/>
          </p:cNvSpPr>
          <p:nvPr/>
        </p:nvSpPr>
        <p:spPr bwMode="auto">
          <a:xfrm>
            <a:off x="7586669" y="2289153"/>
            <a:ext cx="46039" cy="69850"/>
          </a:xfrm>
          <a:custGeom>
            <a:avLst/>
            <a:gdLst>
              <a:gd name="T0" fmla="*/ 0 w 36"/>
              <a:gd name="T1" fmla="*/ 18 h 54"/>
              <a:gd name="T2" fmla="*/ 6 w 36"/>
              <a:gd name="T3" fmla="*/ 36 h 54"/>
              <a:gd name="T4" fmla="*/ 12 w 36"/>
              <a:gd name="T5" fmla="*/ 54 h 54"/>
              <a:gd name="T6" fmla="*/ 30 w 36"/>
              <a:gd name="T7" fmla="*/ 42 h 54"/>
              <a:gd name="T8" fmla="*/ 36 w 36"/>
              <a:gd name="T9" fmla="*/ 18 h 54"/>
              <a:gd name="T10" fmla="*/ 30 w 36"/>
              <a:gd name="T11" fmla="*/ 0 h 54"/>
              <a:gd name="T12" fmla="*/ 0 w 36"/>
              <a:gd name="T13" fmla="*/ 18 h 54"/>
            </a:gdLst>
            <a:ahLst/>
            <a:cxnLst>
              <a:cxn ang="0">
                <a:pos x="T0" y="T1"/>
              </a:cxn>
              <a:cxn ang="0">
                <a:pos x="T2" y="T3"/>
              </a:cxn>
              <a:cxn ang="0">
                <a:pos x="T4" y="T5"/>
              </a:cxn>
              <a:cxn ang="0">
                <a:pos x="T6" y="T7"/>
              </a:cxn>
              <a:cxn ang="0">
                <a:pos x="T8" y="T9"/>
              </a:cxn>
              <a:cxn ang="0">
                <a:pos x="T10" y="T11"/>
              </a:cxn>
              <a:cxn ang="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93" name="Freeform 264"/>
          <p:cNvSpPr>
            <a:spLocks/>
          </p:cNvSpPr>
          <p:nvPr/>
        </p:nvSpPr>
        <p:spPr bwMode="auto">
          <a:xfrm>
            <a:off x="7642231" y="1930377"/>
            <a:ext cx="344487" cy="374650"/>
          </a:xfrm>
          <a:custGeom>
            <a:avLst/>
            <a:gdLst>
              <a:gd name="T0" fmla="*/ 6 w 264"/>
              <a:gd name="T1" fmla="*/ 247 h 289"/>
              <a:gd name="T2" fmla="*/ 42 w 264"/>
              <a:gd name="T3" fmla="*/ 235 h 289"/>
              <a:gd name="T4" fmla="*/ 66 w 264"/>
              <a:gd name="T5" fmla="*/ 235 h 289"/>
              <a:gd name="T6" fmla="*/ 108 w 264"/>
              <a:gd name="T7" fmla="*/ 199 h 289"/>
              <a:gd name="T8" fmla="*/ 138 w 264"/>
              <a:gd name="T9" fmla="*/ 187 h 289"/>
              <a:gd name="T10" fmla="*/ 144 w 264"/>
              <a:gd name="T11" fmla="*/ 157 h 289"/>
              <a:gd name="T12" fmla="*/ 156 w 264"/>
              <a:gd name="T13" fmla="*/ 109 h 289"/>
              <a:gd name="T14" fmla="*/ 156 w 264"/>
              <a:gd name="T15" fmla="*/ 72 h 289"/>
              <a:gd name="T16" fmla="*/ 174 w 264"/>
              <a:gd name="T17" fmla="*/ 48 h 289"/>
              <a:gd name="T18" fmla="*/ 174 w 264"/>
              <a:gd name="T19" fmla="*/ 18 h 289"/>
              <a:gd name="T20" fmla="*/ 186 w 264"/>
              <a:gd name="T21" fmla="*/ 0 h 289"/>
              <a:gd name="T22" fmla="*/ 210 w 264"/>
              <a:gd name="T23" fmla="*/ 18 h 289"/>
              <a:gd name="T24" fmla="*/ 246 w 264"/>
              <a:gd name="T25" fmla="*/ 30 h 289"/>
              <a:gd name="T26" fmla="*/ 264 w 264"/>
              <a:gd name="T27" fmla="*/ 30 h 289"/>
              <a:gd name="T28" fmla="*/ 240 w 264"/>
              <a:gd name="T29" fmla="*/ 54 h 289"/>
              <a:gd name="T30" fmla="*/ 222 w 264"/>
              <a:gd name="T31" fmla="*/ 66 h 289"/>
              <a:gd name="T32" fmla="*/ 210 w 264"/>
              <a:gd name="T33" fmla="*/ 85 h 289"/>
              <a:gd name="T34" fmla="*/ 180 w 264"/>
              <a:gd name="T35" fmla="*/ 60 h 289"/>
              <a:gd name="T36" fmla="*/ 162 w 264"/>
              <a:gd name="T37" fmla="*/ 97 h 289"/>
              <a:gd name="T38" fmla="*/ 186 w 264"/>
              <a:gd name="T39" fmla="*/ 139 h 289"/>
              <a:gd name="T40" fmla="*/ 168 w 264"/>
              <a:gd name="T41" fmla="*/ 169 h 289"/>
              <a:gd name="T42" fmla="*/ 162 w 264"/>
              <a:gd name="T43" fmla="*/ 193 h 289"/>
              <a:gd name="T44" fmla="*/ 162 w 264"/>
              <a:gd name="T45" fmla="*/ 235 h 289"/>
              <a:gd name="T46" fmla="*/ 150 w 264"/>
              <a:gd name="T47" fmla="*/ 247 h 289"/>
              <a:gd name="T48" fmla="*/ 138 w 264"/>
              <a:gd name="T49" fmla="*/ 241 h 289"/>
              <a:gd name="T50" fmla="*/ 126 w 264"/>
              <a:gd name="T51" fmla="*/ 247 h 289"/>
              <a:gd name="T52" fmla="*/ 102 w 264"/>
              <a:gd name="T53" fmla="*/ 247 h 289"/>
              <a:gd name="T54" fmla="*/ 90 w 264"/>
              <a:gd name="T55" fmla="*/ 247 h 289"/>
              <a:gd name="T56" fmla="*/ 66 w 264"/>
              <a:gd name="T57" fmla="*/ 271 h 289"/>
              <a:gd name="T58" fmla="*/ 60 w 264"/>
              <a:gd name="T59" fmla="*/ 259 h 289"/>
              <a:gd name="T60" fmla="*/ 48 w 264"/>
              <a:gd name="T61" fmla="*/ 265 h 289"/>
              <a:gd name="T62" fmla="*/ 36 w 264"/>
              <a:gd name="T63" fmla="*/ 271 h 289"/>
              <a:gd name="T64" fmla="*/ 12 w 264"/>
              <a:gd name="T65" fmla="*/ 289 h 289"/>
              <a:gd name="T66" fmla="*/ 0 w 264"/>
              <a:gd name="T67" fmla="*/ 259 h 289"/>
              <a:gd name="T68" fmla="*/ 6 w 264"/>
              <a:gd name="T69" fmla="*/ 24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94" name="Freeform 265"/>
          <p:cNvSpPr>
            <a:spLocks/>
          </p:cNvSpPr>
          <p:nvPr/>
        </p:nvSpPr>
        <p:spPr bwMode="auto">
          <a:xfrm>
            <a:off x="7885114" y="1585890"/>
            <a:ext cx="61913" cy="306388"/>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95" name="Freeform 272"/>
          <p:cNvSpPr>
            <a:spLocks/>
          </p:cNvSpPr>
          <p:nvPr/>
        </p:nvSpPr>
        <p:spPr bwMode="auto">
          <a:xfrm>
            <a:off x="7334269" y="2711427"/>
            <a:ext cx="141287" cy="195262"/>
          </a:xfrm>
          <a:custGeom>
            <a:avLst/>
            <a:gdLst>
              <a:gd name="T0" fmla="*/ 12 w 108"/>
              <a:gd name="T1" fmla="*/ 18 h 151"/>
              <a:gd name="T2" fmla="*/ 0 w 108"/>
              <a:gd name="T3" fmla="*/ 42 h 151"/>
              <a:gd name="T4" fmla="*/ 6 w 108"/>
              <a:gd name="T5" fmla="*/ 72 h 151"/>
              <a:gd name="T6" fmla="*/ 18 w 108"/>
              <a:gd name="T7" fmla="*/ 85 h 151"/>
              <a:gd name="T8" fmla="*/ 36 w 108"/>
              <a:gd name="T9" fmla="*/ 91 h 151"/>
              <a:gd name="T10" fmla="*/ 72 w 108"/>
              <a:gd name="T11" fmla="*/ 109 h 151"/>
              <a:gd name="T12" fmla="*/ 78 w 108"/>
              <a:gd name="T13" fmla="*/ 139 h 151"/>
              <a:gd name="T14" fmla="*/ 108 w 108"/>
              <a:gd name="T15" fmla="*/ 151 h 151"/>
              <a:gd name="T16" fmla="*/ 102 w 108"/>
              <a:gd name="T17" fmla="*/ 127 h 151"/>
              <a:gd name="T18" fmla="*/ 78 w 108"/>
              <a:gd name="T19" fmla="*/ 91 h 151"/>
              <a:gd name="T20" fmla="*/ 42 w 108"/>
              <a:gd name="T21" fmla="*/ 66 h 151"/>
              <a:gd name="T22" fmla="*/ 48 w 108"/>
              <a:gd name="T23" fmla="*/ 48 h 151"/>
              <a:gd name="T24" fmla="*/ 54 w 108"/>
              <a:gd name="T25" fmla="*/ 12 h 151"/>
              <a:gd name="T26" fmla="*/ 30 w 108"/>
              <a:gd name="T27" fmla="*/ 0 h 151"/>
              <a:gd name="T28" fmla="*/ 12 w 108"/>
              <a:gd name="T29" fmla="*/ 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333399"/>
          </a:solidFill>
          <a:ln w="12700">
            <a:solidFill>
              <a:srgbClr val="002060"/>
            </a:solidFill>
            <a:round/>
            <a:headEnd/>
            <a:tailEnd/>
          </a:ln>
        </p:spPr>
        <p:txBody>
          <a:bodyPr/>
          <a:lstStyle/>
          <a:p>
            <a:pPr defTabSz="914400"/>
            <a:endParaRPr lang="en-GB" dirty="0">
              <a:solidFill>
                <a:srgbClr val="333399"/>
              </a:solidFill>
            </a:endParaRPr>
          </a:p>
        </p:txBody>
      </p:sp>
      <p:sp>
        <p:nvSpPr>
          <p:cNvPr id="196" name="Freeform 273"/>
          <p:cNvSpPr>
            <a:spLocks/>
          </p:cNvSpPr>
          <p:nvPr/>
        </p:nvSpPr>
        <p:spPr bwMode="auto">
          <a:xfrm>
            <a:off x="7391407" y="2938444"/>
            <a:ext cx="115887" cy="92075"/>
          </a:xfrm>
          <a:custGeom>
            <a:avLst/>
            <a:gdLst>
              <a:gd name="T0" fmla="*/ 0 w 90"/>
              <a:gd name="T1" fmla="*/ 54 h 72"/>
              <a:gd name="T2" fmla="*/ 18 w 90"/>
              <a:gd name="T3" fmla="*/ 24 h 72"/>
              <a:gd name="T4" fmla="*/ 42 w 90"/>
              <a:gd name="T5" fmla="*/ 24 h 72"/>
              <a:gd name="T6" fmla="*/ 60 w 90"/>
              <a:gd name="T7" fmla="*/ 0 h 72"/>
              <a:gd name="T8" fmla="*/ 90 w 90"/>
              <a:gd name="T9" fmla="*/ 24 h 72"/>
              <a:gd name="T10" fmla="*/ 90 w 90"/>
              <a:gd name="T11" fmla="*/ 72 h 72"/>
              <a:gd name="T12" fmla="*/ 60 w 90"/>
              <a:gd name="T13" fmla="*/ 60 h 72"/>
              <a:gd name="T14" fmla="*/ 42 w 90"/>
              <a:gd name="T15" fmla="*/ 60 h 72"/>
              <a:gd name="T16" fmla="*/ 24 w 90"/>
              <a:gd name="T17" fmla="*/ 48 h 72"/>
              <a:gd name="T18" fmla="*/ 0 w 90"/>
              <a:gd name="T19"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197" name="Freeform 298"/>
          <p:cNvSpPr>
            <a:spLocks/>
          </p:cNvSpPr>
          <p:nvPr/>
        </p:nvSpPr>
        <p:spPr bwMode="auto">
          <a:xfrm>
            <a:off x="6534151" y="2514577"/>
            <a:ext cx="119063" cy="101600"/>
          </a:xfrm>
          <a:custGeom>
            <a:avLst/>
            <a:gdLst>
              <a:gd name="T0" fmla="*/ 72 w 90"/>
              <a:gd name="T1" fmla="*/ 42 h 78"/>
              <a:gd name="T2" fmla="*/ 78 w 90"/>
              <a:gd name="T3" fmla="*/ 30 h 78"/>
              <a:gd name="T4" fmla="*/ 84 w 90"/>
              <a:gd name="T5" fmla="*/ 18 h 78"/>
              <a:gd name="T6" fmla="*/ 48 w 90"/>
              <a:gd name="T7" fmla="*/ 12 h 78"/>
              <a:gd name="T8" fmla="*/ 30 w 90"/>
              <a:gd name="T9" fmla="*/ 0 h 78"/>
              <a:gd name="T10" fmla="*/ 12 w 90"/>
              <a:gd name="T11" fmla="*/ 0 h 78"/>
              <a:gd name="T12" fmla="*/ 6 w 90"/>
              <a:gd name="T13" fmla="*/ 12 h 78"/>
              <a:gd name="T14" fmla="*/ 0 w 90"/>
              <a:gd name="T15" fmla="*/ 18 h 78"/>
              <a:gd name="T16" fmla="*/ 6 w 90"/>
              <a:gd name="T17" fmla="*/ 30 h 78"/>
              <a:gd name="T18" fmla="*/ 18 w 90"/>
              <a:gd name="T19" fmla="*/ 78 h 78"/>
              <a:gd name="T20" fmla="*/ 54 w 90"/>
              <a:gd name="T21" fmla="*/ 72 h 78"/>
              <a:gd name="T22" fmla="*/ 78 w 90"/>
              <a:gd name="T23" fmla="*/ 66 h 78"/>
              <a:gd name="T24" fmla="*/ 84 w 90"/>
              <a:gd name="T25" fmla="*/ 72 h 78"/>
              <a:gd name="T26" fmla="*/ 90 w 90"/>
              <a:gd name="T27" fmla="*/ 48 h 78"/>
              <a:gd name="T28" fmla="*/ 72 w 90"/>
              <a:gd name="T29"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98" name="Freeform 329"/>
          <p:cNvSpPr>
            <a:spLocks/>
          </p:cNvSpPr>
          <p:nvPr/>
        </p:nvSpPr>
        <p:spPr bwMode="auto">
          <a:xfrm>
            <a:off x="6848481" y="2625707"/>
            <a:ext cx="179387" cy="288925"/>
          </a:xfrm>
          <a:custGeom>
            <a:avLst/>
            <a:gdLst>
              <a:gd name="T0" fmla="*/ 102 w 138"/>
              <a:gd name="T1" fmla="*/ 205 h 223"/>
              <a:gd name="T2" fmla="*/ 120 w 138"/>
              <a:gd name="T3" fmla="*/ 199 h 223"/>
              <a:gd name="T4" fmla="*/ 138 w 138"/>
              <a:gd name="T5" fmla="*/ 187 h 223"/>
              <a:gd name="T6" fmla="*/ 138 w 138"/>
              <a:gd name="T7" fmla="*/ 151 h 223"/>
              <a:gd name="T8" fmla="*/ 138 w 138"/>
              <a:gd name="T9" fmla="*/ 120 h 223"/>
              <a:gd name="T10" fmla="*/ 120 w 138"/>
              <a:gd name="T11" fmla="*/ 102 h 223"/>
              <a:gd name="T12" fmla="*/ 96 w 138"/>
              <a:gd name="T13" fmla="*/ 72 h 223"/>
              <a:gd name="T14" fmla="*/ 78 w 138"/>
              <a:gd name="T15" fmla="*/ 48 h 223"/>
              <a:gd name="T16" fmla="*/ 84 w 138"/>
              <a:gd name="T17" fmla="*/ 36 h 223"/>
              <a:gd name="T18" fmla="*/ 78 w 138"/>
              <a:gd name="T19" fmla="*/ 24 h 223"/>
              <a:gd name="T20" fmla="*/ 60 w 138"/>
              <a:gd name="T21" fmla="*/ 18 h 223"/>
              <a:gd name="T22" fmla="*/ 48 w 138"/>
              <a:gd name="T23" fmla="*/ 0 h 223"/>
              <a:gd name="T24" fmla="*/ 42 w 138"/>
              <a:gd name="T25" fmla="*/ 0 h 223"/>
              <a:gd name="T26" fmla="*/ 12 w 138"/>
              <a:gd name="T27" fmla="*/ 6 h 223"/>
              <a:gd name="T28" fmla="*/ 0 w 138"/>
              <a:gd name="T29" fmla="*/ 24 h 223"/>
              <a:gd name="T30" fmla="*/ 0 w 138"/>
              <a:gd name="T31" fmla="*/ 24 h 223"/>
              <a:gd name="T32" fmla="*/ 6 w 138"/>
              <a:gd name="T33" fmla="*/ 36 h 223"/>
              <a:gd name="T34" fmla="*/ 12 w 138"/>
              <a:gd name="T35" fmla="*/ 72 h 223"/>
              <a:gd name="T36" fmla="*/ 54 w 138"/>
              <a:gd name="T37" fmla="*/ 72 h 223"/>
              <a:gd name="T38" fmla="*/ 72 w 138"/>
              <a:gd name="T39" fmla="*/ 78 h 223"/>
              <a:gd name="T40" fmla="*/ 102 w 138"/>
              <a:gd name="T41" fmla="*/ 126 h 223"/>
              <a:gd name="T42" fmla="*/ 96 w 138"/>
              <a:gd name="T43" fmla="*/ 145 h 223"/>
              <a:gd name="T44" fmla="*/ 60 w 138"/>
              <a:gd name="T45" fmla="*/ 151 h 223"/>
              <a:gd name="T46" fmla="*/ 42 w 138"/>
              <a:gd name="T47" fmla="*/ 163 h 223"/>
              <a:gd name="T48" fmla="*/ 42 w 138"/>
              <a:gd name="T49" fmla="*/ 187 h 223"/>
              <a:gd name="T50" fmla="*/ 72 w 138"/>
              <a:gd name="T51" fmla="*/ 217 h 223"/>
              <a:gd name="T52" fmla="*/ 84 w 138"/>
              <a:gd name="T53" fmla="*/ 223 h 223"/>
              <a:gd name="T54" fmla="*/ 96 w 138"/>
              <a:gd name="T55" fmla="*/ 217 h 223"/>
              <a:gd name="T56" fmla="*/ 102 w 138"/>
              <a:gd name="T57" fmla="*/ 20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199" name="Freeform 330"/>
          <p:cNvSpPr>
            <a:spLocks/>
          </p:cNvSpPr>
          <p:nvPr/>
        </p:nvSpPr>
        <p:spPr bwMode="auto">
          <a:xfrm>
            <a:off x="6904039" y="2592366"/>
            <a:ext cx="180975" cy="355600"/>
          </a:xfrm>
          <a:custGeom>
            <a:avLst/>
            <a:gdLst>
              <a:gd name="T0" fmla="*/ 66 w 138"/>
              <a:gd name="T1" fmla="*/ 0 h 271"/>
              <a:gd name="T2" fmla="*/ 6 w 138"/>
              <a:gd name="T3" fmla="*/ 0 h 271"/>
              <a:gd name="T4" fmla="*/ 0 w 138"/>
              <a:gd name="T5" fmla="*/ 24 h 271"/>
              <a:gd name="T6" fmla="*/ 6 w 138"/>
              <a:gd name="T7" fmla="*/ 24 h 271"/>
              <a:gd name="T8" fmla="*/ 18 w 138"/>
              <a:gd name="T9" fmla="*/ 42 h 271"/>
              <a:gd name="T10" fmla="*/ 36 w 138"/>
              <a:gd name="T11" fmla="*/ 48 h 271"/>
              <a:gd name="T12" fmla="*/ 42 w 138"/>
              <a:gd name="T13" fmla="*/ 60 h 271"/>
              <a:gd name="T14" fmla="*/ 36 w 138"/>
              <a:gd name="T15" fmla="*/ 72 h 271"/>
              <a:gd name="T16" fmla="*/ 54 w 138"/>
              <a:gd name="T17" fmla="*/ 96 h 271"/>
              <a:gd name="T18" fmla="*/ 78 w 138"/>
              <a:gd name="T19" fmla="*/ 126 h 271"/>
              <a:gd name="T20" fmla="*/ 96 w 138"/>
              <a:gd name="T21" fmla="*/ 144 h 271"/>
              <a:gd name="T22" fmla="*/ 96 w 138"/>
              <a:gd name="T23" fmla="*/ 175 h 271"/>
              <a:gd name="T24" fmla="*/ 96 w 138"/>
              <a:gd name="T25" fmla="*/ 211 h 271"/>
              <a:gd name="T26" fmla="*/ 78 w 138"/>
              <a:gd name="T27" fmla="*/ 223 h 271"/>
              <a:gd name="T28" fmla="*/ 60 w 138"/>
              <a:gd name="T29" fmla="*/ 229 h 271"/>
              <a:gd name="T30" fmla="*/ 54 w 138"/>
              <a:gd name="T31" fmla="*/ 241 h 271"/>
              <a:gd name="T32" fmla="*/ 42 w 138"/>
              <a:gd name="T33" fmla="*/ 247 h 271"/>
              <a:gd name="T34" fmla="*/ 48 w 138"/>
              <a:gd name="T35" fmla="*/ 253 h 271"/>
              <a:gd name="T36" fmla="*/ 66 w 138"/>
              <a:gd name="T37" fmla="*/ 271 h 271"/>
              <a:gd name="T38" fmla="*/ 108 w 138"/>
              <a:gd name="T39" fmla="*/ 241 h 271"/>
              <a:gd name="T40" fmla="*/ 138 w 138"/>
              <a:gd name="T41" fmla="*/ 211 h 271"/>
              <a:gd name="T42" fmla="*/ 114 w 138"/>
              <a:gd name="T43" fmla="*/ 132 h 271"/>
              <a:gd name="T44" fmla="*/ 102 w 138"/>
              <a:gd name="T45" fmla="*/ 114 h 271"/>
              <a:gd name="T46" fmla="*/ 78 w 138"/>
              <a:gd name="T47" fmla="*/ 84 h 271"/>
              <a:gd name="T48" fmla="*/ 66 w 138"/>
              <a:gd name="T49" fmla="*/ 60 h 271"/>
              <a:gd name="T50" fmla="*/ 78 w 138"/>
              <a:gd name="T51" fmla="*/ 48 h 271"/>
              <a:gd name="T52" fmla="*/ 96 w 138"/>
              <a:gd name="T53" fmla="*/ 36 h 271"/>
              <a:gd name="T54" fmla="*/ 90 w 138"/>
              <a:gd name="T55" fmla="*/ 18 h 271"/>
              <a:gd name="T56" fmla="*/ 66 w 138"/>
              <a:gd name="T5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200" name="Freeform 331"/>
          <p:cNvSpPr>
            <a:spLocks/>
          </p:cNvSpPr>
          <p:nvPr/>
        </p:nvSpPr>
        <p:spPr bwMode="auto">
          <a:xfrm>
            <a:off x="6345237" y="2398721"/>
            <a:ext cx="196851" cy="93663"/>
          </a:xfrm>
          <a:custGeom>
            <a:avLst/>
            <a:gdLst>
              <a:gd name="T0" fmla="*/ 102 w 150"/>
              <a:gd name="T1" fmla="*/ 36 h 72"/>
              <a:gd name="T2" fmla="*/ 66 w 150"/>
              <a:gd name="T3" fmla="*/ 18 h 72"/>
              <a:gd name="T4" fmla="*/ 24 w 150"/>
              <a:gd name="T5" fmla="*/ 0 h 72"/>
              <a:gd name="T6" fmla="*/ 12 w 150"/>
              <a:gd name="T7" fmla="*/ 0 h 72"/>
              <a:gd name="T8" fmla="*/ 0 w 150"/>
              <a:gd name="T9" fmla="*/ 30 h 72"/>
              <a:gd name="T10" fmla="*/ 60 w 150"/>
              <a:gd name="T11" fmla="*/ 60 h 72"/>
              <a:gd name="T12" fmla="*/ 102 w 150"/>
              <a:gd name="T13" fmla="*/ 66 h 72"/>
              <a:gd name="T14" fmla="*/ 126 w 150"/>
              <a:gd name="T15" fmla="*/ 72 h 72"/>
              <a:gd name="T16" fmla="*/ 138 w 150"/>
              <a:gd name="T17" fmla="*/ 72 h 72"/>
              <a:gd name="T18" fmla="*/ 150 w 150"/>
              <a:gd name="T19" fmla="*/ 54 h 72"/>
              <a:gd name="T20" fmla="*/ 150 w 150"/>
              <a:gd name="T21" fmla="*/ 54 h 72"/>
              <a:gd name="T22" fmla="*/ 138 w 150"/>
              <a:gd name="T23" fmla="*/ 42 h 72"/>
              <a:gd name="T24" fmla="*/ 102 w 150"/>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201" name="Freeform 333"/>
          <p:cNvSpPr>
            <a:spLocks/>
          </p:cNvSpPr>
          <p:nvPr/>
        </p:nvSpPr>
        <p:spPr bwMode="auto">
          <a:xfrm>
            <a:off x="6548445" y="1665296"/>
            <a:ext cx="777875" cy="390525"/>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solidFill>
          <a:ln w="12700">
            <a:solidFill>
              <a:srgbClr val="002060"/>
            </a:solidFill>
            <a:round/>
            <a:headEnd/>
            <a:tailEnd/>
          </a:ln>
        </p:spPr>
        <p:txBody>
          <a:bodyPr/>
          <a:lstStyle/>
          <a:p>
            <a:pPr defTabSz="914400"/>
            <a:endParaRPr lang="en-GB" dirty="0">
              <a:solidFill>
                <a:prstClr val="black"/>
              </a:solidFill>
            </a:endParaRPr>
          </a:p>
        </p:txBody>
      </p:sp>
      <p:sp>
        <p:nvSpPr>
          <p:cNvPr id="202" name="Freeform 446"/>
          <p:cNvSpPr>
            <a:spLocks/>
          </p:cNvSpPr>
          <p:nvPr/>
        </p:nvSpPr>
        <p:spPr bwMode="auto">
          <a:xfrm>
            <a:off x="6781802" y="2654277"/>
            <a:ext cx="201612" cy="361950"/>
          </a:xfrm>
          <a:custGeom>
            <a:avLst/>
            <a:gdLst>
              <a:gd name="T0" fmla="*/ 7 w 107"/>
              <a:gd name="T1" fmla="*/ 9 h 190"/>
              <a:gd name="T2" fmla="*/ 0 w 107"/>
              <a:gd name="T3" fmla="*/ 23 h 190"/>
              <a:gd name="T4" fmla="*/ 15 w 107"/>
              <a:gd name="T5" fmla="*/ 47 h 190"/>
              <a:gd name="T6" fmla="*/ 15 w 107"/>
              <a:gd name="T7" fmla="*/ 60 h 190"/>
              <a:gd name="T8" fmla="*/ 22 w 107"/>
              <a:gd name="T9" fmla="*/ 78 h 190"/>
              <a:gd name="T10" fmla="*/ 19 w 107"/>
              <a:gd name="T11" fmla="*/ 93 h 190"/>
              <a:gd name="T12" fmla="*/ 23 w 107"/>
              <a:gd name="T13" fmla="*/ 110 h 190"/>
              <a:gd name="T14" fmla="*/ 26 w 107"/>
              <a:gd name="T15" fmla="*/ 118 h 190"/>
              <a:gd name="T16" fmla="*/ 19 w 107"/>
              <a:gd name="T17" fmla="*/ 126 h 190"/>
              <a:gd name="T18" fmla="*/ 13 w 107"/>
              <a:gd name="T19" fmla="*/ 159 h 190"/>
              <a:gd name="T20" fmla="*/ 33 w 107"/>
              <a:gd name="T21" fmla="*/ 182 h 190"/>
              <a:gd name="T22" fmla="*/ 34 w 107"/>
              <a:gd name="T23" fmla="*/ 178 h 190"/>
              <a:gd name="T24" fmla="*/ 46 w 107"/>
              <a:gd name="T25" fmla="*/ 185 h 190"/>
              <a:gd name="T26" fmla="*/ 46 w 107"/>
              <a:gd name="T27" fmla="*/ 190 h 190"/>
              <a:gd name="T28" fmla="*/ 56 w 107"/>
              <a:gd name="T29" fmla="*/ 188 h 190"/>
              <a:gd name="T30" fmla="*/ 59 w 107"/>
              <a:gd name="T31" fmla="*/ 184 h 190"/>
              <a:gd name="T32" fmla="*/ 43 w 107"/>
              <a:gd name="T33" fmla="*/ 174 h 190"/>
              <a:gd name="T34" fmla="*/ 27 w 107"/>
              <a:gd name="T35" fmla="*/ 149 h 190"/>
              <a:gd name="T36" fmla="*/ 19 w 107"/>
              <a:gd name="T37" fmla="*/ 138 h 190"/>
              <a:gd name="T38" fmla="*/ 32 w 107"/>
              <a:gd name="T39" fmla="*/ 113 h 190"/>
              <a:gd name="T40" fmla="*/ 57 w 107"/>
              <a:gd name="T41" fmla="*/ 108 h 190"/>
              <a:gd name="T42" fmla="*/ 70 w 107"/>
              <a:gd name="T43" fmla="*/ 119 h 190"/>
              <a:gd name="T44" fmla="*/ 63 w 107"/>
              <a:gd name="T45" fmla="*/ 97 h 190"/>
              <a:gd name="T46" fmla="*/ 72 w 107"/>
              <a:gd name="T47" fmla="*/ 87 h 190"/>
              <a:gd name="T48" fmla="*/ 101 w 107"/>
              <a:gd name="T49" fmla="*/ 87 h 190"/>
              <a:gd name="T50" fmla="*/ 107 w 107"/>
              <a:gd name="T51" fmla="*/ 73 h 190"/>
              <a:gd name="T52" fmla="*/ 95 w 107"/>
              <a:gd name="T53" fmla="*/ 50 h 190"/>
              <a:gd name="T54" fmla="*/ 85 w 107"/>
              <a:gd name="T55" fmla="*/ 37 h 190"/>
              <a:gd name="T56" fmla="*/ 48 w 107"/>
              <a:gd name="T57" fmla="*/ 27 h 190"/>
              <a:gd name="T58" fmla="*/ 36 w 107"/>
              <a:gd name="T59" fmla="*/ 0 h 190"/>
              <a:gd name="T60" fmla="*/ 7 w 107"/>
              <a:gd name="T61" fmla="*/ 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12700" cap="flat" cmpd="sng">
            <a:solidFill>
              <a:srgbClr val="002060"/>
            </a:solid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a:lstStyle/>
          <a:p>
            <a:pPr defTabSz="914400"/>
            <a:endParaRPr lang="en-GB" dirty="0">
              <a:solidFill>
                <a:prstClr val="black"/>
              </a:solidFill>
            </a:endParaRPr>
          </a:p>
        </p:txBody>
      </p:sp>
      <p:sp>
        <p:nvSpPr>
          <p:cNvPr id="203" name="Freeform 447"/>
          <p:cNvSpPr>
            <a:spLocks/>
          </p:cNvSpPr>
          <p:nvPr/>
        </p:nvSpPr>
        <p:spPr bwMode="auto">
          <a:xfrm>
            <a:off x="6648451" y="2449489"/>
            <a:ext cx="227012" cy="444500"/>
          </a:xfrm>
          <a:custGeom>
            <a:avLst/>
            <a:gdLst>
              <a:gd name="T0" fmla="*/ 72 w 120"/>
              <a:gd name="T1" fmla="*/ 0 h 233"/>
              <a:gd name="T2" fmla="*/ 55 w 120"/>
              <a:gd name="T3" fmla="*/ 17 h 233"/>
              <a:gd name="T4" fmla="*/ 40 w 120"/>
              <a:gd name="T5" fmla="*/ 26 h 233"/>
              <a:gd name="T6" fmla="*/ 15 w 120"/>
              <a:gd name="T7" fmla="*/ 60 h 233"/>
              <a:gd name="T8" fmla="*/ 7 w 120"/>
              <a:gd name="T9" fmla="*/ 85 h 233"/>
              <a:gd name="T10" fmla="*/ 0 w 120"/>
              <a:gd name="T11" fmla="*/ 98 h 233"/>
              <a:gd name="T12" fmla="*/ 23 w 120"/>
              <a:gd name="T13" fmla="*/ 123 h 233"/>
              <a:gd name="T14" fmla="*/ 31 w 120"/>
              <a:gd name="T15" fmla="*/ 142 h 233"/>
              <a:gd name="T16" fmla="*/ 26 w 120"/>
              <a:gd name="T17" fmla="*/ 161 h 233"/>
              <a:gd name="T18" fmla="*/ 44 w 120"/>
              <a:gd name="T19" fmla="*/ 165 h 233"/>
              <a:gd name="T20" fmla="*/ 58 w 120"/>
              <a:gd name="T21" fmla="*/ 157 h 233"/>
              <a:gd name="T22" fmla="*/ 65 w 120"/>
              <a:gd name="T23" fmla="*/ 148 h 233"/>
              <a:gd name="T24" fmla="*/ 80 w 120"/>
              <a:gd name="T25" fmla="*/ 188 h 233"/>
              <a:gd name="T26" fmla="*/ 86 w 120"/>
              <a:gd name="T27" fmla="*/ 211 h 233"/>
              <a:gd name="T28" fmla="*/ 85 w 120"/>
              <a:gd name="T29" fmla="*/ 233 h 233"/>
              <a:gd name="T30" fmla="*/ 99 w 120"/>
              <a:gd name="T31" fmla="*/ 212 h 233"/>
              <a:gd name="T32" fmla="*/ 92 w 120"/>
              <a:gd name="T33" fmla="*/ 188 h 233"/>
              <a:gd name="T34" fmla="*/ 80 w 120"/>
              <a:gd name="T35" fmla="*/ 173 h 233"/>
              <a:gd name="T36" fmla="*/ 86 w 120"/>
              <a:gd name="T37" fmla="*/ 161 h 233"/>
              <a:gd name="T38" fmla="*/ 85 w 120"/>
              <a:gd name="T39" fmla="*/ 151 h 233"/>
              <a:gd name="T40" fmla="*/ 69 w 120"/>
              <a:gd name="T41" fmla="*/ 130 h 233"/>
              <a:gd name="T42" fmla="*/ 77 w 120"/>
              <a:gd name="T43" fmla="*/ 114 h 233"/>
              <a:gd name="T44" fmla="*/ 106 w 120"/>
              <a:gd name="T45" fmla="*/ 106 h 233"/>
              <a:gd name="T46" fmla="*/ 120 w 120"/>
              <a:gd name="T47" fmla="*/ 91 h 233"/>
              <a:gd name="T48" fmla="*/ 111 w 120"/>
              <a:gd name="T49" fmla="*/ 91 h 233"/>
              <a:gd name="T50" fmla="*/ 104 w 120"/>
              <a:gd name="T51" fmla="*/ 87 h 233"/>
              <a:gd name="T52" fmla="*/ 93 w 120"/>
              <a:gd name="T53" fmla="*/ 84 h 233"/>
              <a:gd name="T54" fmla="*/ 98 w 120"/>
              <a:gd name="T55" fmla="*/ 73 h 233"/>
              <a:gd name="T56" fmla="*/ 88 w 120"/>
              <a:gd name="T57" fmla="*/ 60 h 233"/>
              <a:gd name="T58" fmla="*/ 77 w 120"/>
              <a:gd name="T59" fmla="*/ 42 h 233"/>
              <a:gd name="T60" fmla="*/ 86 w 120"/>
              <a:gd name="T61" fmla="*/ 34 h 233"/>
              <a:gd name="T62" fmla="*/ 86 w 120"/>
              <a:gd name="T63" fmla="*/ 13 h 233"/>
              <a:gd name="T64" fmla="*/ 72 w 120"/>
              <a:gd name="T6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333399"/>
          </a:solidFill>
          <a:ln w="12700" cap="flat" cmpd="sng">
            <a:solidFill>
              <a:srgbClr val="002060"/>
            </a:solidFill>
            <a:prstDash val="solid"/>
            <a:round/>
            <a:headEnd type="none" w="med" len="med"/>
            <a:tailEnd type="none" w="med" len="med"/>
          </a:ln>
          <a:effectLst/>
        </p:spPr>
        <p:txBody>
          <a:bodyPr/>
          <a:lstStyle/>
          <a:p>
            <a:pPr defTabSz="914400"/>
            <a:endParaRPr lang="en-GB" dirty="0">
              <a:solidFill>
                <a:prstClr val="black"/>
              </a:solidFill>
            </a:endParaRPr>
          </a:p>
        </p:txBody>
      </p:sp>
      <p:sp>
        <p:nvSpPr>
          <p:cNvPr id="204" name="Line 449"/>
          <p:cNvSpPr>
            <a:spLocks noChangeShapeType="1"/>
          </p:cNvSpPr>
          <p:nvPr/>
        </p:nvSpPr>
        <p:spPr bwMode="auto">
          <a:xfrm>
            <a:off x="7296151" y="2728889"/>
            <a:ext cx="0" cy="0"/>
          </a:xfrm>
          <a:prstGeom prst="line">
            <a:avLst/>
          </a:prstGeom>
          <a:noFill/>
          <a:ln w="12700">
            <a:solidFill>
              <a:srgbClr val="002060"/>
            </a:solidFill>
            <a:round/>
            <a:headEnd/>
            <a:tailEnd/>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noFill/>
              </a14:hiddenFill>
            </a:ext>
          </a:extLst>
        </p:spPr>
        <p:txBody>
          <a:bodyPr/>
          <a:lstStyle/>
          <a:p>
            <a:pPr defTabSz="914400"/>
            <a:endParaRPr lang="en-GB" dirty="0">
              <a:solidFill>
                <a:prstClr val="black"/>
              </a:solidFill>
            </a:endParaRPr>
          </a:p>
        </p:txBody>
      </p:sp>
      <p:sp>
        <p:nvSpPr>
          <p:cNvPr id="205" name="Freeform 506"/>
          <p:cNvSpPr>
            <a:spLocks/>
          </p:cNvSpPr>
          <p:nvPr/>
        </p:nvSpPr>
        <p:spPr bwMode="auto">
          <a:xfrm>
            <a:off x="7445378" y="2014548"/>
            <a:ext cx="123825" cy="155575"/>
          </a:xfrm>
          <a:custGeom>
            <a:avLst/>
            <a:gdLst>
              <a:gd name="T0" fmla="*/ 32 w 78"/>
              <a:gd name="T1" fmla="*/ 12 h 98"/>
              <a:gd name="T2" fmla="*/ 34 w 78"/>
              <a:gd name="T3" fmla="*/ 32 h 98"/>
              <a:gd name="T4" fmla="*/ 20 w 78"/>
              <a:gd name="T5" fmla="*/ 22 h 98"/>
              <a:gd name="T6" fmla="*/ 6 w 78"/>
              <a:gd name="T7" fmla="*/ 34 h 98"/>
              <a:gd name="T8" fmla="*/ 0 w 78"/>
              <a:gd name="T9" fmla="*/ 56 h 98"/>
              <a:gd name="T10" fmla="*/ 0 w 78"/>
              <a:gd name="T11" fmla="*/ 56 h 98"/>
              <a:gd name="T12" fmla="*/ 6 w 78"/>
              <a:gd name="T13" fmla="*/ 56 h 98"/>
              <a:gd name="T14" fmla="*/ 6 w 78"/>
              <a:gd name="T15" fmla="*/ 56 h 98"/>
              <a:gd name="T16" fmla="*/ 10 w 78"/>
              <a:gd name="T17" fmla="*/ 56 h 98"/>
              <a:gd name="T18" fmla="*/ 10 w 78"/>
              <a:gd name="T19" fmla="*/ 56 h 98"/>
              <a:gd name="T20" fmla="*/ 30 w 78"/>
              <a:gd name="T21" fmla="*/ 70 h 98"/>
              <a:gd name="T22" fmla="*/ 34 w 78"/>
              <a:gd name="T23" fmla="*/ 84 h 98"/>
              <a:gd name="T24" fmla="*/ 34 w 78"/>
              <a:gd name="T25" fmla="*/ 84 h 98"/>
              <a:gd name="T26" fmla="*/ 36 w 78"/>
              <a:gd name="T27" fmla="*/ 92 h 98"/>
              <a:gd name="T28" fmla="*/ 40 w 78"/>
              <a:gd name="T29" fmla="*/ 98 h 98"/>
              <a:gd name="T30" fmla="*/ 70 w 78"/>
              <a:gd name="T31" fmla="*/ 88 h 98"/>
              <a:gd name="T32" fmla="*/ 70 w 78"/>
              <a:gd name="T33" fmla="*/ 84 h 98"/>
              <a:gd name="T34" fmla="*/ 70 w 78"/>
              <a:gd name="T35" fmla="*/ 84 h 98"/>
              <a:gd name="T36" fmla="*/ 68 w 78"/>
              <a:gd name="T37" fmla="*/ 82 h 98"/>
              <a:gd name="T38" fmla="*/ 66 w 78"/>
              <a:gd name="T39" fmla="*/ 78 h 98"/>
              <a:gd name="T40" fmla="*/ 64 w 78"/>
              <a:gd name="T41" fmla="*/ 76 h 98"/>
              <a:gd name="T42" fmla="*/ 64 w 78"/>
              <a:gd name="T43" fmla="*/ 76 h 98"/>
              <a:gd name="T44" fmla="*/ 64 w 78"/>
              <a:gd name="T45" fmla="*/ 60 h 98"/>
              <a:gd name="T46" fmla="*/ 64 w 78"/>
              <a:gd name="T47" fmla="*/ 60 h 98"/>
              <a:gd name="T48" fmla="*/ 64 w 78"/>
              <a:gd name="T49" fmla="*/ 46 h 98"/>
              <a:gd name="T50" fmla="*/ 64 w 78"/>
              <a:gd name="T51" fmla="*/ 46 h 98"/>
              <a:gd name="T52" fmla="*/ 54 w 78"/>
              <a:gd name="T53" fmla="*/ 26 h 98"/>
              <a:gd name="T54" fmla="*/ 54 w 78"/>
              <a:gd name="T55" fmla="*/ 26 h 98"/>
              <a:gd name="T56" fmla="*/ 64 w 78"/>
              <a:gd name="T57" fmla="*/ 16 h 98"/>
              <a:gd name="T58" fmla="*/ 64 w 78"/>
              <a:gd name="T59" fmla="*/ 16 h 98"/>
              <a:gd name="T60" fmla="*/ 78 w 78"/>
              <a:gd name="T61" fmla="*/ 4 h 98"/>
              <a:gd name="T62" fmla="*/ 52 w 78"/>
              <a:gd name="T63" fmla="*/ 0 h 98"/>
              <a:gd name="T64" fmla="*/ 32 w 78"/>
              <a:gd name="T6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chemeClr val="bg1"/>
          </a:solidFill>
          <a:ln w="12700">
            <a:solidFill>
              <a:srgbClr val="002060"/>
            </a:solidFill>
          </a:ln>
        </p:spPr>
        <p:txBody>
          <a:bodyPr/>
          <a:lstStyle/>
          <a:p>
            <a:pPr defTabSz="914400"/>
            <a:endParaRPr lang="en-GB" dirty="0">
              <a:solidFill>
                <a:prstClr val="black"/>
              </a:solidFill>
            </a:endParaRPr>
          </a:p>
        </p:txBody>
      </p:sp>
      <p:sp>
        <p:nvSpPr>
          <p:cNvPr id="206" name="Freeform 517"/>
          <p:cNvSpPr>
            <a:spLocks/>
          </p:cNvSpPr>
          <p:nvPr/>
        </p:nvSpPr>
        <p:spPr bwMode="auto">
          <a:xfrm>
            <a:off x="7493016" y="2154248"/>
            <a:ext cx="85725" cy="104775"/>
          </a:xfrm>
          <a:custGeom>
            <a:avLst/>
            <a:gdLst>
              <a:gd name="T0" fmla="*/ 10 w 54"/>
              <a:gd name="T1" fmla="*/ 12 h 66"/>
              <a:gd name="T2" fmla="*/ 10 w 54"/>
              <a:gd name="T3" fmla="*/ 12 h 66"/>
              <a:gd name="T4" fmla="*/ 10 w 54"/>
              <a:gd name="T5" fmla="*/ 36 h 66"/>
              <a:gd name="T6" fmla="*/ 10 w 54"/>
              <a:gd name="T7" fmla="*/ 36 h 66"/>
              <a:gd name="T8" fmla="*/ 0 w 54"/>
              <a:gd name="T9" fmla="*/ 66 h 66"/>
              <a:gd name="T10" fmla="*/ 0 w 54"/>
              <a:gd name="T11" fmla="*/ 66 h 66"/>
              <a:gd name="T12" fmla="*/ 20 w 54"/>
              <a:gd name="T13" fmla="*/ 66 h 66"/>
              <a:gd name="T14" fmla="*/ 20 w 54"/>
              <a:gd name="T15" fmla="*/ 66 h 66"/>
              <a:gd name="T16" fmla="*/ 40 w 54"/>
              <a:gd name="T17" fmla="*/ 60 h 66"/>
              <a:gd name="T18" fmla="*/ 40 w 54"/>
              <a:gd name="T19" fmla="*/ 60 h 66"/>
              <a:gd name="T20" fmla="*/ 50 w 54"/>
              <a:gd name="T21" fmla="*/ 52 h 66"/>
              <a:gd name="T22" fmla="*/ 50 w 54"/>
              <a:gd name="T23" fmla="*/ 52 h 66"/>
              <a:gd name="T24" fmla="*/ 54 w 54"/>
              <a:gd name="T25" fmla="*/ 36 h 66"/>
              <a:gd name="T26" fmla="*/ 40 w 54"/>
              <a:gd name="T27" fmla="*/ 0 h 66"/>
              <a:gd name="T28" fmla="*/ 10 w 54"/>
              <a:gd name="T29" fmla="*/ 10 h 66"/>
              <a:gd name="T30" fmla="*/ 10 w 54"/>
              <a:gd name="T31" fmla="*/ 10 h 66"/>
              <a:gd name="T32" fmla="*/ 10 w 54"/>
              <a:gd name="T33" fmla="*/ 12 h 66"/>
              <a:gd name="T34" fmla="*/ 10 w 54"/>
              <a:gd name="T3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chemeClr val="bg1"/>
          </a:solidFill>
          <a:ln w="12700" cap="flat" cmpd="sng">
            <a:solidFill>
              <a:srgbClr val="002060"/>
            </a:solidFill>
            <a:prstDash val="solid"/>
            <a:round/>
            <a:headEnd type="none" w="med" len="med"/>
            <a:tailEnd type="none" w="med" len="med"/>
          </a:ln>
          <a:effectLst/>
        </p:spPr>
        <p:txBody>
          <a:bodyPr/>
          <a:lstStyle/>
          <a:p>
            <a:pPr defTabSz="914400"/>
            <a:endParaRPr lang="en-GB" dirty="0">
              <a:solidFill>
                <a:prstClr val="black"/>
              </a:solidFill>
            </a:endParaRPr>
          </a:p>
        </p:txBody>
      </p:sp>
      <p:pic>
        <p:nvPicPr>
          <p:cNvPr id="208" name="Picture 259" descr="lightblu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943602" y="2092602"/>
            <a:ext cx="513399" cy="41721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10" name="Picture 259" descr="lightblu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822634" y="2123409"/>
            <a:ext cx="513399" cy="41721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11" name="Picture 259" descr="lightblu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867402" y="2357415"/>
            <a:ext cx="513399" cy="41721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12" name="Picture 259" descr="lightblu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025329" y="2448360"/>
            <a:ext cx="513399" cy="41721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13" name="Picture 259" descr="lightblu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660234" y="2948859"/>
            <a:ext cx="513399" cy="41721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14" name="Picture 259" descr="lightblu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915859" y="2813976"/>
            <a:ext cx="513399" cy="41721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15" name="Picture 259" descr="lightblu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714878" y="2813976"/>
            <a:ext cx="513399" cy="41721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16" name="Picture 259" descr="lightblue"/>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411760" y="3731866"/>
            <a:ext cx="464996" cy="41721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217" name="TextBox 216"/>
          <p:cNvSpPr txBox="1"/>
          <p:nvPr/>
        </p:nvSpPr>
        <p:spPr>
          <a:xfrm>
            <a:off x="3806835" y="4357696"/>
            <a:ext cx="2015807" cy="369332"/>
          </a:xfrm>
          <a:prstGeom prst="rect">
            <a:avLst/>
          </a:prstGeom>
          <a:noFill/>
        </p:spPr>
        <p:txBody>
          <a:bodyPr wrap="square" rtlCol="0">
            <a:spAutoFit/>
          </a:bodyPr>
          <a:lstStyle/>
          <a:p>
            <a:pPr algn="ctr" defTabSz="914400"/>
            <a:r>
              <a:rPr lang="en-US" b="1" i="1" dirty="0" smtClean="0">
                <a:solidFill>
                  <a:srgbClr val="333399"/>
                </a:solidFill>
              </a:rPr>
              <a:t>MicroSave</a:t>
            </a:r>
            <a:r>
              <a:rPr lang="en-US" dirty="0" smtClean="0">
                <a:solidFill>
                  <a:srgbClr val="333399"/>
                </a:solidFill>
              </a:rPr>
              <a:t> Offices</a:t>
            </a:r>
            <a:endParaRPr lang="en-GB" dirty="0">
              <a:solidFill>
                <a:srgbClr val="333399"/>
              </a:solidFill>
            </a:endParaRPr>
          </a:p>
        </p:txBody>
      </p:sp>
      <p:sp>
        <p:nvSpPr>
          <p:cNvPr id="218" name="TextBox 217"/>
          <p:cNvSpPr txBox="1"/>
          <p:nvPr/>
        </p:nvSpPr>
        <p:spPr>
          <a:xfrm>
            <a:off x="5946142" y="2083620"/>
            <a:ext cx="295593" cy="153888"/>
          </a:xfrm>
          <a:prstGeom prst="rect">
            <a:avLst/>
          </a:prstGeom>
        </p:spPr>
        <p:style>
          <a:lnRef idx="0">
            <a:schemeClr val="dk1"/>
          </a:lnRef>
          <a:fillRef idx="3">
            <a:schemeClr val="dk1"/>
          </a:fillRef>
          <a:effectRef idx="3">
            <a:schemeClr val="dk1"/>
          </a:effectRef>
          <a:fontRef idx="minor">
            <a:schemeClr val="lt1"/>
          </a:fontRef>
        </p:style>
        <p:txBody>
          <a:bodyPr wrap="square" lIns="0" tIns="0" rIns="0" bIns="0" rtlCol="0">
            <a:spAutoFit/>
          </a:bodyPr>
          <a:lstStyle/>
          <a:p>
            <a:pPr defTabSz="914400"/>
            <a:r>
              <a:rPr lang="en-US" sz="1000" dirty="0" smtClean="0">
                <a:solidFill>
                  <a:prstClr val="white"/>
                </a:solidFill>
              </a:rPr>
              <a:t>Delhi</a:t>
            </a:r>
            <a:endParaRPr lang="en-GB" sz="1000" dirty="0">
              <a:solidFill>
                <a:prstClr val="white"/>
              </a:solidFill>
            </a:endParaRPr>
          </a:p>
        </p:txBody>
      </p:sp>
      <p:sp>
        <p:nvSpPr>
          <p:cNvPr id="219" name="TextBox 218"/>
          <p:cNvSpPr txBox="1"/>
          <p:nvPr/>
        </p:nvSpPr>
        <p:spPr>
          <a:xfrm>
            <a:off x="6412390" y="2070205"/>
            <a:ext cx="491649" cy="153888"/>
          </a:xfrm>
          <a:prstGeom prst="rect">
            <a:avLst/>
          </a:prstGeom>
        </p:spPr>
        <p:style>
          <a:lnRef idx="0">
            <a:schemeClr val="dk1"/>
          </a:lnRef>
          <a:fillRef idx="3">
            <a:schemeClr val="dk1"/>
          </a:fillRef>
          <a:effectRef idx="3">
            <a:schemeClr val="dk1"/>
          </a:effectRef>
          <a:fontRef idx="minor">
            <a:schemeClr val="lt1"/>
          </a:fontRef>
        </p:style>
        <p:txBody>
          <a:bodyPr wrap="square" lIns="0" tIns="0" rIns="0" bIns="0" rtlCol="0">
            <a:spAutoFit/>
          </a:bodyPr>
          <a:lstStyle/>
          <a:p>
            <a:pPr defTabSz="914400"/>
            <a:r>
              <a:rPr lang="en-US" sz="1000" dirty="0" smtClean="0">
                <a:solidFill>
                  <a:prstClr val="white"/>
                </a:solidFill>
              </a:rPr>
              <a:t>Lucknow</a:t>
            </a:r>
            <a:endParaRPr lang="en-GB" sz="1000" dirty="0">
              <a:solidFill>
                <a:prstClr val="white"/>
              </a:solidFill>
            </a:endParaRPr>
          </a:p>
        </p:txBody>
      </p:sp>
      <p:sp>
        <p:nvSpPr>
          <p:cNvPr id="220" name="TextBox 219"/>
          <p:cNvSpPr txBox="1"/>
          <p:nvPr/>
        </p:nvSpPr>
        <p:spPr>
          <a:xfrm>
            <a:off x="6233001" y="2509815"/>
            <a:ext cx="615475" cy="153888"/>
          </a:xfrm>
          <a:prstGeom prst="rect">
            <a:avLst/>
          </a:prstGeom>
        </p:spPr>
        <p:style>
          <a:lnRef idx="0">
            <a:schemeClr val="dk1"/>
          </a:lnRef>
          <a:fillRef idx="3">
            <a:schemeClr val="dk1"/>
          </a:fillRef>
          <a:effectRef idx="3">
            <a:schemeClr val="dk1"/>
          </a:effectRef>
          <a:fontRef idx="minor">
            <a:schemeClr val="lt1"/>
          </a:fontRef>
        </p:style>
        <p:txBody>
          <a:bodyPr wrap="square" lIns="0" tIns="0" rIns="0" bIns="0" rtlCol="0">
            <a:spAutoFit/>
          </a:bodyPr>
          <a:lstStyle/>
          <a:p>
            <a:pPr defTabSz="914400"/>
            <a:r>
              <a:rPr lang="en-US" sz="1000" dirty="0" smtClean="0">
                <a:solidFill>
                  <a:prstClr val="white"/>
                </a:solidFill>
              </a:rPr>
              <a:t>Hyderabad</a:t>
            </a:r>
            <a:endParaRPr lang="en-GB" sz="1000" dirty="0">
              <a:solidFill>
                <a:prstClr val="white"/>
              </a:solidFill>
            </a:endParaRPr>
          </a:p>
        </p:txBody>
      </p:sp>
      <p:sp>
        <p:nvSpPr>
          <p:cNvPr id="221" name="TextBox 220"/>
          <p:cNvSpPr txBox="1"/>
          <p:nvPr/>
        </p:nvSpPr>
        <p:spPr>
          <a:xfrm>
            <a:off x="7525179" y="2387577"/>
            <a:ext cx="423068" cy="153888"/>
          </a:xfrm>
          <a:prstGeom prst="rect">
            <a:avLst/>
          </a:prstGeom>
        </p:spPr>
        <p:style>
          <a:lnRef idx="0">
            <a:schemeClr val="dk1"/>
          </a:lnRef>
          <a:fillRef idx="3">
            <a:schemeClr val="dk1"/>
          </a:fillRef>
          <a:effectRef idx="3">
            <a:schemeClr val="dk1"/>
          </a:effectRef>
          <a:fontRef idx="minor">
            <a:schemeClr val="lt1"/>
          </a:fontRef>
        </p:style>
        <p:txBody>
          <a:bodyPr wrap="square" lIns="0" tIns="0" rIns="0" bIns="0" rtlCol="0">
            <a:spAutoFit/>
          </a:bodyPr>
          <a:lstStyle/>
          <a:p>
            <a:pPr defTabSz="914400"/>
            <a:r>
              <a:rPr lang="en-US" sz="1000" dirty="0" smtClean="0">
                <a:solidFill>
                  <a:prstClr val="white"/>
                </a:solidFill>
              </a:rPr>
              <a:t>Manila</a:t>
            </a:r>
            <a:endParaRPr lang="en-GB" sz="1000" dirty="0">
              <a:solidFill>
                <a:prstClr val="white"/>
              </a:solidFill>
            </a:endParaRPr>
          </a:p>
        </p:txBody>
      </p:sp>
      <p:sp>
        <p:nvSpPr>
          <p:cNvPr id="222" name="TextBox 221"/>
          <p:cNvSpPr txBox="1"/>
          <p:nvPr/>
        </p:nvSpPr>
        <p:spPr>
          <a:xfrm>
            <a:off x="6525198" y="2866977"/>
            <a:ext cx="423068" cy="153888"/>
          </a:xfrm>
          <a:prstGeom prst="rect">
            <a:avLst/>
          </a:prstGeom>
        </p:spPr>
        <p:style>
          <a:lnRef idx="0">
            <a:schemeClr val="dk1"/>
          </a:lnRef>
          <a:fillRef idx="3">
            <a:schemeClr val="dk1"/>
          </a:fillRef>
          <a:effectRef idx="3">
            <a:schemeClr val="dk1"/>
          </a:effectRef>
          <a:fontRef idx="minor">
            <a:schemeClr val="lt1"/>
          </a:fontRef>
        </p:style>
        <p:txBody>
          <a:bodyPr wrap="square" lIns="0" tIns="0" rIns="0" bIns="0" rtlCol="0">
            <a:spAutoFit/>
          </a:bodyPr>
          <a:lstStyle/>
          <a:p>
            <a:pPr defTabSz="914400"/>
            <a:r>
              <a:rPr lang="en-US" sz="1000" dirty="0" smtClean="0">
                <a:solidFill>
                  <a:prstClr val="white"/>
                </a:solidFill>
              </a:rPr>
              <a:t>Jakarta</a:t>
            </a:r>
            <a:endParaRPr lang="en-GB" sz="1000" dirty="0">
              <a:solidFill>
                <a:prstClr val="white"/>
              </a:solidFill>
            </a:endParaRPr>
          </a:p>
        </p:txBody>
      </p:sp>
      <p:sp>
        <p:nvSpPr>
          <p:cNvPr id="223" name="TextBox 222"/>
          <p:cNvSpPr txBox="1"/>
          <p:nvPr/>
        </p:nvSpPr>
        <p:spPr>
          <a:xfrm>
            <a:off x="4633520" y="2588247"/>
            <a:ext cx="509984" cy="153888"/>
          </a:xfrm>
          <a:prstGeom prst="rect">
            <a:avLst/>
          </a:prstGeom>
        </p:spPr>
        <p:style>
          <a:lnRef idx="0">
            <a:schemeClr val="dk1"/>
          </a:lnRef>
          <a:fillRef idx="3">
            <a:schemeClr val="dk1"/>
          </a:fillRef>
          <a:effectRef idx="3">
            <a:schemeClr val="dk1"/>
          </a:effectRef>
          <a:fontRef idx="minor">
            <a:schemeClr val="lt1"/>
          </a:fontRef>
        </p:style>
        <p:txBody>
          <a:bodyPr wrap="square" lIns="0" tIns="0" rIns="0" bIns="0" rtlCol="0">
            <a:spAutoFit/>
          </a:bodyPr>
          <a:lstStyle/>
          <a:p>
            <a:pPr defTabSz="914400"/>
            <a:r>
              <a:rPr lang="en-US" sz="1000" dirty="0" smtClean="0">
                <a:solidFill>
                  <a:prstClr val="white"/>
                </a:solidFill>
              </a:rPr>
              <a:t>Kampala</a:t>
            </a:r>
            <a:endParaRPr lang="en-GB" sz="1000" dirty="0">
              <a:solidFill>
                <a:prstClr val="white"/>
              </a:solidFill>
            </a:endParaRPr>
          </a:p>
        </p:txBody>
      </p:sp>
      <p:sp>
        <p:nvSpPr>
          <p:cNvPr id="224" name="TextBox 223"/>
          <p:cNvSpPr txBox="1"/>
          <p:nvPr/>
        </p:nvSpPr>
        <p:spPr>
          <a:xfrm>
            <a:off x="5276461" y="2577235"/>
            <a:ext cx="509984" cy="153888"/>
          </a:xfrm>
          <a:prstGeom prst="rect">
            <a:avLst/>
          </a:prstGeom>
        </p:spPr>
        <p:style>
          <a:lnRef idx="0">
            <a:schemeClr val="dk1"/>
          </a:lnRef>
          <a:fillRef idx="3">
            <a:schemeClr val="dk1"/>
          </a:fillRef>
          <a:effectRef idx="3">
            <a:schemeClr val="dk1"/>
          </a:effectRef>
          <a:fontRef idx="minor">
            <a:schemeClr val="lt1"/>
          </a:fontRef>
        </p:style>
        <p:txBody>
          <a:bodyPr wrap="square" lIns="0" tIns="0" rIns="0" bIns="0" rtlCol="0">
            <a:spAutoFit/>
          </a:bodyPr>
          <a:lstStyle/>
          <a:p>
            <a:pPr defTabSz="914400"/>
            <a:r>
              <a:rPr lang="en-US" sz="1000" dirty="0" smtClean="0">
                <a:solidFill>
                  <a:prstClr val="white"/>
                </a:solidFill>
              </a:rPr>
              <a:t>Nairobi</a:t>
            </a:r>
            <a:endParaRPr lang="en-GB" sz="1000" dirty="0">
              <a:solidFill>
                <a:prstClr val="white"/>
              </a:solidFill>
            </a:endParaRPr>
          </a:p>
        </p:txBody>
      </p:sp>
      <p:sp>
        <p:nvSpPr>
          <p:cNvPr id="227" name="Freeform 266"/>
          <p:cNvSpPr>
            <a:spLocks noChangeAspect="1"/>
          </p:cNvSpPr>
          <p:nvPr/>
        </p:nvSpPr>
        <p:spPr bwMode="auto">
          <a:xfrm>
            <a:off x="3765593" y="2988974"/>
            <a:ext cx="92027" cy="99339"/>
          </a:xfrm>
          <a:custGeom>
            <a:avLst/>
            <a:gdLst>
              <a:gd name="T0" fmla="*/ 0 w 138"/>
              <a:gd name="T1" fmla="*/ 133 h 157"/>
              <a:gd name="T2" fmla="*/ 18 w 138"/>
              <a:gd name="T3" fmla="*/ 97 h 157"/>
              <a:gd name="T4" fmla="*/ 30 w 138"/>
              <a:gd name="T5" fmla="*/ 79 h 157"/>
              <a:gd name="T6" fmla="*/ 66 w 138"/>
              <a:gd name="T7" fmla="*/ 60 h 157"/>
              <a:gd name="T8" fmla="*/ 78 w 138"/>
              <a:gd name="T9" fmla="*/ 54 h 157"/>
              <a:gd name="T10" fmla="*/ 90 w 138"/>
              <a:gd name="T11" fmla="*/ 30 h 157"/>
              <a:gd name="T12" fmla="*/ 102 w 138"/>
              <a:gd name="T13" fmla="*/ 0 h 157"/>
              <a:gd name="T14" fmla="*/ 114 w 138"/>
              <a:gd name="T15" fmla="*/ 12 h 157"/>
              <a:gd name="T16" fmla="*/ 138 w 138"/>
              <a:gd name="T17" fmla="*/ 18 h 157"/>
              <a:gd name="T18" fmla="*/ 138 w 138"/>
              <a:gd name="T19" fmla="*/ 36 h 157"/>
              <a:gd name="T20" fmla="*/ 114 w 138"/>
              <a:gd name="T21" fmla="*/ 54 h 157"/>
              <a:gd name="T22" fmla="*/ 102 w 138"/>
              <a:gd name="T23" fmla="*/ 67 h 157"/>
              <a:gd name="T24" fmla="*/ 78 w 138"/>
              <a:gd name="T25" fmla="*/ 91 h 157"/>
              <a:gd name="T26" fmla="*/ 72 w 138"/>
              <a:gd name="T27" fmla="*/ 115 h 157"/>
              <a:gd name="T28" fmla="*/ 66 w 138"/>
              <a:gd name="T29" fmla="*/ 151 h 157"/>
              <a:gd name="T30" fmla="*/ 36 w 138"/>
              <a:gd name="T31" fmla="*/ 157 h 157"/>
              <a:gd name="T32" fmla="*/ 18 w 138"/>
              <a:gd name="T33" fmla="*/ 151 h 157"/>
              <a:gd name="T34" fmla="*/ 0 w 138"/>
              <a:gd name="T35"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228" name="Freeform 267"/>
          <p:cNvSpPr>
            <a:spLocks/>
          </p:cNvSpPr>
          <p:nvPr/>
        </p:nvSpPr>
        <p:spPr bwMode="auto">
          <a:xfrm>
            <a:off x="3786190" y="2913931"/>
            <a:ext cx="64337" cy="36000"/>
          </a:xfrm>
          <a:custGeom>
            <a:avLst/>
            <a:gdLst>
              <a:gd name="T0" fmla="*/ 6 w 96"/>
              <a:gd name="T1" fmla="*/ 108 h 156"/>
              <a:gd name="T2" fmla="*/ 24 w 96"/>
              <a:gd name="T3" fmla="*/ 78 h 156"/>
              <a:gd name="T4" fmla="*/ 24 w 96"/>
              <a:gd name="T5" fmla="*/ 54 h 156"/>
              <a:gd name="T6" fmla="*/ 0 w 96"/>
              <a:gd name="T7" fmla="*/ 0 h 156"/>
              <a:gd name="T8" fmla="*/ 30 w 96"/>
              <a:gd name="T9" fmla="*/ 12 h 156"/>
              <a:gd name="T10" fmla="*/ 30 w 96"/>
              <a:gd name="T11" fmla="*/ 42 h 156"/>
              <a:gd name="T12" fmla="*/ 42 w 96"/>
              <a:gd name="T13" fmla="*/ 60 h 156"/>
              <a:gd name="T14" fmla="*/ 60 w 96"/>
              <a:gd name="T15" fmla="*/ 78 h 156"/>
              <a:gd name="T16" fmla="*/ 84 w 96"/>
              <a:gd name="T17" fmla="*/ 66 h 156"/>
              <a:gd name="T18" fmla="*/ 96 w 96"/>
              <a:gd name="T19" fmla="*/ 78 h 156"/>
              <a:gd name="T20" fmla="*/ 90 w 96"/>
              <a:gd name="T21" fmla="*/ 90 h 156"/>
              <a:gd name="T22" fmla="*/ 78 w 96"/>
              <a:gd name="T23" fmla="*/ 102 h 156"/>
              <a:gd name="T24" fmla="*/ 66 w 96"/>
              <a:gd name="T25" fmla="*/ 114 h 156"/>
              <a:gd name="T26" fmla="*/ 60 w 96"/>
              <a:gd name="T27" fmla="*/ 132 h 156"/>
              <a:gd name="T28" fmla="*/ 42 w 96"/>
              <a:gd name="T29" fmla="*/ 156 h 156"/>
              <a:gd name="T30" fmla="*/ 24 w 96"/>
              <a:gd name="T31" fmla="*/ 144 h 156"/>
              <a:gd name="T32" fmla="*/ 30 w 96"/>
              <a:gd name="T33" fmla="*/ 126 h 156"/>
              <a:gd name="T34" fmla="*/ 6 w 96"/>
              <a:gd name="T35" fmla="*/ 10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333399"/>
          </a:solidFill>
          <a:ln w="12700">
            <a:solidFill>
              <a:srgbClr val="002060"/>
            </a:solidFill>
            <a:round/>
            <a:headEnd/>
            <a:tailEnd/>
          </a:ln>
        </p:spPr>
        <p:txBody>
          <a:bodyPr/>
          <a:lstStyle/>
          <a:p>
            <a:pPr defTabSz="914400"/>
            <a:endParaRPr lang="en-GB" dirty="0">
              <a:solidFill>
                <a:prstClr val="black"/>
              </a:solidFill>
            </a:endParaRPr>
          </a:p>
        </p:txBody>
      </p:sp>
      <p:sp>
        <p:nvSpPr>
          <p:cNvPr id="230" name="Freeform 445"/>
          <p:cNvSpPr>
            <a:spLocks/>
          </p:cNvSpPr>
          <p:nvPr/>
        </p:nvSpPr>
        <p:spPr bwMode="auto">
          <a:xfrm>
            <a:off x="3714744" y="2945437"/>
            <a:ext cx="36512" cy="19050"/>
          </a:xfrm>
          <a:custGeom>
            <a:avLst/>
            <a:gdLst>
              <a:gd name="T0" fmla="*/ 2 w 23"/>
              <a:gd name="T1" fmla="*/ 0 h 18"/>
              <a:gd name="T2" fmla="*/ 23 w 23"/>
              <a:gd name="T3" fmla="*/ 1 h 18"/>
              <a:gd name="T4" fmla="*/ 21 w 23"/>
              <a:gd name="T5" fmla="*/ 18 h 18"/>
              <a:gd name="T6" fmla="*/ 0 w 23"/>
              <a:gd name="T7" fmla="*/ 13 h 18"/>
              <a:gd name="T8" fmla="*/ 2 w 23"/>
              <a:gd name="T9" fmla="*/ 0 h 18"/>
            </a:gdLst>
            <a:ahLst/>
            <a:cxnLst>
              <a:cxn ang="0">
                <a:pos x="T0" y="T1"/>
              </a:cxn>
              <a:cxn ang="0">
                <a:pos x="T2" y="T3"/>
              </a:cxn>
              <a:cxn ang="0">
                <a:pos x="T4" y="T5"/>
              </a:cxn>
              <a:cxn ang="0">
                <a:pos x="T6" y="T7"/>
              </a:cxn>
              <a:cxn ang="0">
                <a:pos x="T8" y="T9"/>
              </a:cxn>
            </a:cxnLst>
            <a:rect l="0" t="0" r="r" b="b"/>
            <a:pathLst>
              <a:path w="23" h="18">
                <a:moveTo>
                  <a:pt x="2" y="0"/>
                </a:moveTo>
                <a:lnTo>
                  <a:pt x="23" y="1"/>
                </a:lnTo>
                <a:lnTo>
                  <a:pt x="21" y="18"/>
                </a:lnTo>
                <a:lnTo>
                  <a:pt x="0" y="13"/>
                </a:lnTo>
                <a:lnTo>
                  <a:pt x="2" y="0"/>
                </a:lnTo>
                <a:close/>
              </a:path>
            </a:pathLst>
          </a:custGeom>
          <a:solidFill>
            <a:srgbClr val="333399"/>
          </a:solidFill>
          <a:ln w="12700" cap="flat" cmpd="sng">
            <a:solidFill>
              <a:srgbClr val="002060"/>
            </a:solid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a:lstStyle/>
          <a:p>
            <a:pPr defTabSz="914400"/>
            <a:endParaRPr lang="en-GB" dirty="0">
              <a:solidFill>
                <a:prstClr val="black"/>
              </a:solidFill>
            </a:endParaRPr>
          </a:p>
        </p:txBody>
      </p:sp>
      <p:pic>
        <p:nvPicPr>
          <p:cNvPr id="229" name="Picture 259" descr="lightblu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500959" y="2802561"/>
            <a:ext cx="513399" cy="41721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231" name="TextBox 230"/>
          <p:cNvSpPr txBox="1"/>
          <p:nvPr/>
        </p:nvSpPr>
        <p:spPr>
          <a:xfrm>
            <a:off x="8072494" y="2786058"/>
            <a:ext cx="785786" cy="153888"/>
          </a:xfrm>
          <a:prstGeom prst="rect">
            <a:avLst/>
          </a:prstGeom>
        </p:spPr>
        <p:style>
          <a:lnRef idx="0">
            <a:schemeClr val="dk1"/>
          </a:lnRef>
          <a:fillRef idx="3">
            <a:schemeClr val="dk1"/>
          </a:fillRef>
          <a:effectRef idx="3">
            <a:schemeClr val="dk1"/>
          </a:effectRef>
          <a:fontRef idx="minor">
            <a:schemeClr val="lt1"/>
          </a:fontRef>
        </p:style>
        <p:txBody>
          <a:bodyPr wrap="square" lIns="0" tIns="0" rIns="0" bIns="0" rtlCol="0">
            <a:spAutoFit/>
          </a:bodyPr>
          <a:lstStyle/>
          <a:p>
            <a:pPr defTabSz="914400"/>
            <a:r>
              <a:rPr lang="en-GB" sz="1000" dirty="0" smtClean="0">
                <a:solidFill>
                  <a:prstClr val="white"/>
                </a:solidFill>
              </a:rPr>
              <a:t>Port Moresby</a:t>
            </a:r>
            <a:endParaRPr lang="en-GB" sz="1000" dirty="0">
              <a:solidFill>
                <a:prstClr val="white"/>
              </a:solidFill>
            </a:endParaRPr>
          </a:p>
        </p:txBody>
      </p:sp>
      <p:sp>
        <p:nvSpPr>
          <p:cNvPr id="236" name="TextBox 235"/>
          <p:cNvSpPr txBox="1"/>
          <p:nvPr/>
        </p:nvSpPr>
        <p:spPr>
          <a:xfrm>
            <a:off x="2" y="5000636"/>
            <a:ext cx="3000364" cy="369332"/>
          </a:xfrm>
          <a:prstGeom prst="rect">
            <a:avLst/>
          </a:prstGeom>
          <a:noFill/>
        </p:spPr>
        <p:txBody>
          <a:bodyPr wrap="square" rtlCol="0">
            <a:spAutoFit/>
          </a:bodyPr>
          <a:lstStyle/>
          <a:p>
            <a:pPr defTabSz="914400"/>
            <a:endParaRPr lang="en-IN" dirty="0">
              <a:solidFill>
                <a:prstClr val="black"/>
              </a:solidFill>
            </a:endParaRPr>
          </a:p>
        </p:txBody>
      </p:sp>
      <p:graphicFrame>
        <p:nvGraphicFramePr>
          <p:cNvPr id="237" name="Table 236"/>
          <p:cNvGraphicFramePr>
            <a:graphicFrameLocks noGrp="1"/>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174623822"/>
              </p:ext>
            </p:extLst>
          </p:nvPr>
        </p:nvGraphicFramePr>
        <p:xfrm>
          <a:off x="142879" y="4904442"/>
          <a:ext cx="9001122" cy="1554479"/>
        </p:xfrm>
        <a:graphic>
          <a:graphicData uri="http://schemas.openxmlformats.org/drawingml/2006/table">
            <a:tbl>
              <a:tblPr firstRow="1" bandRow="1">
                <a:tableStyleId>{3B4B98B0-60AC-42C2-AFA5-B58CD77FA1E5}</a:tableStyleId>
              </a:tblPr>
              <a:tblGrid>
                <a:gridCol w="1174571"/>
                <a:gridCol w="1411938"/>
                <a:gridCol w="1231685"/>
                <a:gridCol w="1416437"/>
                <a:gridCol w="1283415"/>
                <a:gridCol w="1241538"/>
                <a:gridCol w="1241538"/>
              </a:tblGrid>
              <a:tr h="1285883">
                <a:tc>
                  <a:txBody>
                    <a:bodyPr/>
                    <a:lstStyle/>
                    <a:p>
                      <a:pPr algn="l"/>
                      <a:r>
                        <a:rPr lang="en-US" sz="800" b="0" i="1" dirty="0" smtClean="0">
                          <a:latin typeface="Times New Roman" pitchFamily="18" charset="0"/>
                          <a:cs typeface="Times New Roman" pitchFamily="18" charset="0"/>
                        </a:rPr>
                        <a:t>MicroSave </a:t>
                      </a:r>
                      <a:r>
                        <a:rPr lang="en-US" sz="800" b="0" dirty="0" smtClean="0">
                          <a:latin typeface="Times New Roman" pitchFamily="18" charset="0"/>
                          <a:cs typeface="Times New Roman" pitchFamily="18" charset="0"/>
                        </a:rPr>
                        <a:t>(India)</a:t>
                      </a:r>
                      <a:br>
                        <a:rPr lang="en-US" sz="800" b="0" dirty="0" smtClean="0">
                          <a:latin typeface="Times New Roman" pitchFamily="18" charset="0"/>
                          <a:cs typeface="Times New Roman" pitchFamily="18" charset="0"/>
                        </a:rPr>
                      </a:br>
                      <a:r>
                        <a:rPr lang="en-US" sz="800" b="0" dirty="0" smtClean="0">
                          <a:latin typeface="Times New Roman" pitchFamily="18" charset="0"/>
                          <a:cs typeface="Times New Roman" pitchFamily="18" charset="0"/>
                        </a:rPr>
                        <a:t>Head</a:t>
                      </a:r>
                      <a:r>
                        <a:rPr lang="en-US" sz="800" b="0" baseline="0" dirty="0" smtClean="0">
                          <a:latin typeface="Times New Roman" pitchFamily="18" charset="0"/>
                          <a:cs typeface="Times New Roman" pitchFamily="18" charset="0"/>
                        </a:rPr>
                        <a:t> Office: Lucknow</a:t>
                      </a:r>
                    </a:p>
                    <a:p>
                      <a:pPr algn="l"/>
                      <a:r>
                        <a:rPr lang="en-US" sz="800" b="0" dirty="0" smtClean="0">
                          <a:latin typeface="Times New Roman" pitchFamily="18" charset="0"/>
                          <a:cs typeface="Times New Roman" pitchFamily="18" charset="0"/>
                        </a:rPr>
                        <a:t>Tel: +91-522-2335734</a:t>
                      </a:r>
                      <a:br>
                        <a:rPr lang="en-US" sz="800" b="0" dirty="0" smtClean="0">
                          <a:latin typeface="Times New Roman" pitchFamily="18" charset="0"/>
                          <a:cs typeface="Times New Roman" pitchFamily="18" charset="0"/>
                        </a:rPr>
                      </a:br>
                      <a:r>
                        <a:rPr lang="en-US" sz="800" b="0" dirty="0" smtClean="0">
                          <a:latin typeface="Times New Roman" pitchFamily="18" charset="0"/>
                          <a:cs typeface="Times New Roman" pitchFamily="18" charset="0"/>
                        </a:rPr>
                        <a:t>Fax: +91-522-4063773</a:t>
                      </a:r>
                    </a:p>
                    <a:p>
                      <a:pPr algn="l"/>
                      <a:r>
                        <a:rPr lang="en-US" sz="800" b="0" dirty="0" smtClean="0">
                          <a:latin typeface="Times New Roman" pitchFamily="18" charset="0"/>
                          <a:cs typeface="Times New Roman" pitchFamily="18" charset="0"/>
                        </a:rPr>
                        <a:t>New</a:t>
                      </a:r>
                      <a:r>
                        <a:rPr lang="en-US" sz="800" b="0" baseline="0" dirty="0" smtClean="0">
                          <a:latin typeface="Times New Roman" pitchFamily="18" charset="0"/>
                          <a:cs typeface="Times New Roman" pitchFamily="18" charset="0"/>
                        </a:rPr>
                        <a:t> Delhi Office:</a:t>
                      </a:r>
                    </a:p>
                    <a:p>
                      <a:pPr algn="l"/>
                      <a:r>
                        <a:rPr lang="en-US" sz="800" b="0" kern="1200" dirty="0" smtClean="0">
                          <a:latin typeface="Times New Roman" pitchFamily="18" charset="0"/>
                          <a:cs typeface="Times New Roman" pitchFamily="18" charset="0"/>
                        </a:rPr>
                        <a:t>Tel: +91-011-45108373</a:t>
                      </a:r>
                    </a:p>
                    <a:p>
                      <a:pPr algn="l"/>
                      <a:r>
                        <a:rPr lang="en-US" sz="800" b="0" kern="1200" dirty="0" smtClean="0">
                          <a:latin typeface="Times New Roman" pitchFamily="18" charset="0"/>
                          <a:cs typeface="Times New Roman" pitchFamily="18" charset="0"/>
                        </a:rPr>
                        <a:t>Hyderabad Office:</a:t>
                      </a:r>
                    </a:p>
                    <a:p>
                      <a:pPr algn="l"/>
                      <a:r>
                        <a:rPr kumimoji="0" lang="en-US" sz="800" b="0" i="0" u="none" strike="noStrike" kern="1200" cap="none" spc="0" normalizeH="0" baseline="0" noProof="0" dirty="0" smtClean="0">
                          <a:ln>
                            <a:noFill/>
                          </a:ln>
                          <a:solidFill>
                            <a:prstClr val="black"/>
                          </a:solidFill>
                          <a:effectLst/>
                          <a:uLnTx/>
                          <a:uFillTx/>
                          <a:latin typeface="+mn-lt"/>
                          <a:ea typeface="+mn-ea"/>
                          <a:cs typeface="+mn-cs"/>
                        </a:rPr>
                        <a:t>Tel: +91- </a:t>
                      </a:r>
                      <a:r>
                        <a:rPr lang="en-US" sz="800" b="0" kern="1200" noProof="0" dirty="0" smtClean="0">
                          <a:solidFill>
                            <a:schemeClr val="tx1"/>
                          </a:solidFill>
                          <a:latin typeface="Times New Roman" pitchFamily="18" charset="0"/>
                          <a:ea typeface="+mn-ea"/>
                          <a:cs typeface="Times New Roman" pitchFamily="18" charset="0"/>
                        </a:rPr>
                        <a:t>40-23386140</a:t>
                      </a:r>
                      <a:r>
                        <a:rPr lang="en-US" sz="800" b="0" dirty="0" smtClean="0">
                          <a:latin typeface="Times New Roman" pitchFamily="18" charset="0"/>
                          <a:cs typeface="Times New Roman" pitchFamily="18" charset="0"/>
                        </a:rPr>
                        <a:t/>
                      </a:r>
                      <a:br>
                        <a:rPr lang="en-US" sz="800" b="0" dirty="0" smtClean="0">
                          <a:latin typeface="Times New Roman" pitchFamily="18" charset="0"/>
                          <a:cs typeface="Times New Roman" pitchFamily="18" charset="0"/>
                        </a:rPr>
                      </a:br>
                      <a:r>
                        <a:rPr lang="en-US" sz="800" b="0" dirty="0" smtClean="0">
                          <a:latin typeface="Times New Roman" pitchFamily="18" charset="0"/>
                          <a:cs typeface="Times New Roman" pitchFamily="18" charset="0"/>
                          <a:hlinkClick r:id=""/>
                        </a:rPr>
                        <a:t>info@</a:t>
                      </a:r>
                      <a:r>
                        <a:rPr lang="en-US" sz="800" b="0" i="1" dirty="0" smtClean="0">
                          <a:latin typeface="Times New Roman" pitchFamily="18" charset="0"/>
                          <a:cs typeface="Times New Roman" pitchFamily="18" charset="0"/>
                          <a:hlinkClick r:id=""/>
                        </a:rPr>
                        <a:t>MicroSave</a:t>
                      </a:r>
                      <a:r>
                        <a:rPr lang="en-US" sz="800" b="0" dirty="0" smtClean="0">
                          <a:latin typeface="Times New Roman" pitchFamily="18" charset="0"/>
                          <a:cs typeface="Times New Roman" pitchFamily="18" charset="0"/>
                          <a:hlinkClick r:id=""/>
                        </a:rPr>
                        <a:t>.net</a:t>
                      </a:r>
                      <a:endParaRPr lang="en-GB" sz="800" b="0" dirty="0">
                        <a:latin typeface="Times New Roman" pitchFamily="18" charset="0"/>
                        <a:cs typeface="Times New Roman" pitchFamily="18" charset="0"/>
                      </a:endParaRPr>
                    </a:p>
                  </a:txBody>
                  <a:tcPr/>
                </a:tc>
                <a:tc>
                  <a:txBody>
                    <a:bodyPr/>
                    <a:lstStyle/>
                    <a:p>
                      <a:pPr algn="l">
                        <a:spcBef>
                          <a:spcPts val="0"/>
                        </a:spcBef>
                      </a:pPr>
                      <a:r>
                        <a:rPr lang="en-US" sz="800" b="0" i="1" kern="1200" dirty="0" smtClean="0">
                          <a:solidFill>
                            <a:schemeClr val="tx1"/>
                          </a:solidFill>
                          <a:latin typeface="Times New Roman" pitchFamily="18" charset="0"/>
                          <a:ea typeface="+mn-ea"/>
                          <a:cs typeface="Times New Roman" pitchFamily="18" charset="0"/>
                        </a:rPr>
                        <a:t>MicroSave </a:t>
                      </a:r>
                      <a:r>
                        <a:rPr lang="en-US" sz="800" b="0" kern="1200" dirty="0" smtClean="0">
                          <a:latin typeface="Times New Roman" pitchFamily="18" charset="0"/>
                          <a:cs typeface="Times New Roman" pitchFamily="18" charset="0"/>
                        </a:rPr>
                        <a:t>(Kenya Office)</a:t>
                      </a:r>
                    </a:p>
                    <a:p>
                      <a:pPr algn="l"/>
                      <a:r>
                        <a:rPr lang="en-US" sz="800" b="0" kern="1200" dirty="0" smtClean="0">
                          <a:latin typeface="Times New Roman" pitchFamily="18" charset="0"/>
                          <a:cs typeface="Times New Roman" pitchFamily="18" charset="0"/>
                        </a:rPr>
                        <a:t>Shelter Afrique House,</a:t>
                      </a:r>
                      <a:br>
                        <a:rPr lang="en-US" sz="800" b="0" kern="1200" dirty="0" smtClean="0">
                          <a:latin typeface="Times New Roman" pitchFamily="18" charset="0"/>
                          <a:cs typeface="Times New Roman" pitchFamily="18" charset="0"/>
                        </a:rPr>
                      </a:br>
                      <a:r>
                        <a:rPr lang="en-US" sz="800" b="0" kern="1200" dirty="0" smtClean="0">
                          <a:latin typeface="Times New Roman" pitchFamily="18" charset="0"/>
                          <a:cs typeface="Times New Roman" pitchFamily="18" charset="0"/>
                        </a:rPr>
                        <a:t>Mamlaka Road,</a:t>
                      </a:r>
                      <a:br>
                        <a:rPr lang="en-US" sz="800" b="0" kern="1200" dirty="0" smtClean="0">
                          <a:latin typeface="Times New Roman" pitchFamily="18" charset="0"/>
                          <a:cs typeface="Times New Roman" pitchFamily="18" charset="0"/>
                        </a:rPr>
                      </a:br>
                      <a:r>
                        <a:rPr lang="en-US" sz="800" b="0" kern="1200" dirty="0" smtClean="0">
                          <a:latin typeface="Times New Roman" pitchFamily="18" charset="0"/>
                          <a:cs typeface="Times New Roman" pitchFamily="18" charset="0"/>
                        </a:rPr>
                        <a:t>P.O. Box 76436, Yaya 00508,</a:t>
                      </a:r>
                      <a:br>
                        <a:rPr lang="en-US" sz="800" b="0" kern="1200" dirty="0" smtClean="0">
                          <a:latin typeface="Times New Roman" pitchFamily="18" charset="0"/>
                          <a:cs typeface="Times New Roman" pitchFamily="18" charset="0"/>
                        </a:rPr>
                      </a:br>
                      <a:r>
                        <a:rPr lang="en-US" sz="800" b="0" kern="1200" dirty="0" smtClean="0">
                          <a:latin typeface="Times New Roman" pitchFamily="18" charset="0"/>
                          <a:cs typeface="Times New Roman" pitchFamily="18" charset="0"/>
                        </a:rPr>
                        <a:t>Nairobi, Kenya.</a:t>
                      </a:r>
                      <a:br>
                        <a:rPr lang="en-US" sz="800" b="0" kern="1200" dirty="0" smtClean="0">
                          <a:latin typeface="Times New Roman" pitchFamily="18" charset="0"/>
                          <a:cs typeface="Times New Roman" pitchFamily="18" charset="0"/>
                        </a:rPr>
                      </a:br>
                      <a:r>
                        <a:rPr lang="en-US" sz="800" b="0" kern="1200" dirty="0" smtClean="0">
                          <a:latin typeface="Times New Roman" pitchFamily="18" charset="0"/>
                          <a:cs typeface="Times New Roman" pitchFamily="18" charset="0"/>
                        </a:rPr>
                        <a:t>Tel: +254-20-2724801/2724806</a:t>
                      </a:r>
                      <a:br>
                        <a:rPr lang="en-US" sz="800" b="0" kern="1200" dirty="0" smtClean="0">
                          <a:latin typeface="Times New Roman" pitchFamily="18" charset="0"/>
                          <a:cs typeface="Times New Roman" pitchFamily="18" charset="0"/>
                        </a:rPr>
                      </a:br>
                      <a:r>
                        <a:rPr lang="en-US" sz="800" b="0" kern="1200" dirty="0" smtClean="0">
                          <a:latin typeface="Times New Roman" pitchFamily="18" charset="0"/>
                          <a:cs typeface="Times New Roman" pitchFamily="18" charset="0"/>
                        </a:rPr>
                        <a:t>Fax: +254-20-2720133</a:t>
                      </a:r>
                      <a:br>
                        <a:rPr lang="en-US" sz="800" b="0" kern="1200" dirty="0" smtClean="0">
                          <a:latin typeface="Times New Roman" pitchFamily="18" charset="0"/>
                          <a:cs typeface="Times New Roman" pitchFamily="18" charset="0"/>
                        </a:rPr>
                      </a:br>
                      <a:r>
                        <a:rPr lang="en-US" sz="800" b="0" kern="1200" dirty="0" smtClean="0">
                          <a:latin typeface="Times New Roman" pitchFamily="18" charset="0"/>
                          <a:cs typeface="Times New Roman" pitchFamily="18" charset="0"/>
                        </a:rPr>
                        <a:t>Mobile: +254-0733-713380</a:t>
                      </a:r>
                      <a:br>
                        <a:rPr lang="en-US" sz="800" b="0" kern="1200" dirty="0" smtClean="0">
                          <a:latin typeface="Times New Roman" pitchFamily="18" charset="0"/>
                          <a:cs typeface="Times New Roman" pitchFamily="18" charset="0"/>
                        </a:rPr>
                      </a:br>
                      <a:r>
                        <a:rPr lang="en-US" sz="800" b="0" dirty="0" smtClean="0">
                          <a:latin typeface="Times New Roman" pitchFamily="18" charset="0"/>
                          <a:cs typeface="Times New Roman" pitchFamily="18" charset="0"/>
                          <a:hlinkClick r:id=""/>
                        </a:rPr>
                        <a:t>info@</a:t>
                      </a:r>
                      <a:r>
                        <a:rPr lang="en-US" sz="800" b="0" i="1" dirty="0" smtClean="0">
                          <a:latin typeface="Times New Roman" pitchFamily="18" charset="0"/>
                          <a:cs typeface="Times New Roman" pitchFamily="18" charset="0"/>
                          <a:hlinkClick r:id=""/>
                        </a:rPr>
                        <a:t>MicroSave</a:t>
                      </a:r>
                      <a:r>
                        <a:rPr lang="en-US" sz="800" b="0" dirty="0" smtClean="0">
                          <a:latin typeface="Times New Roman" pitchFamily="18" charset="0"/>
                          <a:cs typeface="Times New Roman" pitchFamily="18" charset="0"/>
                          <a:hlinkClick r:id=""/>
                        </a:rPr>
                        <a:t>.net</a:t>
                      </a:r>
                      <a:endParaRPr lang="en-US" sz="800" b="0" kern="1200" dirty="0" smtClean="0">
                        <a:solidFill>
                          <a:schemeClr val="tx1"/>
                        </a:solidFill>
                        <a:latin typeface="Times New Roman" pitchFamily="18" charset="0"/>
                        <a:ea typeface="+mn-ea"/>
                        <a:cs typeface="Times New Roman" pitchFamily="18" charset="0"/>
                      </a:endParaRPr>
                    </a:p>
                  </a:txBody>
                  <a:tcPr/>
                </a:tc>
                <a:tc>
                  <a:txBody>
                    <a:bodyPr/>
                    <a:lstStyle/>
                    <a:p>
                      <a:pPr algn="l"/>
                      <a:r>
                        <a:rPr lang="en-US" sz="800" b="0" i="1" kern="1200" dirty="0" smtClean="0">
                          <a:solidFill>
                            <a:schemeClr val="tx1"/>
                          </a:solidFill>
                          <a:latin typeface="Times New Roman" pitchFamily="18" charset="0"/>
                          <a:ea typeface="+mn-ea"/>
                          <a:cs typeface="Times New Roman" pitchFamily="18" charset="0"/>
                        </a:rPr>
                        <a:t>MicroSave </a:t>
                      </a:r>
                      <a:r>
                        <a:rPr lang="en-US" sz="800" b="0" kern="1200" dirty="0" smtClean="0">
                          <a:latin typeface="Times New Roman" pitchFamily="18" charset="0"/>
                          <a:cs typeface="Times New Roman" pitchFamily="18" charset="0"/>
                        </a:rPr>
                        <a:t>(Uganda Office)</a:t>
                      </a:r>
                    </a:p>
                    <a:p>
                      <a:pPr algn="l"/>
                      <a:r>
                        <a:rPr lang="en-GB" sz="800" b="0" kern="1200" dirty="0" smtClean="0">
                          <a:latin typeface="Times New Roman" pitchFamily="18" charset="0"/>
                          <a:cs typeface="Times New Roman" pitchFamily="18" charset="0"/>
                        </a:rPr>
                        <a:t>Regency Apartments</a:t>
                      </a:r>
                      <a:endParaRPr lang="en-US" sz="800" b="0" kern="1200" dirty="0" smtClean="0">
                        <a:latin typeface="Times New Roman" pitchFamily="18" charset="0"/>
                        <a:cs typeface="Times New Roman" pitchFamily="18" charset="0"/>
                      </a:endParaRPr>
                    </a:p>
                    <a:p>
                      <a:pPr algn="l"/>
                      <a:r>
                        <a:rPr lang="en-GB" sz="800" b="0" kern="1200" dirty="0" smtClean="0">
                          <a:latin typeface="Times New Roman" pitchFamily="18" charset="0"/>
                          <a:cs typeface="Times New Roman" pitchFamily="18" charset="0"/>
                        </a:rPr>
                        <a:t>30 Lugogo By-Pass</a:t>
                      </a:r>
                      <a:endParaRPr lang="en-US" sz="800" b="0" kern="1200" dirty="0" smtClean="0">
                        <a:latin typeface="Times New Roman" pitchFamily="18" charset="0"/>
                        <a:cs typeface="Times New Roman" pitchFamily="18" charset="0"/>
                      </a:endParaRPr>
                    </a:p>
                    <a:p>
                      <a:pPr algn="l"/>
                      <a:r>
                        <a:rPr lang="en-GB" sz="800" b="0" kern="1200" dirty="0" smtClean="0">
                          <a:latin typeface="Times New Roman" pitchFamily="18" charset="0"/>
                          <a:cs typeface="Times New Roman" pitchFamily="18" charset="0"/>
                        </a:rPr>
                        <a:t>P.O. Box 25803</a:t>
                      </a:r>
                      <a:endParaRPr lang="en-US" sz="800" b="0" kern="1200" dirty="0" smtClean="0">
                        <a:latin typeface="Times New Roman" pitchFamily="18" charset="0"/>
                        <a:cs typeface="Times New Roman" pitchFamily="18" charset="0"/>
                      </a:endParaRPr>
                    </a:p>
                    <a:p>
                      <a:pPr algn="l"/>
                      <a:r>
                        <a:rPr lang="en-GB" sz="800" b="0" kern="1200" dirty="0" smtClean="0">
                          <a:latin typeface="Times New Roman" pitchFamily="18" charset="0"/>
                          <a:cs typeface="Times New Roman" pitchFamily="18" charset="0"/>
                        </a:rPr>
                        <a:t>Kampala, Uganda.</a:t>
                      </a:r>
                      <a:endParaRPr lang="en-US" sz="800" b="0" kern="1200" dirty="0" smtClean="0">
                        <a:latin typeface="Times New Roman" pitchFamily="18" charset="0"/>
                        <a:cs typeface="Times New Roman" pitchFamily="18" charset="0"/>
                      </a:endParaRPr>
                    </a:p>
                    <a:p>
                      <a:pPr algn="l"/>
                      <a:r>
                        <a:rPr lang="en-GB" sz="800" b="0" kern="1200" dirty="0" smtClean="0">
                          <a:latin typeface="Times New Roman" pitchFamily="18" charset="0"/>
                          <a:cs typeface="Times New Roman" pitchFamily="18" charset="0"/>
                        </a:rPr>
                        <a:t>Tel. +256 312 260 225</a:t>
                      </a:r>
                      <a:endParaRPr lang="en-US" sz="800" b="0" kern="1200" dirty="0" smtClean="0">
                        <a:latin typeface="Times New Roman" pitchFamily="18" charset="0"/>
                        <a:cs typeface="Times New Roman" pitchFamily="18" charset="0"/>
                      </a:endParaRPr>
                    </a:p>
                    <a:p>
                      <a:pPr algn="l"/>
                      <a:r>
                        <a:rPr lang="en-GB" sz="800" b="0" kern="1200" dirty="0" smtClean="0">
                          <a:latin typeface="Times New Roman" pitchFamily="18" charset="0"/>
                          <a:cs typeface="Times New Roman" pitchFamily="18" charset="0"/>
                        </a:rPr>
                        <a:t>Mobile. +256 776 36 5536</a:t>
                      </a:r>
                      <a:endParaRPr lang="en-US" sz="800" b="0" kern="1200" dirty="0" smtClean="0">
                        <a:latin typeface="Times New Roman" pitchFamily="18" charset="0"/>
                        <a:cs typeface="Times New Roman" pitchFamily="18" charset="0"/>
                      </a:endParaRPr>
                    </a:p>
                    <a:p>
                      <a:pPr algn="l"/>
                      <a:r>
                        <a:rPr lang="en-US" sz="800" b="0" dirty="0" smtClean="0">
                          <a:latin typeface="Times New Roman" pitchFamily="18" charset="0"/>
                          <a:cs typeface="Times New Roman" pitchFamily="18" charset="0"/>
                          <a:hlinkClick r:id=""/>
                        </a:rPr>
                        <a:t>info@</a:t>
                      </a:r>
                      <a:r>
                        <a:rPr lang="en-US" sz="800" b="0" i="1" dirty="0" smtClean="0">
                          <a:latin typeface="Times New Roman" pitchFamily="18" charset="0"/>
                          <a:cs typeface="Times New Roman" pitchFamily="18" charset="0"/>
                          <a:hlinkClick r:id=""/>
                        </a:rPr>
                        <a:t>MicroSave</a:t>
                      </a:r>
                      <a:r>
                        <a:rPr lang="en-US" sz="800" b="0" dirty="0" smtClean="0">
                          <a:latin typeface="Times New Roman" pitchFamily="18" charset="0"/>
                          <a:cs typeface="Times New Roman" pitchFamily="18" charset="0"/>
                          <a:hlinkClick r:id=""/>
                        </a:rPr>
                        <a:t>.net</a:t>
                      </a:r>
                      <a:endParaRPr lang="en-GB" sz="800" b="0" kern="1200" dirty="0" smtClean="0">
                        <a:solidFill>
                          <a:schemeClr val="tx1"/>
                        </a:solidFill>
                        <a:latin typeface="Times New Roman" pitchFamily="18" charset="0"/>
                        <a:ea typeface="+mn-ea"/>
                        <a:cs typeface="Times New Roman" pitchFamily="18" charset="0"/>
                      </a:endParaRPr>
                    </a:p>
                  </a:txBody>
                  <a:tcPr/>
                </a:tc>
                <a:tc>
                  <a:txBody>
                    <a:bodyPr/>
                    <a:lstStyle/>
                    <a:p>
                      <a:pPr algn="l"/>
                      <a:r>
                        <a:rPr lang="en-US" sz="800" b="0" i="1" kern="1200" dirty="0" smtClean="0">
                          <a:solidFill>
                            <a:schemeClr val="tx1"/>
                          </a:solidFill>
                          <a:latin typeface="Times New Roman" pitchFamily="18" charset="0"/>
                          <a:ea typeface="+mn-ea"/>
                          <a:cs typeface="Times New Roman" pitchFamily="18" charset="0"/>
                        </a:rPr>
                        <a:t>MicroSave </a:t>
                      </a:r>
                      <a:r>
                        <a:rPr lang="en-US" sz="800" b="0" kern="1200" dirty="0" smtClean="0">
                          <a:solidFill>
                            <a:schemeClr val="tx1"/>
                          </a:solidFill>
                          <a:latin typeface="Times New Roman" pitchFamily="18" charset="0"/>
                          <a:ea typeface="+mn-ea"/>
                          <a:cs typeface="Times New Roman" pitchFamily="18" charset="0"/>
                        </a:rPr>
                        <a:t>(UK Office)</a:t>
                      </a:r>
                    </a:p>
                    <a:p>
                      <a:pPr algn="l"/>
                      <a:r>
                        <a:rPr lang="en-US" sz="800" b="0" kern="1200" dirty="0" smtClean="0">
                          <a:solidFill>
                            <a:schemeClr val="tx1"/>
                          </a:solidFill>
                          <a:latin typeface="Times New Roman" pitchFamily="18" charset="0"/>
                          <a:ea typeface="+mn-ea"/>
                          <a:cs typeface="Times New Roman" pitchFamily="18" charset="0"/>
                        </a:rPr>
                        <a:t>The Folly, Watledge Close,</a:t>
                      </a:r>
                    </a:p>
                    <a:p>
                      <a:pPr algn="l"/>
                      <a:r>
                        <a:rPr lang="en-US" sz="800" b="0" kern="1200" dirty="0" smtClean="0">
                          <a:solidFill>
                            <a:schemeClr val="tx1"/>
                          </a:solidFill>
                          <a:latin typeface="Times New Roman" pitchFamily="18" charset="0"/>
                          <a:ea typeface="+mn-ea"/>
                          <a:cs typeface="Times New Roman" pitchFamily="18" charset="0"/>
                        </a:rPr>
                        <a:t>Tewkesbury, </a:t>
                      </a:r>
                    </a:p>
                    <a:p>
                      <a:pPr algn="l"/>
                      <a:r>
                        <a:rPr lang="en-US" sz="800" b="0" kern="1200" dirty="0" smtClean="0">
                          <a:solidFill>
                            <a:schemeClr val="tx1"/>
                          </a:solidFill>
                          <a:latin typeface="Times New Roman" pitchFamily="18" charset="0"/>
                          <a:ea typeface="+mn-ea"/>
                          <a:cs typeface="Times New Roman" pitchFamily="18" charset="0"/>
                        </a:rPr>
                        <a:t>Gloucestershire</a:t>
                      </a:r>
                    </a:p>
                    <a:p>
                      <a:pPr algn="l"/>
                      <a:r>
                        <a:rPr lang="en-US" sz="800" b="0" kern="1200" dirty="0" smtClean="0">
                          <a:solidFill>
                            <a:schemeClr val="tx1"/>
                          </a:solidFill>
                          <a:latin typeface="Times New Roman" pitchFamily="18" charset="0"/>
                          <a:ea typeface="+mn-ea"/>
                          <a:cs typeface="Times New Roman" pitchFamily="18" charset="0"/>
                        </a:rPr>
                        <a:t>GL20 5RJ</a:t>
                      </a:r>
                    </a:p>
                    <a:p>
                      <a:pPr algn="l"/>
                      <a:r>
                        <a:rPr lang="en-US" sz="800" b="0" kern="1200" dirty="0" smtClean="0">
                          <a:solidFill>
                            <a:schemeClr val="tx1"/>
                          </a:solidFill>
                          <a:latin typeface="Times New Roman" pitchFamily="18" charset="0"/>
                          <a:ea typeface="+mn-ea"/>
                          <a:cs typeface="Times New Roman" pitchFamily="18" charset="0"/>
                        </a:rPr>
                        <a:t>UK </a:t>
                      </a:r>
                    </a:p>
                    <a:p>
                      <a:pPr algn="l"/>
                      <a:r>
                        <a:rPr lang="en-US" sz="800" b="0" kern="1200" dirty="0" smtClean="0">
                          <a:solidFill>
                            <a:schemeClr val="tx1"/>
                          </a:solidFill>
                          <a:latin typeface="Times New Roman" pitchFamily="18" charset="0"/>
                          <a:ea typeface="+mn-ea"/>
                          <a:cs typeface="Times New Roman" pitchFamily="18" charset="0"/>
                        </a:rPr>
                        <a:t>Tel. +44 1684 273729</a:t>
                      </a:r>
                    </a:p>
                    <a:p>
                      <a:pPr algn="l"/>
                      <a:r>
                        <a:rPr lang="en-US" sz="800" b="0" kern="1200" dirty="0" smtClean="0">
                          <a:solidFill>
                            <a:schemeClr val="tx1"/>
                          </a:solidFill>
                          <a:latin typeface="Times New Roman" pitchFamily="18" charset="0"/>
                          <a:ea typeface="+mn-ea"/>
                          <a:cs typeface="Times New Roman" pitchFamily="18" charset="0"/>
                        </a:rPr>
                        <a:t>Mobile +44 796 307 7479</a:t>
                      </a:r>
                    </a:p>
                    <a:p>
                      <a:pPr algn="l"/>
                      <a:r>
                        <a:rPr lang="en-US" sz="800" b="0" dirty="0" smtClean="0">
                          <a:latin typeface="Times New Roman" pitchFamily="18" charset="0"/>
                          <a:cs typeface="Times New Roman" pitchFamily="18" charset="0"/>
                          <a:hlinkClick r:id=""/>
                        </a:rPr>
                        <a:t>nfo@</a:t>
                      </a:r>
                      <a:r>
                        <a:rPr lang="en-US" sz="800" b="0" i="1" dirty="0" smtClean="0">
                          <a:latin typeface="Times New Roman" pitchFamily="18" charset="0"/>
                          <a:cs typeface="Times New Roman" pitchFamily="18" charset="0"/>
                          <a:hlinkClick r:id=""/>
                        </a:rPr>
                        <a:t>MicroSave</a:t>
                      </a:r>
                      <a:r>
                        <a:rPr lang="en-US" sz="800" b="0" dirty="0" smtClean="0">
                          <a:latin typeface="Times New Roman" pitchFamily="18" charset="0"/>
                          <a:cs typeface="Times New Roman" pitchFamily="18" charset="0"/>
                          <a:hlinkClick r:id=""/>
                        </a:rPr>
                        <a:t>.ne</a:t>
                      </a:r>
                      <a:endParaRPr lang="en-GB" sz="800" b="0" kern="1200" dirty="0" smtClean="0">
                        <a:solidFill>
                          <a:schemeClr val="tx1"/>
                        </a:solidFill>
                        <a:latin typeface="Times New Roman" pitchFamily="18" charset="0"/>
                        <a:ea typeface="+mn-ea"/>
                        <a:cs typeface="Times New Roman" pitchFamily="18" charset="0"/>
                      </a:endParaRPr>
                    </a:p>
                  </a:txBody>
                  <a:tcPr/>
                </a:tc>
                <a:tc>
                  <a:txBody>
                    <a:bodyPr/>
                    <a:lstStyle/>
                    <a:p>
                      <a:pPr algn="l"/>
                      <a:r>
                        <a:rPr lang="en-US" sz="800" b="0" i="1" kern="1200" dirty="0" smtClean="0">
                          <a:solidFill>
                            <a:schemeClr val="tx1"/>
                          </a:solidFill>
                          <a:latin typeface="Times New Roman" pitchFamily="18" charset="0"/>
                          <a:ea typeface="+mn-ea"/>
                          <a:cs typeface="Times New Roman" pitchFamily="18" charset="0"/>
                        </a:rPr>
                        <a:t>MicroSave </a:t>
                      </a:r>
                      <a:r>
                        <a:rPr lang="en-US" sz="800" b="0" kern="1200" dirty="0" smtClean="0">
                          <a:latin typeface="Times New Roman" pitchFamily="18" charset="0"/>
                          <a:cs typeface="Times New Roman" pitchFamily="18" charset="0"/>
                        </a:rPr>
                        <a:t>(Manila Office)</a:t>
                      </a:r>
                    </a:p>
                    <a:p>
                      <a:pPr algn="l"/>
                      <a:r>
                        <a:rPr lang="en-US" sz="800" b="0" kern="1200" dirty="0" smtClean="0">
                          <a:latin typeface="Times New Roman" pitchFamily="18" charset="0"/>
                          <a:cs typeface="Times New Roman" pitchFamily="18" charset="0"/>
                        </a:rPr>
                        <a:t>Unit 402, Manila Luxury Condominiums,</a:t>
                      </a:r>
                      <a:br>
                        <a:rPr lang="en-US" sz="800" b="0" kern="1200" dirty="0" smtClean="0">
                          <a:latin typeface="Times New Roman" pitchFamily="18" charset="0"/>
                          <a:cs typeface="Times New Roman" pitchFamily="18" charset="0"/>
                        </a:rPr>
                      </a:br>
                      <a:r>
                        <a:rPr lang="en-US" sz="800" b="0" kern="1200" dirty="0" smtClean="0">
                          <a:latin typeface="Times New Roman" pitchFamily="18" charset="0"/>
                          <a:cs typeface="Times New Roman" pitchFamily="18" charset="0"/>
                        </a:rPr>
                        <a:t>Pearl Drive corner Gold Loop,</a:t>
                      </a:r>
                      <a:br>
                        <a:rPr lang="en-US" sz="800" b="0" kern="1200" dirty="0" smtClean="0">
                          <a:latin typeface="Times New Roman" pitchFamily="18" charset="0"/>
                          <a:cs typeface="Times New Roman" pitchFamily="18" charset="0"/>
                        </a:rPr>
                      </a:br>
                      <a:r>
                        <a:rPr lang="en-US" sz="800" b="0" kern="1200" dirty="0" smtClean="0">
                          <a:latin typeface="Times New Roman" pitchFamily="18" charset="0"/>
                          <a:cs typeface="Times New Roman" pitchFamily="18" charset="0"/>
                        </a:rPr>
                        <a:t>Ortigas Center, Pasig City,</a:t>
                      </a:r>
                      <a:br>
                        <a:rPr lang="en-US" sz="800" b="0" kern="1200" dirty="0" smtClean="0">
                          <a:latin typeface="Times New Roman" pitchFamily="18" charset="0"/>
                          <a:cs typeface="Times New Roman" pitchFamily="18" charset="0"/>
                        </a:rPr>
                      </a:br>
                      <a:r>
                        <a:rPr lang="en-US" sz="800" b="0" kern="1200" dirty="0" smtClean="0">
                          <a:latin typeface="Times New Roman" pitchFamily="18" charset="0"/>
                          <a:cs typeface="Times New Roman" pitchFamily="18" charset="0"/>
                        </a:rPr>
                        <a:t>Metro Manila, Philippines.</a:t>
                      </a:r>
                      <a:br>
                        <a:rPr lang="en-US" sz="800" b="0" kern="1200" dirty="0" smtClean="0">
                          <a:latin typeface="Times New Roman" pitchFamily="18" charset="0"/>
                          <a:cs typeface="Times New Roman" pitchFamily="18" charset="0"/>
                        </a:rPr>
                      </a:br>
                      <a:r>
                        <a:rPr lang="en-US" sz="800" b="0" kern="1200" dirty="0" smtClean="0">
                          <a:latin typeface="Times New Roman" pitchFamily="18" charset="0"/>
                          <a:cs typeface="Times New Roman" pitchFamily="18" charset="0"/>
                        </a:rPr>
                        <a:t>Tel: +(632) 477-5740</a:t>
                      </a:r>
                      <a:br>
                        <a:rPr lang="en-US" sz="800" b="0" kern="1200" dirty="0" smtClean="0">
                          <a:latin typeface="Times New Roman" pitchFamily="18" charset="0"/>
                          <a:cs typeface="Times New Roman" pitchFamily="18" charset="0"/>
                        </a:rPr>
                      </a:br>
                      <a:r>
                        <a:rPr lang="en-US" sz="800" b="0" kern="1200" dirty="0" smtClean="0">
                          <a:latin typeface="Times New Roman" pitchFamily="18" charset="0"/>
                          <a:cs typeface="Times New Roman" pitchFamily="18" charset="0"/>
                        </a:rPr>
                        <a:t>Mobile: +63-917-597-7789</a:t>
                      </a:r>
                      <a:br>
                        <a:rPr lang="en-US" sz="800" b="0" kern="1200" dirty="0" smtClean="0">
                          <a:latin typeface="Times New Roman" pitchFamily="18" charset="0"/>
                          <a:cs typeface="Times New Roman" pitchFamily="18" charset="0"/>
                        </a:rPr>
                      </a:br>
                      <a:r>
                        <a:rPr lang="en-US" sz="800" b="0" dirty="0" smtClean="0">
                          <a:latin typeface="Times New Roman" pitchFamily="18" charset="0"/>
                          <a:cs typeface="Times New Roman" pitchFamily="18" charset="0"/>
                          <a:hlinkClick r:id=""/>
                        </a:rPr>
                        <a:t>info@</a:t>
                      </a:r>
                      <a:r>
                        <a:rPr lang="en-US" sz="800" b="0" i="1" dirty="0" smtClean="0">
                          <a:latin typeface="Times New Roman" pitchFamily="18" charset="0"/>
                          <a:cs typeface="Times New Roman" pitchFamily="18" charset="0"/>
                          <a:hlinkClick r:id=""/>
                        </a:rPr>
                        <a:t>MicroSave</a:t>
                      </a:r>
                      <a:r>
                        <a:rPr lang="en-US" sz="800" b="0" dirty="0" smtClean="0">
                          <a:latin typeface="Times New Roman" pitchFamily="18" charset="0"/>
                          <a:cs typeface="Times New Roman" pitchFamily="18" charset="0"/>
                          <a:hlinkClick r:id=""/>
                        </a:rPr>
                        <a:t>.net</a:t>
                      </a:r>
                      <a:endParaRPr lang="en-US" sz="800" b="0" kern="1200" dirty="0" smtClean="0">
                        <a:latin typeface="Times New Roman" pitchFamily="18" charset="0"/>
                        <a:cs typeface="Times New Roman" pitchFamily="18" charset="0"/>
                      </a:endParaRPr>
                    </a:p>
                    <a:p>
                      <a:pPr algn="l"/>
                      <a:endParaRPr lang="en-GB" sz="800" b="0" kern="1200" dirty="0" smtClean="0">
                        <a:solidFill>
                          <a:schemeClr val="tx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dirty="0" smtClean="0">
                          <a:solidFill>
                            <a:schemeClr val="tx1"/>
                          </a:solidFill>
                          <a:latin typeface="Times New Roman" pitchFamily="18" charset="0"/>
                          <a:ea typeface="+mn-ea"/>
                          <a:cs typeface="Times New Roman" pitchFamily="18" charset="0"/>
                        </a:rPr>
                        <a:t>MicroSave </a:t>
                      </a:r>
                      <a:r>
                        <a:rPr lang="en-GB" sz="800" b="0" kern="1200" dirty="0" smtClean="0">
                          <a:solidFill>
                            <a:schemeClr val="tx1"/>
                          </a:solidFill>
                          <a:latin typeface="Times New Roman" pitchFamily="18" charset="0"/>
                          <a:ea typeface="+mn-ea"/>
                          <a:cs typeface="Times New Roman" pitchFamily="18" charset="0"/>
                        </a:rPr>
                        <a:t>(Indonesia Office)</a:t>
                      </a:r>
                    </a:p>
                    <a:p>
                      <a:pPr marL="0" marR="0" indent="0" algn="l" defTabSz="914400" rtl="0" eaLnBrk="1" fontAlgn="auto" latinLnBrk="0" hangingPunct="1">
                        <a:lnSpc>
                          <a:spcPct val="100000"/>
                        </a:lnSpc>
                        <a:spcBef>
                          <a:spcPts val="0"/>
                        </a:spcBef>
                        <a:spcAft>
                          <a:spcPts val="0"/>
                        </a:spcAft>
                        <a:buClrTx/>
                        <a:buSzTx/>
                        <a:buFontTx/>
                        <a:buNone/>
                        <a:tabLst/>
                        <a:defRPr/>
                      </a:pPr>
                      <a:r>
                        <a:rPr lang="nn-NO" sz="800" b="0" kern="1200" dirty="0" smtClean="0">
                          <a:solidFill>
                            <a:schemeClr val="tx1"/>
                          </a:solidFill>
                          <a:latin typeface="Times New Roman" pitchFamily="18" charset="0"/>
                          <a:ea typeface="+mn-ea"/>
                          <a:cs typeface="Times New Roman" pitchFamily="18" charset="0"/>
                        </a:rPr>
                        <a:t>Jl. Penjernihan I No. 10,</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Times New Roman" pitchFamily="18" charset="0"/>
                          <a:ea typeface="+mn-ea"/>
                          <a:cs typeface="Times New Roman" pitchFamily="18" charset="0"/>
                        </a:rPr>
                        <a:t>Komplek Keuangan -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Times New Roman" pitchFamily="18" charset="0"/>
                          <a:ea typeface="+mn-ea"/>
                          <a:cs typeface="Times New Roman" pitchFamily="18" charset="0"/>
                        </a:rPr>
                        <a:t>Pejompongan,</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Times New Roman" pitchFamily="18" charset="0"/>
                          <a:ea typeface="+mn-ea"/>
                          <a:cs typeface="Times New Roman" pitchFamily="18" charset="0"/>
                        </a:rPr>
                        <a:t>Jakarta Pusat 10210, Indonesia.</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Times New Roman" pitchFamily="18" charset="0"/>
                          <a:ea typeface="+mn-ea"/>
                          <a:cs typeface="Times New Roman" pitchFamily="18" charset="0"/>
                        </a:rPr>
                        <a:t>Tel: +62 82122 565594</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latin typeface="Times New Roman" pitchFamily="18" charset="0"/>
                          <a:cs typeface="Times New Roman" pitchFamily="18" charset="0"/>
                          <a:hlinkClick r:id=""/>
                        </a:rPr>
                        <a:t>info@</a:t>
                      </a:r>
                      <a:r>
                        <a:rPr lang="en-US" sz="800" b="0" i="1" dirty="0" smtClean="0">
                          <a:latin typeface="Times New Roman" pitchFamily="18" charset="0"/>
                          <a:cs typeface="Times New Roman" pitchFamily="18" charset="0"/>
                          <a:hlinkClick r:id=""/>
                        </a:rPr>
                        <a:t>MicroSave</a:t>
                      </a:r>
                      <a:r>
                        <a:rPr lang="en-US" sz="800" b="0" dirty="0" smtClean="0">
                          <a:latin typeface="Times New Roman" pitchFamily="18" charset="0"/>
                          <a:cs typeface="Times New Roman" pitchFamily="18" charset="0"/>
                          <a:hlinkClick r:id=""/>
                        </a:rPr>
                        <a:t>.net</a:t>
                      </a:r>
                      <a:endParaRPr lang="en-GB" sz="800" b="0" kern="1200" dirty="0" smtClean="0">
                        <a:solidFill>
                          <a:schemeClr val="tx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dirty="0" smtClean="0">
                          <a:solidFill>
                            <a:schemeClr val="tx1"/>
                          </a:solidFill>
                          <a:latin typeface="Times New Roman" pitchFamily="18" charset="0"/>
                          <a:ea typeface="+mn-ea"/>
                          <a:cs typeface="Times New Roman" pitchFamily="18" charset="0"/>
                        </a:rPr>
                        <a:t>MicroSave </a:t>
                      </a:r>
                      <a:r>
                        <a:rPr lang="en-GB" sz="800" b="0" kern="1200" dirty="0" smtClean="0">
                          <a:solidFill>
                            <a:schemeClr val="tx1"/>
                          </a:solidFill>
                          <a:latin typeface="Times New Roman" pitchFamily="18" charset="0"/>
                          <a:ea typeface="+mn-ea"/>
                          <a:cs typeface="Times New Roman" pitchFamily="18" charset="0"/>
                        </a:rPr>
                        <a:t>(PNG Office)</a:t>
                      </a:r>
                    </a:p>
                    <a:p>
                      <a:pPr marL="0" marR="0" indent="0" algn="l" defTabSz="914400" rtl="0" eaLnBrk="1" fontAlgn="auto" latinLnBrk="0" hangingPunct="1">
                        <a:lnSpc>
                          <a:spcPct val="100000"/>
                        </a:lnSpc>
                        <a:spcBef>
                          <a:spcPts val="0"/>
                        </a:spcBef>
                        <a:spcAft>
                          <a:spcPts val="0"/>
                        </a:spcAft>
                        <a:buClrTx/>
                        <a:buSzTx/>
                        <a:buFontTx/>
                        <a:buNone/>
                        <a:tabLst/>
                        <a:defRPr/>
                      </a:pPr>
                      <a:r>
                        <a:rPr lang="en-IN" sz="800" b="0" kern="1200" dirty="0" smtClean="0">
                          <a:solidFill>
                            <a:schemeClr val="tx1"/>
                          </a:solidFill>
                          <a:latin typeface="Times New Roman" pitchFamily="18" charset="0"/>
                          <a:ea typeface="+mn-ea"/>
                          <a:cs typeface="Times New Roman" pitchFamily="18" charset="0"/>
                        </a:rPr>
                        <a:t>Corner of Musgrave Street and Champion Parade,</a:t>
                      </a:r>
                    </a:p>
                    <a:p>
                      <a:pPr marL="0" marR="0" indent="0" algn="l" defTabSz="914400" rtl="0" eaLnBrk="1" fontAlgn="auto" latinLnBrk="0" hangingPunct="1">
                        <a:lnSpc>
                          <a:spcPct val="100000"/>
                        </a:lnSpc>
                        <a:spcBef>
                          <a:spcPts val="0"/>
                        </a:spcBef>
                        <a:spcAft>
                          <a:spcPts val="0"/>
                        </a:spcAft>
                        <a:buClrTx/>
                        <a:buSzTx/>
                        <a:buFontTx/>
                        <a:buNone/>
                        <a:tabLst/>
                        <a:defRPr/>
                      </a:pPr>
                      <a:r>
                        <a:rPr lang="en-IN" sz="800" b="0" kern="1200" dirty="0" smtClean="0">
                          <a:solidFill>
                            <a:schemeClr val="tx1"/>
                          </a:solidFill>
                          <a:latin typeface="Times New Roman" pitchFamily="18" charset="0"/>
                          <a:ea typeface="+mn-ea"/>
                          <a:cs typeface="Times New Roman" pitchFamily="18" charset="0"/>
                        </a:rPr>
                        <a:t>Port Moresby, Papua New Guinea. </a:t>
                      </a:r>
                    </a:p>
                    <a:p>
                      <a:pPr marL="0" marR="0" indent="0" algn="l" defTabSz="914400" rtl="0" eaLnBrk="1" fontAlgn="auto" latinLnBrk="0" hangingPunct="1">
                        <a:lnSpc>
                          <a:spcPct val="100000"/>
                        </a:lnSpc>
                        <a:spcBef>
                          <a:spcPts val="0"/>
                        </a:spcBef>
                        <a:spcAft>
                          <a:spcPts val="0"/>
                        </a:spcAft>
                        <a:buClrTx/>
                        <a:buSzTx/>
                        <a:buFontTx/>
                        <a:buNone/>
                        <a:tabLst/>
                        <a:defRPr/>
                      </a:pPr>
                      <a:r>
                        <a:rPr lang="en-IN" sz="800" b="0" kern="1200" dirty="0" err="1" smtClean="0">
                          <a:solidFill>
                            <a:schemeClr val="tx1"/>
                          </a:solidFill>
                          <a:latin typeface="Times New Roman" pitchFamily="18" charset="0"/>
                          <a:ea typeface="+mn-ea"/>
                          <a:cs typeface="Times New Roman" pitchFamily="18" charset="0"/>
                        </a:rPr>
                        <a:t>TeleFax</a:t>
                      </a:r>
                      <a:r>
                        <a:rPr lang="en-IN" sz="800" b="0" kern="1200" dirty="0" smtClean="0">
                          <a:solidFill>
                            <a:schemeClr val="tx1"/>
                          </a:solidFill>
                          <a:latin typeface="Times New Roman" pitchFamily="18" charset="0"/>
                          <a:ea typeface="+mn-ea"/>
                          <a:cs typeface="Times New Roman" pitchFamily="18" charset="0"/>
                        </a:rPr>
                        <a:t> No.: +675 321 8823/321 8854 </a:t>
                      </a:r>
                      <a:r>
                        <a:rPr lang="en-US" sz="800" b="0" dirty="0" smtClean="0">
                          <a:latin typeface="Times New Roman" pitchFamily="18" charset="0"/>
                          <a:cs typeface="Times New Roman" pitchFamily="18" charset="0"/>
                          <a:hlinkClick r:id=""/>
                        </a:rPr>
                        <a:t>info@</a:t>
                      </a:r>
                      <a:r>
                        <a:rPr lang="en-US" sz="800" b="0" i="1" dirty="0" smtClean="0">
                          <a:latin typeface="Times New Roman" pitchFamily="18" charset="0"/>
                          <a:cs typeface="Times New Roman" pitchFamily="18" charset="0"/>
                          <a:hlinkClick r:id=""/>
                        </a:rPr>
                        <a:t>MicroSave</a:t>
                      </a:r>
                      <a:r>
                        <a:rPr lang="en-US" sz="800" b="0" dirty="0" smtClean="0">
                          <a:latin typeface="Times New Roman" pitchFamily="18" charset="0"/>
                          <a:cs typeface="Times New Roman" pitchFamily="18" charset="0"/>
                          <a:hlinkClick r:id=""/>
                        </a:rPr>
                        <a:t>.net</a:t>
                      </a:r>
                      <a:endParaRPr lang="en-GB" sz="800" b="0" kern="1200" dirty="0" smtClean="0">
                        <a:solidFill>
                          <a:schemeClr val="tx1"/>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tx1"/>
                        </a:solidFill>
                        <a:latin typeface="Times New Roman" pitchFamily="18" charset="0"/>
                        <a:ea typeface="+mn-ea"/>
                        <a:cs typeface="Times New Roman" pitchFamily="18" charset="0"/>
                      </a:endParaRPr>
                    </a:p>
                  </a:txBody>
                  <a:tcPr/>
                </a:tc>
              </a:tr>
            </a:tbl>
          </a:graphicData>
        </a:graphic>
      </p:graphicFrame>
      <p:pic>
        <p:nvPicPr>
          <p:cNvPr id="232" name="Picture 259" descr="lightblu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906537" y="1268760"/>
            <a:ext cx="513399" cy="41721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 name="TextBox 2"/>
          <p:cNvSpPr txBox="1"/>
          <p:nvPr/>
        </p:nvSpPr>
        <p:spPr>
          <a:xfrm>
            <a:off x="3491880" y="1268760"/>
            <a:ext cx="683046" cy="153888"/>
          </a:xfrm>
          <a:prstGeom prst="rect">
            <a:avLst/>
          </a:prstGeom>
          <a:solidFill>
            <a:schemeClr val="tx1"/>
          </a:solidFill>
        </p:spPr>
        <p:txBody>
          <a:bodyPr wrap="square" lIns="0" tIns="0" rIns="0" bIns="0" rtlCol="0">
            <a:spAutoFit/>
          </a:bodyPr>
          <a:lstStyle/>
          <a:p>
            <a:pPr defTabSz="914400"/>
            <a:r>
              <a:rPr lang="en-IN" sz="1000" dirty="0" smtClean="0">
                <a:solidFill>
                  <a:prstClr val="white"/>
                </a:solidFill>
              </a:rPr>
              <a:t>Tewkesbury</a:t>
            </a:r>
            <a:endParaRPr lang="en-GB" sz="1050" dirty="0">
              <a:solidFill>
                <a:prstClr val="white"/>
              </a:solidFill>
            </a:endParaRPr>
          </a:p>
        </p:txBody>
      </p:sp>
      <p:pic>
        <p:nvPicPr>
          <p:cNvPr id="233" name="Picture 259" descr="lightblu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496623" y="4378632"/>
            <a:ext cx="513399" cy="41721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234" name="TextBox 233"/>
          <p:cNvSpPr txBox="1"/>
          <p:nvPr/>
        </p:nvSpPr>
        <p:spPr>
          <a:xfrm>
            <a:off x="2393546" y="3501008"/>
            <a:ext cx="738294" cy="153888"/>
          </a:xfrm>
          <a:prstGeom prst="rect">
            <a:avLst/>
          </a:prstGeom>
          <a:solidFill>
            <a:schemeClr val="tx1"/>
          </a:solidFill>
        </p:spPr>
        <p:txBody>
          <a:bodyPr wrap="square" lIns="0" tIns="0" rIns="0" bIns="0" rtlCol="0">
            <a:spAutoFit/>
          </a:bodyPr>
          <a:lstStyle/>
          <a:p>
            <a:pPr defTabSz="914400"/>
            <a:r>
              <a:rPr lang="en-IN" sz="1000" dirty="0">
                <a:solidFill>
                  <a:prstClr val="white"/>
                </a:solidFill>
              </a:rPr>
              <a:t>B</a:t>
            </a:r>
            <a:r>
              <a:rPr lang="en-IN" sz="1000" dirty="0" smtClean="0">
                <a:solidFill>
                  <a:prstClr val="white"/>
                </a:solidFill>
              </a:rPr>
              <a:t>uenos Aries</a:t>
            </a:r>
            <a:endParaRPr lang="en-GB" sz="1050" dirty="0">
              <a:solidFill>
                <a:prstClr val="white"/>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6027041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715962"/>
          </a:xfrm>
        </p:spPr>
        <p:txBody>
          <a:bodyPr>
            <a:normAutofit/>
          </a:bodyPr>
          <a:lstStyle/>
          <a:p>
            <a:r>
              <a:rPr lang="en-US" sz="4000" dirty="0" smtClean="0">
                <a:latin typeface="Georgia" pitchFamily="18" charset="0"/>
              </a:rPr>
              <a:t>Thank you</a:t>
            </a:r>
            <a:endParaRPr lang="en-IN" sz="4000" dirty="0">
              <a:latin typeface="Georgia" pitchFamily="18" charset="0"/>
            </a:endParaRPr>
          </a:p>
        </p:txBody>
      </p:sp>
      <p:sp>
        <p:nvSpPr>
          <p:cNvPr id="4" name="TextBox 3"/>
          <p:cNvSpPr txBox="1"/>
          <p:nvPr/>
        </p:nvSpPr>
        <p:spPr>
          <a:xfrm>
            <a:off x="152400" y="3048000"/>
            <a:ext cx="8610600" cy="1754326"/>
          </a:xfrm>
          <a:prstGeom prst="rect">
            <a:avLst/>
          </a:prstGeom>
          <a:noFill/>
        </p:spPr>
        <p:txBody>
          <a:bodyPr wrap="square" rtlCol="0">
            <a:spAutoFit/>
          </a:bodyPr>
          <a:lstStyle/>
          <a:p>
            <a:pPr algn="ctr" defTabSz="914400"/>
            <a:r>
              <a:rPr lang="en-US" b="1" i="1" dirty="0" smtClean="0">
                <a:solidFill>
                  <a:srgbClr val="242852">
                    <a:lumMod val="60000"/>
                    <a:lumOff val="40000"/>
                  </a:srgbClr>
                </a:solidFill>
              </a:rPr>
              <a:t>Please visit our website for a wealth of practical guidance in the form of research papers, technical briefs, training toolkits and videos </a:t>
            </a:r>
          </a:p>
          <a:p>
            <a:pPr algn="ctr" defTabSz="914400"/>
            <a:endParaRPr lang="en-US" b="1" i="1" dirty="0" smtClean="0">
              <a:solidFill>
                <a:srgbClr val="242852">
                  <a:lumMod val="60000"/>
                  <a:lumOff val="40000"/>
                </a:srgbClr>
              </a:solidFill>
            </a:endParaRPr>
          </a:p>
          <a:p>
            <a:pPr algn="ctr" defTabSz="914400"/>
            <a:r>
              <a:rPr lang="en-US" b="1" i="1" dirty="0" smtClean="0">
                <a:solidFill>
                  <a:srgbClr val="242852">
                    <a:lumMod val="60000"/>
                    <a:lumOff val="40000"/>
                  </a:srgbClr>
                </a:solidFill>
              </a:rPr>
              <a:t>They are all freely downloadable</a:t>
            </a:r>
          </a:p>
          <a:p>
            <a:pPr algn="ctr" defTabSz="914400"/>
            <a:endParaRPr lang="en-US" b="1" i="1" dirty="0" smtClean="0">
              <a:solidFill>
                <a:srgbClr val="242852">
                  <a:lumMod val="60000"/>
                  <a:lumOff val="40000"/>
                </a:srgbClr>
              </a:solidFill>
            </a:endParaRPr>
          </a:p>
          <a:p>
            <a:pPr algn="ctr" defTabSz="914400"/>
            <a:r>
              <a:rPr lang="en-US" b="1" i="1" dirty="0" smtClean="0">
                <a:solidFill>
                  <a:srgbClr val="242852">
                    <a:lumMod val="60000"/>
                    <a:lumOff val="40000"/>
                  </a:srgbClr>
                </a:solidFill>
              </a:rPr>
              <a:t>www.microsave.org</a:t>
            </a:r>
            <a:endParaRPr lang="en-IN" b="1" i="1" dirty="0">
              <a:solidFill>
                <a:srgbClr val="242852">
                  <a:lumMod val="60000"/>
                  <a:lumOff val="40000"/>
                </a:srgbClr>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smtClean="0"/>
              <a:t>Section 4: Three Standards</a:t>
            </a:r>
            <a:endParaRPr lang="en-US" dirty="0"/>
          </a:p>
        </p:txBody>
      </p:sp>
      <p:sp>
        <p:nvSpPr>
          <p:cNvPr id="3" name="Content Placeholder 2"/>
          <p:cNvSpPr>
            <a:spLocks noGrp="1"/>
          </p:cNvSpPr>
          <p:nvPr>
            <p:ph idx="1"/>
          </p:nvPr>
        </p:nvSpPr>
        <p:spPr>
          <a:xfrm>
            <a:off x="457200" y="1676400"/>
            <a:ext cx="8229600" cy="4898136"/>
          </a:xfrm>
        </p:spPr>
        <p:txBody>
          <a:bodyPr>
            <a:normAutofit/>
          </a:bodyPr>
          <a:lstStyle/>
          <a:p>
            <a:r>
              <a:rPr lang="en-US" b="1" dirty="0" smtClean="0"/>
              <a:t>4.a. </a:t>
            </a:r>
            <a:r>
              <a:rPr lang="en-US" dirty="0" smtClean="0"/>
              <a:t>The institution understands the needs and preferences of different types of clients.</a:t>
            </a:r>
          </a:p>
          <a:p>
            <a:endParaRPr lang="en-US" dirty="0" smtClean="0"/>
          </a:p>
          <a:p>
            <a:r>
              <a:rPr lang="en-US" b="1" dirty="0" smtClean="0"/>
              <a:t>4.b. </a:t>
            </a:r>
            <a:r>
              <a:rPr lang="en-US" dirty="0" smtClean="0"/>
              <a:t>The institution designs its products and services such that they do not cause harm.</a:t>
            </a:r>
          </a:p>
          <a:p>
            <a:endParaRPr lang="en-US" dirty="0" smtClean="0"/>
          </a:p>
          <a:p>
            <a:r>
              <a:rPr lang="en-US" b="1" dirty="0" smtClean="0"/>
              <a:t>4.c. </a:t>
            </a:r>
            <a:r>
              <a:rPr lang="en-US" dirty="0" smtClean="0"/>
              <a:t>The institution designs its products and services to benefit clients in line with its social goals.</a:t>
            </a:r>
          </a:p>
          <a:p>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6946798"/>
      </p:ext>
    </p:extLst>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865883"/>
            <a:ext cx="8389903" cy="1066800"/>
          </a:xfrm>
        </p:spPr>
        <p:txBody>
          <a:bodyPr/>
          <a:lstStyle/>
          <a:p>
            <a:r>
              <a:rPr lang="en-US" dirty="0" smtClean="0"/>
              <a:t>Agenda</a:t>
            </a:r>
            <a:endParaRPr lang="en-US" dirty="0"/>
          </a:p>
        </p:txBody>
      </p:sp>
      <p:sp>
        <p:nvSpPr>
          <p:cNvPr id="3" name="Content Placeholder 2"/>
          <p:cNvSpPr>
            <a:spLocks noGrp="1"/>
          </p:cNvSpPr>
          <p:nvPr>
            <p:ph idx="1"/>
          </p:nvPr>
        </p:nvSpPr>
        <p:spPr>
          <a:xfrm>
            <a:off x="173191" y="1932683"/>
            <a:ext cx="8865658" cy="4325112"/>
          </a:xfrm>
        </p:spPr>
        <p:txBody>
          <a:bodyPr>
            <a:normAutofit/>
          </a:bodyPr>
          <a:lstStyle/>
          <a:p>
            <a:pPr>
              <a:lnSpc>
                <a:spcPct val="200000"/>
              </a:lnSpc>
            </a:pPr>
            <a:r>
              <a:rPr lang="en-US" sz="2600" dirty="0" smtClean="0"/>
              <a:t>Review of Section 4 of the Universal Standards</a:t>
            </a:r>
          </a:p>
          <a:p>
            <a:pPr>
              <a:lnSpc>
                <a:spcPct val="200000"/>
              </a:lnSpc>
            </a:pPr>
            <a:r>
              <a:rPr lang="en-US" sz="2600" dirty="0" smtClean="0"/>
              <a:t>Interview with </a:t>
            </a:r>
            <a:r>
              <a:rPr lang="en-US" sz="2600" dirty="0" err="1" smtClean="0"/>
              <a:t>Sameera</a:t>
            </a:r>
            <a:r>
              <a:rPr lang="en-US" sz="2600" dirty="0" smtClean="0"/>
              <a:t> B of </a:t>
            </a:r>
            <a:r>
              <a:rPr lang="en-US" sz="2600" dirty="0" err="1" smtClean="0"/>
              <a:t>Grameen</a:t>
            </a:r>
            <a:r>
              <a:rPr lang="en-US" sz="2600" dirty="0" smtClean="0"/>
              <a:t> </a:t>
            </a:r>
            <a:r>
              <a:rPr lang="en-US" sz="2600" dirty="0" err="1" smtClean="0"/>
              <a:t>Koota</a:t>
            </a:r>
            <a:r>
              <a:rPr lang="en-US" sz="2600" dirty="0" smtClean="0"/>
              <a:t>, India</a:t>
            </a:r>
          </a:p>
          <a:p>
            <a:pPr>
              <a:lnSpc>
                <a:spcPct val="200000"/>
              </a:lnSpc>
            </a:pPr>
            <a:r>
              <a:rPr lang="en-US" sz="2600" dirty="0" smtClean="0"/>
              <a:t>Input from Sunil </a:t>
            </a:r>
            <a:r>
              <a:rPr lang="en-US" sz="2600" dirty="0" err="1" smtClean="0"/>
              <a:t>Bhat</a:t>
            </a:r>
            <a:r>
              <a:rPr lang="en-US" sz="2600" dirty="0" smtClean="0"/>
              <a:t> of </a:t>
            </a:r>
            <a:r>
              <a:rPr lang="en-US" sz="2600" dirty="0" err="1" smtClean="0"/>
              <a:t>MicroSave</a:t>
            </a:r>
            <a:r>
              <a:rPr lang="en-US" sz="2600" dirty="0" smtClean="0"/>
              <a:t>, India</a:t>
            </a:r>
          </a:p>
          <a:p>
            <a:pPr>
              <a:lnSpc>
                <a:spcPct val="200000"/>
              </a:lnSpc>
            </a:pPr>
            <a:r>
              <a:rPr lang="en-US" sz="2600" b="1" dirty="0" smtClean="0"/>
              <a:t>Discussion with Participants</a:t>
            </a:r>
            <a:endParaRPr lang="en-US" sz="26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0346931"/>
      </p:ext>
    </p:extLst>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066800"/>
          </a:xfrm>
        </p:spPr>
        <p:txBody>
          <a:bodyPr/>
          <a:lstStyle/>
          <a:p>
            <a:r>
              <a:rPr lang="en-US" dirty="0" smtClean="0"/>
              <a:t>Where to Find More Resources</a:t>
            </a:r>
            <a:endParaRPr lang="en-US" dirty="0"/>
          </a:p>
        </p:txBody>
      </p:sp>
      <p:sp>
        <p:nvSpPr>
          <p:cNvPr id="3" name="Content Placeholder 2"/>
          <p:cNvSpPr>
            <a:spLocks noGrp="1"/>
          </p:cNvSpPr>
          <p:nvPr>
            <p:ph idx="1"/>
          </p:nvPr>
        </p:nvSpPr>
        <p:spPr>
          <a:xfrm>
            <a:off x="457200" y="1838970"/>
            <a:ext cx="8229600" cy="4735565"/>
          </a:xfrm>
        </p:spPr>
        <p:txBody>
          <a:bodyPr>
            <a:normAutofit/>
          </a:bodyPr>
          <a:lstStyle/>
          <a:p>
            <a:r>
              <a:rPr lang="en-US" sz="2400" dirty="0" smtClean="0">
                <a:solidFill>
                  <a:srgbClr val="000000"/>
                </a:solidFill>
              </a:rPr>
              <a:t>A summary of the Universal Standards (new and improved format!): </a:t>
            </a:r>
            <a:r>
              <a:rPr lang="en-US" sz="2400" dirty="0" smtClean="0">
                <a:solidFill>
                  <a:srgbClr val="000000"/>
                </a:solidFill>
                <a:hlinkClick r:id="rId2"/>
              </a:rPr>
              <a:t>http://www.sptf.info/images/designed%20usspm%20manual%2010%2015%2012.pdf</a:t>
            </a:r>
            <a:r>
              <a:rPr lang="en-US" sz="2400" dirty="0" smtClean="0">
                <a:solidFill>
                  <a:srgbClr val="000000"/>
                </a:solidFill>
              </a:rPr>
              <a:t> </a:t>
            </a:r>
          </a:p>
          <a:p>
            <a:endParaRPr lang="en-US" sz="2400" dirty="0" smtClean="0"/>
          </a:p>
          <a:p>
            <a:r>
              <a:rPr lang="en-US" sz="2400" dirty="0" smtClean="0"/>
              <a:t>The presentation and recording of this session: </a:t>
            </a:r>
            <a:r>
              <a:rPr lang="en-US" sz="2400" u="sng" dirty="0" smtClean="0">
                <a:hlinkClick r:id="rId3"/>
              </a:rPr>
              <a:t>http://www.sptf.info/online-trainings/universal-standards-implementation</a:t>
            </a:r>
            <a:endParaRPr lang="en-US" sz="2400" dirty="0" smtClean="0">
              <a:solidFill>
                <a:srgbClr val="000000"/>
              </a:solidFill>
            </a:endParaRPr>
          </a:p>
          <a:p>
            <a:pPr>
              <a:buNone/>
            </a:pPr>
            <a:r>
              <a:rPr lang="en-US" sz="2400" dirty="0" smtClean="0">
                <a:solidFill>
                  <a:srgbClr val="000000"/>
                </a:solidFill>
              </a:rPr>
              <a:t> </a:t>
            </a:r>
          </a:p>
          <a:p>
            <a:r>
              <a:rPr lang="en-US" sz="2400" dirty="0" smtClean="0"/>
              <a:t>Resource Library for the Universal Standards of SPM: </a:t>
            </a:r>
            <a:r>
              <a:rPr lang="en-US" sz="2400" dirty="0" smtClean="0">
                <a:hlinkClick r:id="rId4"/>
              </a:rPr>
              <a:t>http://www.sptf.info/spmstandards/standards-resource-library</a:t>
            </a:r>
            <a:r>
              <a:rPr lang="en-US" sz="2400" dirty="0" smtClean="0"/>
              <a:t> </a:t>
            </a:r>
          </a:p>
          <a:p>
            <a:endParaRPr lang="en-US" sz="2400" dirty="0"/>
          </a:p>
        </p:txBody>
      </p:sp>
      <p:sp>
        <p:nvSpPr>
          <p:cNvPr id="4" name="Slide Number Placeholder 3"/>
          <p:cNvSpPr>
            <a:spLocks noGrp="1"/>
          </p:cNvSpPr>
          <p:nvPr>
            <p:ph type="sldNum" sz="quarter" idx="12"/>
          </p:nvPr>
        </p:nvSpPr>
        <p:spPr/>
        <p:txBody>
          <a:bodyPr/>
          <a:lstStyle/>
          <a:p>
            <a:fld id="{6CE69465-B709-AF4E-804A-CD64098C1D4B}" type="slidenum">
              <a:rPr lang="en-US" smtClean="0">
                <a:latin typeface="Georgia"/>
              </a:rPr>
              <a:pPr/>
              <a:t>41</a:t>
            </a:fld>
            <a:endParaRPr lang="en-US">
              <a:latin typeface="Georgi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37879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08"/>
            <a:ext cx="8229600" cy="1066800"/>
          </a:xfrm>
        </p:spPr>
        <p:txBody>
          <a:bodyPr>
            <a:normAutofit fontScale="90000"/>
          </a:bodyPr>
          <a:lstStyle/>
          <a:p>
            <a:r>
              <a:rPr lang="en-US" dirty="0" smtClean="0"/>
              <a:t>Examples from </a:t>
            </a:r>
            <a:r>
              <a:rPr lang="en-US" dirty="0" err="1" smtClean="0"/>
              <a:t>SPTF’s</a:t>
            </a:r>
            <a:r>
              <a:rPr lang="en-US" dirty="0" smtClean="0"/>
              <a:t> Resource Library</a:t>
            </a:r>
            <a:endParaRPr lang="en-US" dirty="0"/>
          </a:p>
        </p:txBody>
      </p:sp>
      <p:sp>
        <p:nvSpPr>
          <p:cNvPr id="3" name="Content Placeholder 2"/>
          <p:cNvSpPr>
            <a:spLocks noGrp="1"/>
          </p:cNvSpPr>
          <p:nvPr>
            <p:ph idx="1"/>
          </p:nvPr>
        </p:nvSpPr>
        <p:spPr>
          <a:xfrm>
            <a:off x="457200" y="1099769"/>
            <a:ext cx="8229600" cy="5420103"/>
          </a:xfrm>
        </p:spPr>
        <p:txBody>
          <a:bodyPr>
            <a:noAutofit/>
          </a:bodyPr>
          <a:lstStyle/>
          <a:p>
            <a:pPr>
              <a:buNone/>
            </a:pPr>
            <a:endParaRPr lang="en-US" sz="1600" dirty="0" smtClean="0"/>
          </a:p>
          <a:p>
            <a:r>
              <a:rPr lang="en-US" sz="1600" dirty="0" smtClean="0">
                <a:hlinkClick r:id="rId2"/>
              </a:rPr>
              <a:t>Building Customer Loyalty</a:t>
            </a:r>
            <a:r>
              <a:rPr lang="en-US" sz="1600" dirty="0" smtClean="0"/>
              <a:t>, </a:t>
            </a:r>
            <a:r>
              <a:rPr lang="en-US" sz="1600" b="1" dirty="0" smtClean="0"/>
              <a:t>authored by CGAP and USAID with contributions from many microfinance institutions (global research)</a:t>
            </a:r>
            <a:endParaRPr lang="en-US" sz="1600" dirty="0" smtClean="0"/>
          </a:p>
          <a:p>
            <a:pPr lvl="1"/>
            <a:r>
              <a:rPr lang="en-US" sz="1600" i="1" dirty="0" smtClean="0">
                <a:solidFill>
                  <a:schemeClr val="tx1"/>
                </a:solidFill>
              </a:rPr>
              <a:t>Drawing on experiences of many</a:t>
            </a:r>
            <a:r>
              <a:rPr lang="en-US" sz="1600" i="1" dirty="0" smtClean="0">
                <a:solidFill>
                  <a:schemeClr val="tx1"/>
                </a:solidFill>
              </a:rPr>
              <a:t> </a:t>
            </a:r>
            <a:r>
              <a:rPr lang="en-US" sz="1600" i="1" dirty="0" err="1" smtClean="0">
                <a:solidFill>
                  <a:schemeClr val="tx1"/>
                </a:solidFill>
              </a:rPr>
              <a:t>MFIs</a:t>
            </a:r>
            <a:r>
              <a:rPr lang="en-US" sz="1600" i="1" dirty="0" smtClean="0">
                <a:solidFill>
                  <a:schemeClr val="tx1"/>
                </a:solidFill>
              </a:rPr>
              <a:t>, </a:t>
            </a:r>
            <a:r>
              <a:rPr lang="en-US" sz="1600" i="1" dirty="0" smtClean="0">
                <a:solidFill>
                  <a:schemeClr val="tx1"/>
                </a:solidFill>
              </a:rPr>
              <a:t>including ABA (Egypt), BRAC (Bangladesh), CERUDEB (Uganda), FINCA Kyrgyzstan, and PRIDE (Tanzania), this extensive guide breaks down the elements of customer loyalty in a useful way and provides concrete tools at each </a:t>
            </a:r>
            <a:r>
              <a:rPr lang="en-US" sz="1600" i="1" dirty="0" smtClean="0">
                <a:solidFill>
                  <a:schemeClr val="tx1"/>
                </a:solidFill>
              </a:rPr>
              <a:t>step</a:t>
            </a:r>
            <a:r>
              <a:rPr lang="en-US" sz="1600" dirty="0" smtClean="0">
                <a:solidFill>
                  <a:schemeClr val="tx1"/>
                </a:solidFill>
              </a:rPr>
              <a:t>.</a:t>
            </a:r>
            <a:endParaRPr lang="en-US" sz="1000" dirty="0" smtClean="0">
              <a:solidFill>
                <a:schemeClr val="tx1"/>
              </a:solidFill>
            </a:endParaRPr>
          </a:p>
          <a:p>
            <a:pPr lvl="1"/>
            <a:endParaRPr lang="en-US" sz="1000" dirty="0" smtClean="0">
              <a:solidFill>
                <a:schemeClr val="tx1"/>
              </a:solidFill>
            </a:endParaRPr>
          </a:p>
          <a:p>
            <a:r>
              <a:rPr lang="en-US" sz="1600" dirty="0" smtClean="0">
                <a:hlinkClick r:id="rId3"/>
              </a:rPr>
              <a:t>SEEP-AIMS tool: Use of Loans, Profits, and Savings over Time</a:t>
            </a:r>
            <a:r>
              <a:rPr lang="en-US" sz="1600" dirty="0" smtClean="0"/>
              <a:t>, </a:t>
            </a:r>
            <a:r>
              <a:rPr lang="en-US" sz="1600" b="1" dirty="0" smtClean="0"/>
              <a:t>authored by SEEP (research contributions from </a:t>
            </a:r>
            <a:r>
              <a:rPr lang="en-US" sz="1600" b="1" dirty="0" err="1" smtClean="0"/>
              <a:t>MFIs</a:t>
            </a:r>
            <a:r>
              <a:rPr lang="en-US" sz="1600" b="1" dirty="0" smtClean="0"/>
              <a:t> in Bolivia, Eastern Europe, Honduras, Mali, Peru, the Philippines, among others)</a:t>
            </a:r>
            <a:r>
              <a:rPr lang="en-US" sz="1600" dirty="0" smtClean="0"/>
              <a:t> </a:t>
            </a:r>
          </a:p>
          <a:p>
            <a:pPr lvl="1"/>
            <a:r>
              <a:rPr lang="en-US" sz="1600" i="1" dirty="0" smtClean="0">
                <a:solidFill>
                  <a:schemeClr val="tx1"/>
                </a:solidFill>
              </a:rPr>
              <a:t>See</a:t>
            </a:r>
            <a:r>
              <a:rPr lang="en-US" sz="1600" i="1" dirty="0" smtClean="0">
                <a:solidFill>
                  <a:schemeClr val="tx1"/>
                </a:solidFill>
              </a:rPr>
              <a:t> Chapter </a:t>
            </a:r>
            <a:r>
              <a:rPr lang="en-US" sz="1600" i="1" dirty="0" smtClean="0">
                <a:solidFill>
                  <a:schemeClr val="tx1"/>
                </a:solidFill>
              </a:rPr>
              <a:t>6 in this detailed guide—written by and for practitioners—to explore a useful tool for understanding loan use over time</a:t>
            </a:r>
            <a:r>
              <a:rPr lang="en-US" sz="1600" dirty="0" smtClean="0">
                <a:solidFill>
                  <a:schemeClr val="tx1"/>
                </a:solidFill>
              </a:rPr>
              <a:t>.</a:t>
            </a:r>
            <a:endParaRPr lang="en-US" sz="1000" dirty="0" smtClean="0">
              <a:solidFill>
                <a:schemeClr val="tx1"/>
              </a:solidFill>
            </a:endParaRPr>
          </a:p>
          <a:p>
            <a:pPr lvl="1"/>
            <a:endParaRPr lang="en-US" sz="1000" dirty="0" smtClean="0">
              <a:solidFill>
                <a:schemeClr val="tx1"/>
              </a:solidFill>
            </a:endParaRPr>
          </a:p>
          <a:p>
            <a:r>
              <a:rPr lang="en-US" sz="1600" dirty="0" smtClean="0">
                <a:hlinkClick r:id="rId4"/>
              </a:rPr>
              <a:t>Case study: How can you make sure you're using client feedback effectively?</a:t>
            </a:r>
            <a:r>
              <a:rPr lang="en-US" sz="1600" dirty="0" smtClean="0"/>
              <a:t>,  </a:t>
            </a:r>
            <a:r>
              <a:rPr lang="en-US" sz="1600" b="1" dirty="0" smtClean="0"/>
              <a:t>AMK (Cambodia) case study in Imp-Act Consortium's SPM Resource Guide</a:t>
            </a:r>
            <a:endParaRPr lang="en-US" sz="1600" dirty="0" smtClean="0"/>
          </a:p>
          <a:p>
            <a:pPr lvl="1"/>
            <a:r>
              <a:rPr lang="en-US" sz="1600" i="1" dirty="0" smtClean="0">
                <a:solidFill>
                  <a:schemeClr val="tx1"/>
                </a:solidFill>
              </a:rPr>
              <a:t>See page 142 in Imp-Act Consortium's SPM Resource Guide for a case study on AMK, which learned to analyze client feedback carefully after it did market research on what clients wanted and heard strong demand for larger loans, only to realize that the wealthier clients were being vocal about their desires whereas poorer clients were being silent</a:t>
            </a:r>
            <a:r>
              <a:rPr lang="en-US" sz="1600" dirty="0" smtClean="0">
                <a:solidFill>
                  <a:schemeClr val="tx1"/>
                </a:solidFill>
              </a:rPr>
              <a:t>. </a:t>
            </a:r>
            <a:r>
              <a:rPr lang="en-US" sz="1600" i="1" dirty="0" smtClean="0">
                <a:solidFill>
                  <a:schemeClr val="tx1"/>
                </a:solidFill>
              </a:rPr>
              <a:t>Read all of Chapter 8 in this guide, "Client Service Issues" (beginning on page 135), for a good general </a:t>
            </a:r>
            <a:r>
              <a:rPr lang="en-US" sz="1600" i="1" dirty="0" smtClean="0">
                <a:solidFill>
                  <a:schemeClr val="tx1"/>
                </a:solidFill>
              </a:rPr>
              <a:t>reference.</a:t>
            </a:r>
            <a:endParaRPr lang="en-US" sz="1600" dirty="0">
              <a:solidFill>
                <a:schemeClr val="tx1"/>
              </a:solidFill>
            </a:endParaRPr>
          </a:p>
        </p:txBody>
      </p:sp>
      <p:sp>
        <p:nvSpPr>
          <p:cNvPr id="4" name="Slide Number Placeholder 3"/>
          <p:cNvSpPr>
            <a:spLocks noGrp="1"/>
          </p:cNvSpPr>
          <p:nvPr>
            <p:ph type="sldNum" sz="quarter" idx="12"/>
          </p:nvPr>
        </p:nvSpPr>
        <p:spPr/>
        <p:txBody>
          <a:bodyPr/>
          <a:lstStyle/>
          <a:p>
            <a:fld id="{6CE69465-B709-AF4E-804A-CD64098C1D4B}" type="slidenum">
              <a:rPr lang="en-US" smtClean="0">
                <a:latin typeface="Georgia"/>
              </a:rPr>
              <a:pPr/>
              <a:t>42</a:t>
            </a:fld>
            <a:endParaRPr lang="en-US">
              <a:latin typeface="Georgi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37879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804"/>
            <a:ext cx="8458200" cy="1573500"/>
          </a:xfrm>
        </p:spPr>
        <p:txBody>
          <a:bodyPr>
            <a:noAutofit/>
          </a:bodyPr>
          <a:lstStyle/>
          <a:p>
            <a:pPr lvl="0" algn="ctr"/>
            <a:r>
              <a:rPr lang="es-ES_tradnl" dirty="0" smtClean="0">
                <a:solidFill>
                  <a:srgbClr val="FF6600"/>
                </a:solidFill>
              </a:rPr>
              <a:t/>
            </a:r>
            <a:br>
              <a:rPr lang="es-ES_tradnl" dirty="0" smtClean="0">
                <a:solidFill>
                  <a:srgbClr val="FF6600"/>
                </a:solidFill>
              </a:rPr>
            </a:br>
            <a:r>
              <a:rPr lang="es-ES_tradnl" dirty="0" smtClean="0">
                <a:solidFill>
                  <a:srgbClr val="FF6600"/>
                </a:solidFill>
              </a:rPr>
              <a:t/>
            </a:r>
            <a:br>
              <a:rPr lang="es-ES_tradnl" dirty="0" smtClean="0">
                <a:solidFill>
                  <a:srgbClr val="FF6600"/>
                </a:solidFill>
              </a:rPr>
            </a:br>
            <a:r>
              <a:rPr lang="es-ES_tradnl" dirty="0" smtClean="0">
                <a:solidFill>
                  <a:srgbClr val="FF6600"/>
                </a:solidFill>
              </a:rPr>
              <a:t/>
            </a:r>
            <a:br>
              <a:rPr lang="es-ES_tradnl" dirty="0" smtClean="0">
                <a:solidFill>
                  <a:srgbClr val="FF6600"/>
                </a:solidFill>
              </a:rPr>
            </a:br>
            <a:r>
              <a:rPr lang="en-US" dirty="0" smtClean="0">
                <a:solidFill>
                  <a:srgbClr val="FF6600"/>
                </a:solidFill>
              </a:rPr>
              <a:t>Thank you for your participation! </a:t>
            </a:r>
            <a:endParaRPr lang="en-US" dirty="0">
              <a:solidFill>
                <a:srgbClr val="FF6600"/>
              </a:solidFill>
            </a:endParaRPr>
          </a:p>
        </p:txBody>
      </p:sp>
      <p:pic>
        <p:nvPicPr>
          <p:cNvPr id="4" name="Picture 5" descr="SocialPerformance400x129"/>
          <p:cNvPicPr>
            <a:picLocks noChangeAspect="1" noChangeArrowheads="1"/>
          </p:cNvPicPr>
          <p:nvPr/>
        </p:nvPicPr>
        <p:blipFill>
          <a:blip r:embed="rId2"/>
          <a:srcRect/>
          <a:stretch>
            <a:fillRect/>
          </a:stretch>
        </p:blipFill>
        <p:spPr bwMode="auto">
          <a:xfrm>
            <a:off x="2693664" y="2225964"/>
            <a:ext cx="3893455" cy="1359619"/>
          </a:xfrm>
          <a:prstGeom prst="rect">
            <a:avLst/>
          </a:prstGeom>
          <a:noFill/>
          <a:ln w="9525">
            <a:noFill/>
            <a:miter lim="800000"/>
            <a:headEnd/>
            <a:tailEnd/>
          </a:ln>
        </p:spPr>
      </p:pic>
      <p:sp>
        <p:nvSpPr>
          <p:cNvPr id="3" name="TextBox 2"/>
          <p:cNvSpPr txBox="1"/>
          <p:nvPr/>
        </p:nvSpPr>
        <p:spPr>
          <a:xfrm>
            <a:off x="457200" y="4486130"/>
            <a:ext cx="8262655" cy="1815882"/>
          </a:xfrm>
          <a:prstGeom prst="rect">
            <a:avLst/>
          </a:prstGeom>
          <a:noFill/>
        </p:spPr>
        <p:txBody>
          <a:bodyPr wrap="square" rtlCol="0">
            <a:spAutoFit/>
          </a:bodyPr>
          <a:lstStyle/>
          <a:p>
            <a:pPr algn="ctr"/>
            <a:r>
              <a:rPr lang="en-US" sz="2800" dirty="0" smtClean="0">
                <a:solidFill>
                  <a:prstClr val="black"/>
                </a:solidFill>
                <a:latin typeface="Georgia"/>
              </a:rPr>
              <a:t>We invite you to join us in February for the next session in the series, which will be about</a:t>
            </a:r>
          </a:p>
          <a:p>
            <a:pPr algn="ctr"/>
            <a:r>
              <a:rPr lang="en-US" sz="2800" dirty="0" smtClean="0">
                <a:solidFill>
                  <a:prstClr val="black"/>
                </a:solidFill>
                <a:latin typeface="Georgia"/>
              </a:rPr>
              <a:t> Section 5 of the Standards: Treat Employees Responsibly.  </a:t>
            </a:r>
            <a:endParaRPr lang="en-US" sz="2800" dirty="0">
              <a:solidFill>
                <a:prstClr val="black"/>
              </a:solidFill>
              <a:latin typeface="Georgi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46950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Standard 4c: Four Essential Practices</a:t>
            </a:r>
            <a:endParaRPr lang="en-US" dirty="0"/>
          </a:p>
        </p:txBody>
      </p:sp>
      <p:sp>
        <p:nvSpPr>
          <p:cNvPr id="3" name="Content Placeholder 2"/>
          <p:cNvSpPr>
            <a:spLocks noGrp="1"/>
          </p:cNvSpPr>
          <p:nvPr>
            <p:ph idx="1"/>
          </p:nvPr>
        </p:nvSpPr>
        <p:spPr>
          <a:xfrm>
            <a:off x="457200" y="1676400"/>
            <a:ext cx="8229600" cy="4898136"/>
          </a:xfrm>
        </p:spPr>
        <p:txBody>
          <a:bodyPr>
            <a:normAutofit fontScale="92500" lnSpcReduction="20000"/>
          </a:bodyPr>
          <a:lstStyle/>
          <a:p>
            <a:r>
              <a:rPr lang="en-US" b="1" dirty="0" smtClean="0"/>
              <a:t>4.c.1 </a:t>
            </a:r>
            <a:r>
              <a:rPr lang="en-US" dirty="0" smtClean="0"/>
              <a:t>Reduce barriers to financial inclusion faced by target clients.</a:t>
            </a:r>
          </a:p>
          <a:p>
            <a:endParaRPr lang="en-US" dirty="0" smtClean="0"/>
          </a:p>
          <a:p>
            <a:r>
              <a:rPr lang="en-US" b="1" dirty="0" smtClean="0"/>
              <a:t>4.c.2 </a:t>
            </a:r>
            <a:r>
              <a:rPr lang="en-US" dirty="0" smtClean="0"/>
              <a:t>Provides timely access to sufficient money and services that allows clients to reduce their risk and cope with common emergencies.</a:t>
            </a:r>
          </a:p>
          <a:p>
            <a:endParaRPr lang="en-US" dirty="0" smtClean="0"/>
          </a:p>
          <a:p>
            <a:r>
              <a:rPr lang="en-US" b="1" dirty="0" smtClean="0"/>
              <a:t>4.c.3 </a:t>
            </a:r>
            <a:r>
              <a:rPr lang="en-US" dirty="0" smtClean="0"/>
              <a:t>Creates other benefits for clients by enabling them to invest in economic opportunities and address anticipated household needs.</a:t>
            </a:r>
          </a:p>
          <a:p>
            <a:endParaRPr lang="en-US" dirty="0" smtClean="0"/>
          </a:p>
          <a:p>
            <a:r>
              <a:rPr lang="en-US" b="1" dirty="0" smtClean="0"/>
              <a:t>4.c.4 </a:t>
            </a:r>
            <a:r>
              <a:rPr lang="en-US" dirty="0" smtClean="0"/>
              <a:t>Complaints information is used to improve the institution’s operations, products, and communications.</a:t>
            </a:r>
          </a:p>
          <a:p>
            <a:endParaRPr lang="en-US" dirty="0" smtClean="0"/>
          </a:p>
          <a:p>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6946798"/>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865883"/>
            <a:ext cx="8389903" cy="1066800"/>
          </a:xfrm>
        </p:spPr>
        <p:txBody>
          <a:bodyPr/>
          <a:lstStyle/>
          <a:p>
            <a:r>
              <a:rPr lang="en-US" dirty="0" smtClean="0"/>
              <a:t>Agenda</a:t>
            </a:r>
            <a:endParaRPr lang="en-US" dirty="0"/>
          </a:p>
        </p:txBody>
      </p:sp>
      <p:sp>
        <p:nvSpPr>
          <p:cNvPr id="3" name="Content Placeholder 2"/>
          <p:cNvSpPr>
            <a:spLocks noGrp="1"/>
          </p:cNvSpPr>
          <p:nvPr>
            <p:ph idx="1"/>
          </p:nvPr>
        </p:nvSpPr>
        <p:spPr>
          <a:xfrm>
            <a:off x="173191" y="1932683"/>
            <a:ext cx="8865658" cy="4325112"/>
          </a:xfrm>
        </p:spPr>
        <p:txBody>
          <a:bodyPr>
            <a:normAutofit/>
          </a:bodyPr>
          <a:lstStyle/>
          <a:p>
            <a:pPr>
              <a:lnSpc>
                <a:spcPct val="200000"/>
              </a:lnSpc>
            </a:pPr>
            <a:r>
              <a:rPr lang="en-US" sz="2600" dirty="0" smtClean="0"/>
              <a:t>Review of Section 4 of the Universal Standards</a:t>
            </a:r>
          </a:p>
          <a:p>
            <a:pPr>
              <a:lnSpc>
                <a:spcPct val="200000"/>
              </a:lnSpc>
            </a:pPr>
            <a:r>
              <a:rPr lang="en-US" sz="2600" b="1" dirty="0" smtClean="0"/>
              <a:t>Interview with </a:t>
            </a:r>
            <a:r>
              <a:rPr lang="en-US" sz="2600" b="1" dirty="0" err="1" smtClean="0"/>
              <a:t>Sameera</a:t>
            </a:r>
            <a:r>
              <a:rPr lang="en-US" sz="2600" b="1" dirty="0" smtClean="0"/>
              <a:t> B of </a:t>
            </a:r>
            <a:r>
              <a:rPr lang="en-US" sz="2600" b="1" dirty="0" err="1" smtClean="0"/>
              <a:t>Grameen</a:t>
            </a:r>
            <a:r>
              <a:rPr lang="en-US" sz="2600" b="1" dirty="0" smtClean="0"/>
              <a:t> </a:t>
            </a:r>
            <a:r>
              <a:rPr lang="en-US" sz="2600" b="1" dirty="0" err="1" smtClean="0"/>
              <a:t>Koota</a:t>
            </a:r>
            <a:endParaRPr lang="en-US" sz="2600" b="1" dirty="0" smtClean="0"/>
          </a:p>
          <a:p>
            <a:pPr>
              <a:lnSpc>
                <a:spcPct val="200000"/>
              </a:lnSpc>
            </a:pPr>
            <a:r>
              <a:rPr lang="en-US" sz="2600" dirty="0" smtClean="0"/>
              <a:t>Input from Sunil </a:t>
            </a:r>
            <a:r>
              <a:rPr lang="en-US" sz="2600" dirty="0" err="1" smtClean="0"/>
              <a:t>Bhat</a:t>
            </a:r>
            <a:r>
              <a:rPr lang="en-US" sz="2600" dirty="0" smtClean="0"/>
              <a:t> of </a:t>
            </a:r>
            <a:r>
              <a:rPr lang="en-US" sz="2600" dirty="0" err="1" smtClean="0"/>
              <a:t>MicroSave</a:t>
            </a:r>
            <a:r>
              <a:rPr lang="en-US" sz="2600" dirty="0" smtClean="0"/>
              <a:t>, India</a:t>
            </a:r>
          </a:p>
          <a:p>
            <a:pPr>
              <a:lnSpc>
                <a:spcPct val="200000"/>
              </a:lnSpc>
            </a:pPr>
            <a:r>
              <a:rPr lang="en-US" sz="2600" dirty="0" smtClean="0"/>
              <a:t>Discussion with Participants</a:t>
            </a:r>
            <a:endParaRPr lang="en-US" sz="2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0346931"/>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684"/>
            <a:ext cx="8229600" cy="1066800"/>
          </a:xfrm>
        </p:spPr>
        <p:txBody>
          <a:bodyPr>
            <a:normAutofit/>
          </a:bodyPr>
          <a:lstStyle/>
          <a:p>
            <a:r>
              <a:rPr lang="en-US" dirty="0" smtClean="0"/>
              <a:t>Introduction to </a:t>
            </a:r>
            <a:r>
              <a:rPr lang="en-US" dirty="0" err="1" smtClean="0"/>
              <a:t>Grameen</a:t>
            </a:r>
            <a:r>
              <a:rPr lang="en-US" dirty="0" smtClean="0"/>
              <a:t> </a:t>
            </a:r>
            <a:r>
              <a:rPr lang="en-US" dirty="0" err="1" smtClean="0"/>
              <a:t>Koota</a:t>
            </a:r>
            <a:endParaRPr lang="en-US" dirty="0"/>
          </a:p>
        </p:txBody>
      </p:sp>
      <p:sp>
        <p:nvSpPr>
          <p:cNvPr id="4" name="Content Placeholder 2"/>
          <p:cNvSpPr>
            <a:spLocks noGrp="1"/>
          </p:cNvSpPr>
          <p:nvPr>
            <p:ph idx="1"/>
          </p:nvPr>
        </p:nvSpPr>
        <p:spPr>
          <a:xfrm>
            <a:off x="214425" y="1445485"/>
            <a:ext cx="8700717" cy="5168212"/>
          </a:xfrm>
        </p:spPr>
        <p:txBody>
          <a:bodyPr>
            <a:noAutofit/>
          </a:bodyPr>
          <a:lstStyle/>
          <a:p>
            <a:pPr>
              <a:lnSpc>
                <a:spcPct val="200000"/>
              </a:lnSpc>
            </a:pPr>
            <a:r>
              <a:rPr lang="en-US" sz="1800" dirty="0"/>
              <a:t>Grameen Koota (“GK”)</a:t>
            </a:r>
            <a:r>
              <a:rPr lang="en-US" sz="1800" dirty="0" smtClean="0"/>
              <a:t> </a:t>
            </a:r>
            <a:r>
              <a:rPr lang="en-US" sz="1800" dirty="0" smtClean="0"/>
              <a:t>launched in</a:t>
            </a:r>
            <a:r>
              <a:rPr lang="en-US" sz="1800" dirty="0" smtClean="0"/>
              <a:t> </a:t>
            </a:r>
            <a:r>
              <a:rPr lang="en-US" sz="1800" dirty="0"/>
              <a:t>December </a:t>
            </a:r>
            <a:r>
              <a:rPr lang="en-US" sz="1800" dirty="0" smtClean="0"/>
              <a:t>1996: </a:t>
            </a:r>
          </a:p>
          <a:p>
            <a:pPr lvl="1">
              <a:lnSpc>
                <a:spcPct val="200000"/>
              </a:lnSpc>
            </a:pPr>
            <a:r>
              <a:rPr lang="en-US" sz="1600" dirty="0" smtClean="0">
                <a:solidFill>
                  <a:schemeClr val="bg2">
                    <a:lumMod val="50000"/>
                  </a:schemeClr>
                </a:solidFill>
              </a:rPr>
              <a:t>inspired </a:t>
            </a:r>
            <a:r>
              <a:rPr lang="en-US" sz="1600" dirty="0">
                <a:solidFill>
                  <a:schemeClr val="bg2">
                    <a:lumMod val="50000"/>
                  </a:schemeClr>
                </a:solidFill>
              </a:rPr>
              <a:t>by the book ‘Give Us Credit’ by Alex </a:t>
            </a:r>
            <a:r>
              <a:rPr lang="en-US" sz="1600" dirty="0" smtClean="0">
                <a:solidFill>
                  <a:schemeClr val="bg2">
                    <a:lumMod val="50000"/>
                  </a:schemeClr>
                </a:solidFill>
              </a:rPr>
              <a:t>Counts </a:t>
            </a:r>
          </a:p>
          <a:p>
            <a:pPr lvl="1">
              <a:lnSpc>
                <a:spcPct val="200000"/>
              </a:lnSpc>
            </a:pPr>
            <a:r>
              <a:rPr lang="en-US" sz="1600" dirty="0" smtClean="0">
                <a:solidFill>
                  <a:schemeClr val="bg2">
                    <a:lumMod val="50000"/>
                  </a:schemeClr>
                </a:solidFill>
              </a:rPr>
              <a:t>started </a:t>
            </a:r>
            <a:r>
              <a:rPr lang="en-US" sz="1600" dirty="0">
                <a:solidFill>
                  <a:schemeClr val="bg2">
                    <a:lumMod val="50000"/>
                  </a:schemeClr>
                </a:solidFill>
              </a:rPr>
              <a:t>as a division of the NGO, T. Muniswamappa Trust </a:t>
            </a:r>
            <a:r>
              <a:rPr lang="en-US" sz="1600" dirty="0" smtClean="0">
                <a:solidFill>
                  <a:schemeClr val="bg2">
                    <a:lumMod val="50000"/>
                  </a:schemeClr>
                </a:solidFill>
              </a:rPr>
              <a:t>with</a:t>
            </a:r>
            <a:r>
              <a:rPr lang="en-US" sz="1600" dirty="0" smtClean="0">
                <a:solidFill>
                  <a:schemeClr val="bg2">
                    <a:lumMod val="50000"/>
                  </a:schemeClr>
                </a:solidFill>
              </a:rPr>
              <a:t> </a:t>
            </a:r>
            <a:r>
              <a:rPr lang="en-US" sz="1600" dirty="0" smtClean="0">
                <a:solidFill>
                  <a:schemeClr val="bg2">
                    <a:lumMod val="50000"/>
                  </a:schemeClr>
                </a:solidFill>
              </a:rPr>
              <a:t>seed</a:t>
            </a:r>
            <a:r>
              <a:rPr lang="en-US" sz="1600" dirty="0">
                <a:solidFill>
                  <a:schemeClr val="bg2">
                    <a:lumMod val="50000"/>
                  </a:schemeClr>
                </a:solidFill>
              </a:rPr>
              <a:t>-</a:t>
            </a:r>
            <a:r>
              <a:rPr lang="en-US" sz="1600" dirty="0" smtClean="0">
                <a:solidFill>
                  <a:schemeClr val="bg2">
                    <a:lumMod val="50000"/>
                  </a:schemeClr>
                </a:solidFill>
              </a:rPr>
              <a:t>capital </a:t>
            </a:r>
            <a:r>
              <a:rPr lang="en-US" sz="1600" dirty="0">
                <a:solidFill>
                  <a:schemeClr val="bg2">
                    <a:lumMod val="50000"/>
                  </a:schemeClr>
                </a:solidFill>
              </a:rPr>
              <a:t>from Grameen Trust.</a:t>
            </a:r>
            <a:r>
              <a:rPr lang="en-US" sz="1600" dirty="0" smtClean="0">
                <a:solidFill>
                  <a:schemeClr val="bg2">
                    <a:lumMod val="50000"/>
                  </a:schemeClr>
                </a:solidFill>
              </a:rPr>
              <a:t> </a:t>
            </a:r>
          </a:p>
          <a:p>
            <a:pPr lvl="1">
              <a:lnSpc>
                <a:spcPct val="200000"/>
              </a:lnSpc>
            </a:pPr>
            <a:r>
              <a:rPr lang="en-US" sz="1600" dirty="0" smtClean="0">
                <a:solidFill>
                  <a:schemeClr val="bg2">
                    <a:lumMod val="50000"/>
                  </a:schemeClr>
                </a:solidFill>
              </a:rPr>
              <a:t>transformed in October </a:t>
            </a:r>
            <a:r>
              <a:rPr lang="en-US" sz="1600" dirty="0" smtClean="0">
                <a:solidFill>
                  <a:schemeClr val="bg2">
                    <a:lumMod val="50000"/>
                  </a:schemeClr>
                </a:solidFill>
              </a:rPr>
              <a:t>2007,</a:t>
            </a:r>
            <a:r>
              <a:rPr lang="en-US" sz="1600" dirty="0" smtClean="0">
                <a:solidFill>
                  <a:schemeClr val="bg2">
                    <a:lumMod val="50000"/>
                  </a:schemeClr>
                </a:solidFill>
              </a:rPr>
              <a:t> to</a:t>
            </a:r>
            <a:r>
              <a:rPr lang="en-US" sz="1600" dirty="0" smtClean="0">
                <a:solidFill>
                  <a:schemeClr val="bg2">
                    <a:lumMod val="50000"/>
                  </a:schemeClr>
                </a:solidFill>
              </a:rPr>
              <a:t> </a:t>
            </a:r>
            <a:r>
              <a:rPr lang="en-US" sz="1600" dirty="0">
                <a:solidFill>
                  <a:schemeClr val="bg2">
                    <a:lumMod val="50000"/>
                  </a:schemeClr>
                </a:solidFill>
              </a:rPr>
              <a:t>Grameen Financial Services Pvt Ltd.  (“GFSPL”), a Non-Banking Finance </a:t>
            </a:r>
            <a:r>
              <a:rPr lang="en-US" sz="1600" dirty="0" smtClean="0">
                <a:solidFill>
                  <a:schemeClr val="bg2">
                    <a:lumMod val="50000"/>
                  </a:schemeClr>
                </a:solidFill>
              </a:rPr>
              <a:t>Company.</a:t>
            </a:r>
          </a:p>
          <a:p>
            <a:pPr>
              <a:lnSpc>
                <a:spcPct val="200000"/>
              </a:lnSpc>
            </a:pPr>
            <a:r>
              <a:rPr lang="en-US" sz="1800" dirty="0" err="1" smtClean="0"/>
              <a:t>GK’s</a:t>
            </a:r>
            <a:r>
              <a:rPr lang="en-US" sz="1800" dirty="0" smtClean="0"/>
              <a:t> mission </a:t>
            </a:r>
            <a:r>
              <a:rPr lang="en-US" sz="1800" dirty="0"/>
              <a:t>is: a) To transform and uplift the lives of poor and low-income families with micro-finance and other development </a:t>
            </a:r>
            <a:r>
              <a:rPr lang="en-US" sz="1800" dirty="0" smtClean="0"/>
              <a:t>services, and </a:t>
            </a:r>
            <a:r>
              <a:rPr lang="en-US" sz="1800" dirty="0" err="1" smtClean="0"/>
              <a:t>b</a:t>
            </a:r>
            <a:r>
              <a:rPr lang="en-US" sz="1800" dirty="0"/>
              <a:t>) To be a sustainable, friendly and trusted provider of affordable and need-based services.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505930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931"/>
            <a:ext cx="8229600" cy="1066800"/>
          </a:xfrm>
        </p:spPr>
        <p:txBody>
          <a:bodyPr>
            <a:normAutofit/>
          </a:bodyPr>
          <a:lstStyle/>
          <a:p>
            <a:r>
              <a:rPr lang="en-US" dirty="0" err="1" smtClean="0"/>
              <a:t>Grameen</a:t>
            </a:r>
            <a:r>
              <a:rPr lang="en-US" dirty="0" smtClean="0"/>
              <a:t> </a:t>
            </a:r>
            <a:r>
              <a:rPr lang="en-US" dirty="0" err="1" smtClean="0"/>
              <a:t>Koota’s</a:t>
            </a:r>
            <a:r>
              <a:rPr lang="en-US" dirty="0" smtClean="0"/>
              <a:t> Philosophy</a:t>
            </a:r>
            <a:endParaRPr lang="en-US" dirty="0"/>
          </a:p>
        </p:txBody>
      </p:sp>
      <p:sp>
        <p:nvSpPr>
          <p:cNvPr id="4" name="Content Placeholder 2"/>
          <p:cNvSpPr>
            <a:spLocks noGrp="1"/>
          </p:cNvSpPr>
          <p:nvPr>
            <p:ph idx="1"/>
          </p:nvPr>
        </p:nvSpPr>
        <p:spPr>
          <a:xfrm>
            <a:off x="457200" y="1453731"/>
            <a:ext cx="8229600" cy="4831109"/>
          </a:xfrm>
        </p:spPr>
        <p:txBody>
          <a:bodyPr>
            <a:noAutofit/>
          </a:bodyPr>
          <a:lstStyle/>
          <a:p>
            <a:pPr>
              <a:lnSpc>
                <a:spcPct val="200000"/>
              </a:lnSpc>
            </a:pPr>
            <a:r>
              <a:rPr lang="en-US" sz="1800" dirty="0"/>
              <a:t>Grameen Koota constantly </a:t>
            </a:r>
            <a:r>
              <a:rPr lang="en-US" sz="1800" dirty="0" smtClean="0"/>
              <a:t>endeavors </a:t>
            </a:r>
            <a:r>
              <a:rPr lang="en-US" sz="1800" dirty="0"/>
              <a:t>to meet the requirements of </a:t>
            </a:r>
            <a:r>
              <a:rPr lang="en-US" sz="1800" dirty="0" smtClean="0"/>
              <a:t>the</a:t>
            </a:r>
            <a:r>
              <a:rPr lang="en-US" sz="1800" dirty="0" smtClean="0"/>
              <a:t> </a:t>
            </a:r>
            <a:r>
              <a:rPr lang="en-US" sz="1800" dirty="0" smtClean="0"/>
              <a:t>clients </a:t>
            </a:r>
            <a:r>
              <a:rPr lang="en-US" sz="1800" dirty="0"/>
              <a:t>by offering </a:t>
            </a:r>
            <a:r>
              <a:rPr lang="en-US" sz="1800" dirty="0" smtClean="0"/>
              <a:t>need-based </a:t>
            </a:r>
            <a:r>
              <a:rPr lang="en-US" sz="1800" dirty="0"/>
              <a:t>services.</a:t>
            </a:r>
            <a:r>
              <a:rPr lang="en-US" sz="1800" dirty="0" smtClean="0"/>
              <a:t> </a:t>
            </a:r>
          </a:p>
          <a:p>
            <a:pPr lvl="1">
              <a:lnSpc>
                <a:spcPct val="200000"/>
              </a:lnSpc>
            </a:pPr>
            <a:r>
              <a:rPr lang="en-US" sz="1600" dirty="0" smtClean="0">
                <a:solidFill>
                  <a:schemeClr val="bg2">
                    <a:lumMod val="50000"/>
                  </a:schemeClr>
                </a:solidFill>
              </a:rPr>
              <a:t>GK </a:t>
            </a:r>
            <a:r>
              <a:rPr lang="en-US" sz="1600" dirty="0">
                <a:solidFill>
                  <a:schemeClr val="bg2">
                    <a:lumMod val="50000"/>
                  </a:schemeClr>
                </a:solidFill>
              </a:rPr>
              <a:t>conducts customer surveys and market research on frequent </a:t>
            </a:r>
            <a:r>
              <a:rPr lang="en-US" sz="1600" dirty="0" smtClean="0">
                <a:solidFill>
                  <a:schemeClr val="bg2">
                    <a:lumMod val="50000"/>
                  </a:schemeClr>
                </a:solidFill>
              </a:rPr>
              <a:t>basis</a:t>
            </a:r>
          </a:p>
          <a:p>
            <a:pPr lvl="1">
              <a:lnSpc>
                <a:spcPct val="200000"/>
              </a:lnSpc>
            </a:pPr>
            <a:endParaRPr lang="en-US" sz="1600" dirty="0" smtClean="0">
              <a:solidFill>
                <a:schemeClr val="bg2">
                  <a:lumMod val="50000"/>
                </a:schemeClr>
              </a:solidFill>
            </a:endParaRPr>
          </a:p>
          <a:p>
            <a:pPr>
              <a:lnSpc>
                <a:spcPct val="200000"/>
              </a:lnSpc>
            </a:pPr>
            <a:r>
              <a:rPr lang="en-US" sz="1800" dirty="0" smtClean="0"/>
              <a:t>GK used </a:t>
            </a:r>
            <a:r>
              <a:rPr lang="en-US" sz="1800" dirty="0"/>
              <a:t>to get constant feedback from</a:t>
            </a:r>
            <a:r>
              <a:rPr lang="en-US" sz="1800" dirty="0" smtClean="0"/>
              <a:t> field </a:t>
            </a:r>
            <a:r>
              <a:rPr lang="en-US" sz="1800" dirty="0"/>
              <a:t>staff about</a:t>
            </a:r>
            <a:r>
              <a:rPr lang="en-US" sz="1800" dirty="0" smtClean="0"/>
              <a:t> </a:t>
            </a:r>
            <a:r>
              <a:rPr lang="en-US" sz="1800" dirty="0" smtClean="0"/>
              <a:t>client</a:t>
            </a:r>
            <a:r>
              <a:rPr lang="en-US" sz="1800" dirty="0" smtClean="0"/>
              <a:t> </a:t>
            </a:r>
            <a:r>
              <a:rPr lang="en-US" sz="1800" dirty="0"/>
              <a:t>needs and requirements,</a:t>
            </a:r>
            <a:r>
              <a:rPr lang="en-US" sz="1800" dirty="0" smtClean="0"/>
              <a:t> and the </a:t>
            </a:r>
            <a:r>
              <a:rPr lang="en-US" sz="1800" dirty="0"/>
              <a:t>management was always updated about customer feedback, </a:t>
            </a:r>
            <a:r>
              <a:rPr lang="en-US" sz="1800" dirty="0" smtClean="0"/>
              <a:t>but </a:t>
            </a:r>
            <a:r>
              <a:rPr lang="en-US" sz="1800" dirty="0"/>
              <a:t>in an informal </a:t>
            </a:r>
            <a:r>
              <a:rPr lang="en-US" sz="1800" dirty="0" smtClean="0"/>
              <a:t>way</a:t>
            </a:r>
            <a:endParaRPr lang="en-US" sz="1800" dirty="0" smtClean="0"/>
          </a:p>
          <a:p>
            <a:pPr lvl="1">
              <a:lnSpc>
                <a:spcPct val="200000"/>
              </a:lnSpc>
            </a:pPr>
            <a:r>
              <a:rPr lang="en-US" sz="1600" dirty="0" smtClean="0">
                <a:solidFill>
                  <a:schemeClr val="bg2">
                    <a:lumMod val="50000"/>
                  </a:schemeClr>
                </a:solidFill>
              </a:rPr>
              <a:t>Now the system has been restructured so </a:t>
            </a:r>
            <a:r>
              <a:rPr lang="en-US" sz="1600" dirty="0">
                <a:solidFill>
                  <a:schemeClr val="bg2">
                    <a:lumMod val="50000"/>
                  </a:schemeClr>
                </a:solidFill>
              </a:rPr>
              <a:t>information </a:t>
            </a:r>
            <a:r>
              <a:rPr lang="en-US" sz="1600" dirty="0" smtClean="0">
                <a:solidFill>
                  <a:schemeClr val="bg2">
                    <a:lumMod val="50000"/>
                  </a:schemeClr>
                </a:solidFill>
              </a:rPr>
              <a:t>flows </a:t>
            </a:r>
            <a:r>
              <a:rPr lang="en-US" sz="1600" dirty="0">
                <a:solidFill>
                  <a:schemeClr val="bg2">
                    <a:lumMod val="50000"/>
                  </a:schemeClr>
                </a:solidFill>
              </a:rPr>
              <a:t>from</a:t>
            </a:r>
            <a:r>
              <a:rPr lang="en-US" sz="1600" dirty="0" smtClean="0">
                <a:solidFill>
                  <a:schemeClr val="bg2">
                    <a:lumMod val="50000"/>
                  </a:schemeClr>
                </a:solidFill>
              </a:rPr>
              <a:t> the customers to GK in </a:t>
            </a:r>
            <a:r>
              <a:rPr lang="en-US" sz="1600" dirty="0">
                <a:solidFill>
                  <a:schemeClr val="bg2">
                    <a:lumMod val="50000"/>
                  </a:schemeClr>
                </a:solidFill>
              </a:rPr>
              <a:t>a way</a:t>
            </a:r>
            <a:r>
              <a:rPr lang="en-US" sz="1600" dirty="0" smtClean="0">
                <a:solidFill>
                  <a:schemeClr val="bg2">
                    <a:lumMod val="50000"/>
                  </a:schemeClr>
                </a:solidFill>
              </a:rPr>
              <a:t> such that data </a:t>
            </a:r>
            <a:r>
              <a:rPr lang="en-US" sz="1600" dirty="0">
                <a:solidFill>
                  <a:schemeClr val="bg2">
                    <a:lumMod val="50000"/>
                  </a:schemeClr>
                </a:solidFill>
              </a:rPr>
              <a:t>can be analysed and</a:t>
            </a:r>
            <a:r>
              <a:rPr lang="en-US" sz="1600" dirty="0" smtClean="0">
                <a:solidFill>
                  <a:schemeClr val="bg2">
                    <a:lumMod val="50000"/>
                  </a:schemeClr>
                </a:solidFill>
              </a:rPr>
              <a:t> decisions taken formally.</a:t>
            </a:r>
            <a:endParaRPr lang="en-US" sz="1600" dirty="0">
              <a:solidFill>
                <a:schemeClr val="bg2">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3628393"/>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684"/>
            <a:ext cx="8229600" cy="1066800"/>
          </a:xfrm>
        </p:spPr>
        <p:txBody>
          <a:bodyPr>
            <a:normAutofit/>
          </a:bodyPr>
          <a:lstStyle/>
          <a:p>
            <a:r>
              <a:rPr lang="en-US" dirty="0" err="1" smtClean="0"/>
              <a:t>Grameen</a:t>
            </a:r>
            <a:r>
              <a:rPr lang="en-US" dirty="0" smtClean="0"/>
              <a:t> </a:t>
            </a:r>
            <a:r>
              <a:rPr lang="en-US" dirty="0" err="1" smtClean="0"/>
              <a:t>Koota’s</a:t>
            </a:r>
            <a:r>
              <a:rPr lang="en-US" dirty="0" smtClean="0"/>
              <a:t> Target Clients</a:t>
            </a:r>
            <a:endParaRPr lang="en-US" dirty="0"/>
          </a:p>
        </p:txBody>
      </p:sp>
      <p:sp>
        <p:nvSpPr>
          <p:cNvPr id="4" name="Content Placeholder 2"/>
          <p:cNvSpPr>
            <a:spLocks noGrp="1"/>
          </p:cNvSpPr>
          <p:nvPr>
            <p:ph idx="1"/>
          </p:nvPr>
        </p:nvSpPr>
        <p:spPr>
          <a:xfrm>
            <a:off x="457200" y="1566836"/>
            <a:ext cx="8229600" cy="5145819"/>
          </a:xfrm>
        </p:spPr>
        <p:txBody>
          <a:bodyPr>
            <a:normAutofit lnSpcReduction="10000"/>
          </a:bodyPr>
          <a:lstStyle/>
          <a:p>
            <a:pPr>
              <a:lnSpc>
                <a:spcPct val="200000"/>
              </a:lnSpc>
            </a:pPr>
            <a:r>
              <a:rPr lang="en-US" sz="1800" dirty="0"/>
              <a:t>GK targets poor and low-income households in rural and urban areas</a:t>
            </a:r>
            <a:r>
              <a:rPr lang="en-US" sz="1800" dirty="0" smtClean="0"/>
              <a:t> across three states in India, where most do </a:t>
            </a:r>
            <a:r>
              <a:rPr lang="en-US" sz="1800" dirty="0"/>
              <a:t>not have access to formal </a:t>
            </a:r>
            <a:r>
              <a:rPr lang="en-US" sz="1800" dirty="0" smtClean="0"/>
              <a:t>credit. </a:t>
            </a:r>
          </a:p>
          <a:p>
            <a:pPr>
              <a:lnSpc>
                <a:spcPct val="200000"/>
              </a:lnSpc>
            </a:pPr>
            <a:endParaRPr lang="en-US" sz="1800" dirty="0" smtClean="0"/>
          </a:p>
          <a:p>
            <a:pPr>
              <a:lnSpc>
                <a:spcPct val="200000"/>
              </a:lnSpc>
            </a:pPr>
            <a:r>
              <a:rPr lang="en-US" sz="1800" dirty="0"/>
              <a:t>GK has developed products and services to meet</a:t>
            </a:r>
            <a:r>
              <a:rPr lang="en-US" sz="1800" dirty="0" smtClean="0"/>
              <a:t> the life </a:t>
            </a:r>
            <a:r>
              <a:rPr lang="en-US" sz="1800" dirty="0"/>
              <a:t>cycle needs of </a:t>
            </a:r>
            <a:r>
              <a:rPr lang="en-US" sz="1800" dirty="0" smtClean="0"/>
              <a:t>clients.</a:t>
            </a:r>
          </a:p>
          <a:p>
            <a:pPr>
              <a:lnSpc>
                <a:spcPct val="200000"/>
              </a:lnSpc>
            </a:pPr>
            <a:endParaRPr lang="en-US" sz="1800" dirty="0" smtClean="0"/>
          </a:p>
          <a:p>
            <a:pPr>
              <a:lnSpc>
                <a:spcPct val="200000"/>
              </a:lnSpc>
            </a:pPr>
            <a:r>
              <a:rPr lang="en-US" sz="1800" dirty="0"/>
              <a:t>GK continuously strives to understand</a:t>
            </a:r>
            <a:r>
              <a:rPr lang="en-US" sz="1800" dirty="0" smtClean="0"/>
              <a:t> </a:t>
            </a:r>
            <a:r>
              <a:rPr lang="en-US" sz="1800" dirty="0" smtClean="0"/>
              <a:t>client</a:t>
            </a:r>
            <a:r>
              <a:rPr lang="en-US" sz="1800" dirty="0" smtClean="0"/>
              <a:t> </a:t>
            </a:r>
            <a:r>
              <a:rPr lang="en-US" sz="1800" dirty="0"/>
              <a:t>needs and challenges and offers wide range of financial products and development services to meet </a:t>
            </a:r>
            <a:r>
              <a:rPr lang="en-US" sz="1800" dirty="0" smtClean="0"/>
              <a:t>these needs.</a:t>
            </a:r>
          </a:p>
          <a:p>
            <a:pPr>
              <a:lnSpc>
                <a:spcPct val="200000"/>
              </a:lnSpc>
            </a:pPr>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5059304"/>
      </p:ext>
    </p:extLst>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RESIZE" val="Ye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irobi Training">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ands money">
  <a:themeElements>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fontScheme name="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icrosave georgia 2">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15839</TotalTime>
  <Words>3700</Words>
  <Application>Microsoft Macintosh PowerPoint</Application>
  <PresentationFormat>On-screen Show (4:3)</PresentationFormat>
  <Paragraphs>408</Paragraphs>
  <Slides>43</Slides>
  <Notes>16</Notes>
  <HiddenSlides>0</HiddenSlides>
  <MMClips>0</MMClips>
  <ScaleCrop>false</ScaleCrop>
  <HeadingPairs>
    <vt:vector size="6" baseType="variant">
      <vt:variant>
        <vt:lpstr>Design Template</vt:lpstr>
      </vt:variant>
      <vt:variant>
        <vt:i4>3</vt:i4>
      </vt:variant>
      <vt:variant>
        <vt:lpstr>Embedded OLE Servers</vt:lpstr>
      </vt:variant>
      <vt:variant>
        <vt:i4>1</vt:i4>
      </vt:variant>
      <vt:variant>
        <vt:lpstr>Slide Titles</vt:lpstr>
      </vt:variant>
      <vt:variant>
        <vt:i4>43</vt:i4>
      </vt:variant>
    </vt:vector>
  </HeadingPairs>
  <TitlesOfParts>
    <vt:vector size="47" baseType="lpstr">
      <vt:lpstr>Nairobi Training</vt:lpstr>
      <vt:lpstr>Hands money</vt:lpstr>
      <vt:lpstr>microsave georgia 2</vt:lpstr>
      <vt:lpstr>Microsoft Word Document</vt:lpstr>
      <vt:lpstr>   Section 4:  Design Products, Services, Delivery Models and Channels That Meet Clients’ Needs and Preferences</vt:lpstr>
      <vt:lpstr>Agenda</vt:lpstr>
      <vt:lpstr>Section 4 of the Universal Standards</vt:lpstr>
      <vt:lpstr>Section 4: Three Standards</vt:lpstr>
      <vt:lpstr>Standard 4c: Four Essential Practices</vt:lpstr>
      <vt:lpstr>Agenda</vt:lpstr>
      <vt:lpstr>Introduction to Grameen Koota</vt:lpstr>
      <vt:lpstr>Grameen Koota’s Philosophy</vt:lpstr>
      <vt:lpstr>Grameen Koota’s Target Clients</vt:lpstr>
      <vt:lpstr>Grameen Koota’s Product Diversity</vt:lpstr>
      <vt:lpstr>Understanding the Life Cycle of Client Needs</vt:lpstr>
      <vt:lpstr>Grameen Koota’s  Customer Feedback Mechanism</vt:lpstr>
      <vt:lpstr>GK’s Grievance Redressal system</vt:lpstr>
      <vt:lpstr>Using Customer Feedback to Improve Products and Services </vt:lpstr>
      <vt:lpstr>Client driven product innovation</vt:lpstr>
      <vt:lpstr>Client Driven Product Innovation</vt:lpstr>
      <vt:lpstr>Product Innovation and Reaching the Target Market</vt:lpstr>
      <vt:lpstr>Product Innovation and Reaching the Target Market</vt:lpstr>
      <vt:lpstr>Recommendations for Creation of Demand Driven Products</vt:lpstr>
      <vt:lpstr>Recommendations for Creation of Demand Driven Products</vt:lpstr>
      <vt:lpstr>Agenda</vt:lpstr>
      <vt:lpstr>Developing and Designing  Appropriate Products and Services  </vt:lpstr>
      <vt:lpstr>Sunil Bhat</vt:lpstr>
      <vt:lpstr>Slide 24</vt:lpstr>
      <vt:lpstr>MicroSave – A Quick Overview (1)</vt:lpstr>
      <vt:lpstr>MicroSave – A Quick Overview (2)</vt:lpstr>
      <vt:lpstr>Slide 27</vt:lpstr>
      <vt:lpstr>Work with a Variety of  Financial Institutions</vt:lpstr>
      <vt:lpstr>MicroSave’s Toolkits (1)</vt:lpstr>
      <vt:lpstr>MicroSave’s Toolkits (2)</vt:lpstr>
      <vt:lpstr>Relationship with various financial institutions </vt:lpstr>
      <vt:lpstr>Homogenous Clients &amp; Services?</vt:lpstr>
      <vt:lpstr>MicroSave’s approach </vt:lpstr>
      <vt:lpstr>Household Life Cycle needs of clients</vt:lpstr>
      <vt:lpstr>Market Research &amp; Product Development Process Overview</vt:lpstr>
      <vt:lpstr>Some Prominent Assignments  with Grameen Koota</vt:lpstr>
      <vt:lpstr>Social Performance Management Initiatives </vt:lpstr>
      <vt:lpstr>Slide 38</vt:lpstr>
      <vt:lpstr>Thank you</vt:lpstr>
      <vt:lpstr>Agenda</vt:lpstr>
      <vt:lpstr>Where to Find More Resources</vt:lpstr>
      <vt:lpstr>Examples from SPTF’s Resource Library</vt:lpstr>
      <vt:lpstr>   Thank you for your participation!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Session 2: Ensuring Board, Management, and Employee Commitment to Social Goals</dc:title>
  <dc:creator>Steve Wardle</dc:creator>
  <cp:lastModifiedBy>rosalyn forster</cp:lastModifiedBy>
  <cp:revision>35</cp:revision>
  <dcterms:created xsi:type="dcterms:W3CDTF">2013-01-28T15:05:34Z</dcterms:created>
  <dcterms:modified xsi:type="dcterms:W3CDTF">2013-01-28T23:02:07Z</dcterms:modified>
</cp:coreProperties>
</file>