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sldIdLst>
    <p:sldId id="257" r:id="rId2"/>
    <p:sldId id="258" r:id="rId3"/>
    <p:sldId id="259" r:id="rId4"/>
    <p:sldId id="281" r:id="rId5"/>
    <p:sldId id="277" r:id="rId6"/>
    <p:sldId id="278" r:id="rId7"/>
    <p:sldId id="279" r:id="rId8"/>
    <p:sldId id="280" r:id="rId9"/>
    <p:sldId id="264" r:id="rId10"/>
    <p:sldId id="288" r:id="rId11"/>
    <p:sldId id="289" r:id="rId12"/>
    <p:sldId id="290" r:id="rId13"/>
    <p:sldId id="291" r:id="rId14"/>
    <p:sldId id="292" r:id="rId15"/>
    <p:sldId id="270" r:id="rId16"/>
    <p:sldId id="282" r:id="rId17"/>
    <p:sldId id="283" r:id="rId18"/>
    <p:sldId id="284" r:id="rId19"/>
    <p:sldId id="285" r:id="rId20"/>
    <p:sldId id="286" r:id="rId21"/>
    <p:sldId id="287" r:id="rId22"/>
    <p:sldId id="269" r:id="rId23"/>
    <p:sldId id="294" r:id="rId24"/>
    <p:sldId id="293"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517" autoAdjust="0"/>
  </p:normalViewPr>
  <p:slideViewPr>
    <p:cSldViewPr snapToGrid="0" snapToObjects="1">
      <p:cViewPr>
        <p:scale>
          <a:sx n="75" d="100"/>
          <a:sy n="75" d="100"/>
        </p:scale>
        <p:origin x="-944" y="3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DDF3C9-1F63-184F-8FC2-FEE86919F43C}" type="datetimeFigureOut">
              <a:rPr lang="en-US" smtClean="0"/>
              <a:t>11/13/12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DC770A-8660-144A-81EA-AB99C0903713}" type="slidenum">
              <a:rPr lang="en-US" smtClean="0"/>
              <a:t>‹#›</a:t>
            </a:fld>
            <a:endParaRPr lang="en-US"/>
          </a:p>
        </p:txBody>
      </p:sp>
    </p:spTree>
    <p:extLst>
      <p:ext uri="{BB962C8B-B14F-4D97-AF65-F5344CB8AC3E}">
        <p14:creationId xmlns:p14="http://schemas.microsoft.com/office/powerpoint/2010/main" val="13074616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Section 2 is called “Ensure Board, Management, and Employee Commitment to Social Goals.” You’ll remember that Section 1 of the Standards advises that MFIs should have a social strategy that defines their mission, target clients, social goals, social targets, and social indicators.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Section 2 looks at </a:t>
            </a:r>
            <a:r>
              <a:rPr lang="en-US" sz="1200" i="1" kern="1200" dirty="0" smtClean="0">
                <a:solidFill>
                  <a:schemeClr val="tx1"/>
                </a:solidFill>
                <a:effectLst/>
                <a:latin typeface="+mn-lt"/>
                <a:ea typeface="+mn-ea"/>
                <a:cs typeface="+mn-cs"/>
              </a:rPr>
              <a:t>how that social strategy is carried out</a:t>
            </a:r>
            <a:r>
              <a:rPr lang="en-US" sz="1200" kern="1200" dirty="0" smtClean="0">
                <a:solidFill>
                  <a:schemeClr val="tx1"/>
                </a:solidFill>
                <a:effectLst/>
                <a:latin typeface="+mn-lt"/>
                <a:ea typeface="+mn-ea"/>
                <a:cs typeface="+mn-cs"/>
              </a:rPr>
              <a:t> by the Board, the management, and other employees. </a:t>
            </a:r>
          </a:p>
          <a:p>
            <a:endParaRPr lang="en-US" dirty="0"/>
          </a:p>
        </p:txBody>
      </p:sp>
      <p:sp>
        <p:nvSpPr>
          <p:cNvPr id="4" name="Slide Number Placeholder 3"/>
          <p:cNvSpPr>
            <a:spLocks noGrp="1"/>
          </p:cNvSpPr>
          <p:nvPr>
            <p:ph type="sldNum" sz="quarter" idx="10"/>
          </p:nvPr>
        </p:nvSpPr>
        <p:spPr/>
        <p:txBody>
          <a:bodyPr/>
          <a:lstStyle/>
          <a:p>
            <a:fld id="{61DC770A-8660-144A-81EA-AB99C0903713}" type="slidenum">
              <a:rPr lang="en-US" smtClean="0"/>
              <a:t>3</a:t>
            </a:fld>
            <a:endParaRPr lang="en-US"/>
          </a:p>
        </p:txBody>
      </p:sp>
    </p:spTree>
    <p:extLst>
      <p:ext uri="{BB962C8B-B14F-4D97-AF65-F5344CB8AC3E}">
        <p14:creationId xmlns:p14="http://schemas.microsoft.com/office/powerpoint/2010/main" val="3686100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Board makes decisions related to </a:t>
            </a:r>
            <a:r>
              <a:rPr lang="en-US" sz="1200" dirty="0" err="1" smtClean="0"/>
              <a:t>Mibanco’s</a:t>
            </a:r>
            <a:r>
              <a:rPr lang="en-US" sz="1200" dirty="0" smtClean="0"/>
              <a:t> target market and the types of products it provides to its customers. For example, the Board is in charge of decisions regarding the “Salta” training program</a:t>
            </a:r>
            <a:r>
              <a:rPr lang="en-US" sz="1200" baseline="0" dirty="0" smtClean="0"/>
              <a:t> for </a:t>
            </a:r>
            <a:r>
              <a:rPr lang="en-US" sz="1200" dirty="0" smtClean="0"/>
              <a:t>clients and potential clients, decisions to finance programs like </a:t>
            </a:r>
            <a:r>
              <a:rPr lang="en-US" sz="1200" dirty="0" err="1" smtClean="0"/>
              <a:t>Microjustice</a:t>
            </a:r>
            <a:r>
              <a:rPr lang="en-US" sz="1200" dirty="0" smtClean="0"/>
              <a:t> and </a:t>
            </a:r>
            <a:r>
              <a:rPr lang="en-US" sz="1200" dirty="0" err="1" smtClean="0"/>
              <a:t>Miconsultor</a:t>
            </a:r>
            <a:r>
              <a:rPr lang="en-US" sz="1200" dirty="0" smtClean="0"/>
              <a:t> for the benefit of our clients.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smtClean="0"/>
              <a:t>Microjustice</a:t>
            </a:r>
            <a:r>
              <a:rPr lang="en-US" sz="1200" baseline="0" dirty="0" smtClean="0"/>
              <a:t> (http://</a:t>
            </a:r>
            <a:r>
              <a:rPr lang="en-US" sz="1200" baseline="0" dirty="0" err="1" smtClean="0"/>
              <a:t>www.upsides.com</a:t>
            </a:r>
            <a:r>
              <a:rPr lang="en-US" sz="1200" baseline="0" dirty="0" smtClean="0"/>
              <a:t>/2012/09/04/access-to-justice/)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err="1" smtClean="0"/>
              <a:t>Miconsultor</a:t>
            </a:r>
            <a:r>
              <a:rPr lang="en-US" sz="1200" baseline="0" dirty="0" smtClean="0"/>
              <a:t>: (http://</a:t>
            </a:r>
            <a:r>
              <a:rPr lang="en-US" sz="1200" baseline="0" dirty="0" err="1" smtClean="0"/>
              <a:t>www.grupoacp.com.pe</a:t>
            </a:r>
            <a:r>
              <a:rPr lang="en-US" sz="1200" baseline="0" dirty="0" smtClean="0"/>
              <a:t>/boletin_sumando_dic2011/ingles/</a:t>
            </a:r>
            <a:r>
              <a:rPr lang="en-US" sz="1200" baseline="0" dirty="0" err="1" smtClean="0"/>
              <a:t>el_grupo_al_dia.html</a:t>
            </a:r>
            <a:r>
              <a:rPr lang="en-US" sz="1200" baseline="0" dirty="0" smtClean="0"/>
              <a:t>)</a:t>
            </a:r>
            <a:endParaRPr lang="es-ES" sz="1200" dirty="0" smtClean="0"/>
          </a:p>
          <a:p>
            <a:endParaRPr lang="en-US" dirty="0"/>
          </a:p>
        </p:txBody>
      </p:sp>
      <p:sp>
        <p:nvSpPr>
          <p:cNvPr id="4" name="Slide Number Placeholder 3"/>
          <p:cNvSpPr>
            <a:spLocks noGrp="1"/>
          </p:cNvSpPr>
          <p:nvPr>
            <p:ph type="sldNum" sz="quarter" idx="10"/>
          </p:nvPr>
        </p:nvSpPr>
        <p:spPr/>
        <p:txBody>
          <a:bodyPr/>
          <a:lstStyle/>
          <a:p>
            <a:fld id="{61DC770A-8660-144A-81EA-AB99C0903713}" type="slidenum">
              <a:rPr lang="en-US" smtClean="0"/>
              <a:pPr/>
              <a:t>13</a:t>
            </a:fld>
            <a:endParaRPr lang="en-US"/>
          </a:p>
        </p:txBody>
      </p:sp>
    </p:spTree>
    <p:extLst>
      <p:ext uri="{BB962C8B-B14F-4D97-AF65-F5344CB8AC3E}">
        <p14:creationId xmlns:p14="http://schemas.microsoft.com/office/powerpoint/2010/main" val="1947782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hottest issue right now is whether the “Triple P” Scorecard indicators are really improving our institutional culture, or if they are only creating minimal change. </a:t>
            </a:r>
            <a:endParaRPr lang="es-ES" sz="1200" dirty="0" smtClean="0"/>
          </a:p>
          <a:p>
            <a:endParaRPr lang="en-US" dirty="0"/>
          </a:p>
        </p:txBody>
      </p:sp>
      <p:sp>
        <p:nvSpPr>
          <p:cNvPr id="4" name="Slide Number Placeholder 3"/>
          <p:cNvSpPr>
            <a:spLocks noGrp="1"/>
          </p:cNvSpPr>
          <p:nvPr>
            <p:ph type="sldNum" sz="quarter" idx="10"/>
          </p:nvPr>
        </p:nvSpPr>
        <p:spPr/>
        <p:txBody>
          <a:bodyPr/>
          <a:lstStyle/>
          <a:p>
            <a:fld id="{61DC770A-8660-144A-81EA-AB99C0903713}" type="slidenum">
              <a:rPr lang="en-US" smtClean="0"/>
              <a:pPr/>
              <a:t>14</a:t>
            </a:fld>
            <a:endParaRPr lang="en-US"/>
          </a:p>
        </p:txBody>
      </p:sp>
    </p:spTree>
    <p:extLst>
      <p:ext uri="{BB962C8B-B14F-4D97-AF65-F5344CB8AC3E}">
        <p14:creationId xmlns:p14="http://schemas.microsoft.com/office/powerpoint/2010/main" val="2169333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61DC770A-8660-144A-81EA-AB99C0903713}" type="slidenum">
              <a:rPr lang="en-US" smtClean="0"/>
              <a:t>20</a:t>
            </a:fld>
            <a:endParaRPr lang="en-US"/>
          </a:p>
        </p:txBody>
      </p:sp>
    </p:spTree>
    <p:extLst>
      <p:ext uri="{BB962C8B-B14F-4D97-AF65-F5344CB8AC3E}">
        <p14:creationId xmlns:p14="http://schemas.microsoft.com/office/powerpoint/2010/main" val="3062937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standards are broad statements that describe what the institution should achieve. The real guidance is found in the essential practices, which describe how an institution should fulfill the standard. So let’s look at the essential practices for each of these four standards.</a:t>
            </a:r>
          </a:p>
          <a:p>
            <a:endParaRPr lang="en-US" dirty="0"/>
          </a:p>
        </p:txBody>
      </p:sp>
      <p:sp>
        <p:nvSpPr>
          <p:cNvPr id="4" name="Slide Number Placeholder 3"/>
          <p:cNvSpPr>
            <a:spLocks noGrp="1"/>
          </p:cNvSpPr>
          <p:nvPr>
            <p:ph type="sldNum" sz="quarter" idx="10"/>
          </p:nvPr>
        </p:nvSpPr>
        <p:spPr/>
        <p:txBody>
          <a:bodyPr/>
          <a:lstStyle/>
          <a:p>
            <a:fld id="{61DC770A-8660-144A-81EA-AB99C0903713}" type="slidenum">
              <a:rPr lang="en-US" smtClean="0"/>
              <a:t>4</a:t>
            </a:fld>
            <a:endParaRPr lang="en-US"/>
          </a:p>
        </p:txBody>
      </p:sp>
    </p:spTree>
    <p:extLst>
      <p:ext uri="{BB962C8B-B14F-4D97-AF65-F5344CB8AC3E}">
        <p14:creationId xmlns:p14="http://schemas.microsoft.com/office/powerpoint/2010/main" val="3626017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First, the institution should provide the Board with an orientation on the social mission and goals, and the Board’s responsibilities for managing social performance, and confirm that each member agrees.  This means that by the end of their orientation, each Board member should understand what the institution is trying to achieve socially, they know their particular role for managing that social performance (and we’ll talk about those roles in standard 2b), and that they formally agree to these things, whether that means signing something, giving verbal agreement, etc.</a:t>
            </a:r>
          </a:p>
          <a:p>
            <a:pPr lvl="0"/>
            <a:r>
              <a:rPr lang="en-US" sz="1200" kern="1200" dirty="0" smtClean="0">
                <a:solidFill>
                  <a:schemeClr val="tx1"/>
                </a:solidFill>
                <a:effectLst/>
                <a:latin typeface="+mn-lt"/>
                <a:ea typeface="+mn-ea"/>
                <a:cs typeface="+mn-cs"/>
              </a:rPr>
              <a:t>The institution should also require Board members to adhere to the institution’s code of ethics.  So in the same way that all of the employees of the institution are asked to adhere to the Code of Ethics, so should be Board.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 these are the two essential practices that describe how the members of the Board are committed to the institution’s social mission.</a:t>
            </a:r>
          </a:p>
          <a:p>
            <a:r>
              <a:rPr lang="en-US" sz="1200" kern="1200" dirty="0" smtClean="0">
                <a:solidFill>
                  <a:schemeClr val="tx1"/>
                </a:solidFill>
                <a:effectLst/>
                <a:latin typeface="+mn-lt"/>
                <a:ea typeface="+mn-ea"/>
                <a:cs typeface="+mn-cs"/>
              </a:rPr>
              <a:t> </a:t>
            </a:r>
          </a:p>
          <a:p>
            <a:endParaRPr lang="en-US" b="1" dirty="0"/>
          </a:p>
        </p:txBody>
      </p:sp>
      <p:sp>
        <p:nvSpPr>
          <p:cNvPr id="4" name="Slide Number Placeholder 3"/>
          <p:cNvSpPr>
            <a:spLocks noGrp="1"/>
          </p:cNvSpPr>
          <p:nvPr>
            <p:ph type="sldNum" sz="quarter" idx="10"/>
          </p:nvPr>
        </p:nvSpPr>
        <p:spPr/>
        <p:txBody>
          <a:bodyPr/>
          <a:lstStyle/>
          <a:p>
            <a:fld id="{BA63F161-E83C-4D4F-802C-A8BBE7C19EAF}" type="slidenum">
              <a:rPr lang="en-US" smtClean="0">
                <a:solidFill>
                  <a:prstClr val="black"/>
                </a:solidFill>
                <a:latin typeface="Calibri"/>
              </a:rPr>
              <a:pPr/>
              <a:t>5</a:t>
            </a:fld>
            <a:endParaRPr lang="en-US">
              <a:solidFill>
                <a:prstClr val="black"/>
              </a:solidFill>
              <a:latin typeface="Calibri"/>
            </a:endParaRPr>
          </a:p>
        </p:txBody>
      </p:sp>
    </p:spTree>
    <p:extLst>
      <p:ext uri="{BB962C8B-B14F-4D97-AF65-F5344CB8AC3E}">
        <p14:creationId xmlns:p14="http://schemas.microsoft.com/office/powerpoint/2010/main" val="2515499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After the institution ensures that they have a committed Board, they need the Board to hold the institution accountable to its social mission and social goals, which is standard </a:t>
            </a:r>
            <a:r>
              <a:rPr lang="en-US" sz="1200" b="1" kern="1200" dirty="0" smtClean="0">
                <a:solidFill>
                  <a:schemeClr val="tx1"/>
                </a:solidFill>
                <a:effectLst/>
                <a:latin typeface="+mn-lt"/>
                <a:ea typeface="+mn-ea"/>
                <a:cs typeface="+mn-cs"/>
              </a:rPr>
              <a:t>2b</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essential practices that describe </a:t>
            </a:r>
            <a:r>
              <a:rPr lang="en-US" sz="1200" i="1" kern="1200" dirty="0" smtClean="0">
                <a:solidFill>
                  <a:schemeClr val="tx1"/>
                </a:solidFill>
                <a:effectLst/>
                <a:latin typeface="+mn-lt"/>
                <a:ea typeface="+mn-ea"/>
                <a:cs typeface="+mn-cs"/>
              </a:rPr>
              <a:t>how</a:t>
            </a:r>
            <a:r>
              <a:rPr lang="en-US" sz="1200" kern="1200" dirty="0" smtClean="0">
                <a:solidFill>
                  <a:schemeClr val="tx1"/>
                </a:solidFill>
                <a:effectLst/>
                <a:latin typeface="+mn-lt"/>
                <a:ea typeface="+mn-ea"/>
                <a:cs typeface="+mn-cs"/>
              </a:rPr>
              <a:t> a Board does this.</a:t>
            </a:r>
          </a:p>
          <a:p>
            <a:pPr lvl="0"/>
            <a:r>
              <a:rPr lang="en-US" sz="1200" kern="1200" dirty="0" smtClean="0">
                <a:solidFill>
                  <a:schemeClr val="tx1"/>
                </a:solidFill>
                <a:effectLst/>
                <a:latin typeface="+mn-lt"/>
                <a:ea typeface="+mn-ea"/>
                <a:cs typeface="+mn-cs"/>
              </a:rPr>
              <a:t>First the Board reviews SP data, including: mission compliance, performance results, HR policy, SP related risks, client protection practices, growth, and profit allocation.  </a:t>
            </a:r>
            <a:r>
              <a:rPr lang="en-US" sz="1200" i="1" kern="1200" dirty="0" smtClean="0">
                <a:solidFill>
                  <a:schemeClr val="tx1"/>
                </a:solidFill>
                <a:effectLst/>
                <a:latin typeface="+mn-lt"/>
                <a:ea typeface="+mn-ea"/>
                <a:cs typeface="+mn-cs"/>
              </a:rPr>
              <a:t>These are all things that the Board should be looking at on a regular basis.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Board oversees the institution’s strategy, taking into account both social and financial goals. </a:t>
            </a:r>
            <a:r>
              <a:rPr lang="en-US" sz="1200" i="1" kern="1200" dirty="0" smtClean="0">
                <a:solidFill>
                  <a:schemeClr val="tx1"/>
                </a:solidFill>
                <a:effectLst/>
                <a:latin typeface="+mn-lt"/>
                <a:ea typeface="+mn-ea"/>
                <a:cs typeface="+mn-cs"/>
              </a:rPr>
              <a:t>So instead of </a:t>
            </a:r>
            <a:r>
              <a:rPr lang="en-US" sz="1200" i="1" u="sng" kern="1200" dirty="0" smtClean="0">
                <a:solidFill>
                  <a:schemeClr val="tx1"/>
                </a:solidFill>
                <a:effectLst/>
                <a:latin typeface="+mn-lt"/>
                <a:ea typeface="+mn-ea"/>
                <a:cs typeface="+mn-cs"/>
              </a:rPr>
              <a:t>just</a:t>
            </a:r>
            <a:r>
              <a:rPr lang="en-US" sz="1200" i="1" kern="1200" dirty="0" smtClean="0">
                <a:solidFill>
                  <a:schemeClr val="tx1"/>
                </a:solidFill>
                <a:effectLst/>
                <a:latin typeface="+mn-lt"/>
                <a:ea typeface="+mn-ea"/>
                <a:cs typeface="+mn-cs"/>
              </a:rPr>
              <a:t> managing the institution’s financial goals, the Board must oversee how and whether the institution is achieving its social goals as well.</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Board uses SP criteria when evaluating the performance of the CEO/Director.  </a:t>
            </a:r>
            <a:r>
              <a:rPr lang="en-US" sz="1200" i="1" kern="1200" dirty="0" smtClean="0">
                <a:solidFill>
                  <a:schemeClr val="tx1"/>
                </a:solidFill>
                <a:effectLst/>
                <a:latin typeface="+mn-lt"/>
                <a:ea typeface="+mn-ea"/>
                <a:cs typeface="+mn-cs"/>
              </a:rPr>
              <a:t>This means that when they evaluate the director’s performance, they look at whether the institution is achieving it’s social targets, for example client retention targets, targeting of women or rural people, change in clients’ savings—whatever it is that the institution has decided on as its social targets, these should be a part of the evaluation of the director/CEO.</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Board prevents institutional mission drift during changes in ownership structure and/or legal form (e.g., transformation).  </a:t>
            </a:r>
            <a:r>
              <a:rPr lang="en-US" sz="1200" i="1" kern="1200" dirty="0" smtClean="0">
                <a:solidFill>
                  <a:schemeClr val="tx1"/>
                </a:solidFill>
                <a:effectLst/>
                <a:latin typeface="+mn-lt"/>
                <a:ea typeface="+mn-ea"/>
                <a:cs typeface="+mn-cs"/>
              </a:rPr>
              <a:t>This means that if the institution is going through transformation, a change in ownership, or a similar situation where there’s risk for mission drift, they put measures in place to reduce this risk.</a:t>
            </a:r>
          </a:p>
          <a:p>
            <a:r>
              <a:rPr lang="en-US" sz="1200" kern="1200" dirty="0" smtClean="0">
                <a:solidFill>
                  <a:schemeClr val="tx1"/>
                </a:solidFill>
                <a:effectLst/>
                <a:latin typeface="+mn-lt"/>
                <a:ea typeface="+mn-ea"/>
                <a:cs typeface="+mn-cs"/>
              </a:rPr>
              <a:t>And finally, the Client Protection Principle that applies.</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As many of you know, the Smart Campaign’s certification standards are embedded within the Universal Standards, and we’ve made it very obvious which of the essentials practices are also CP standards, by highlighting them within the document. So the CP standard that applies comes from CPP #5—Fair and Respectful Treatment of Clients, and it states that a written code of business ethics defines organizational values and the standards of professional conduct expected of all employees. The code of ethics has been reviewed and approved by the Board.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 these essential practices, taken together, describe how the Board holds the institution accountable to its social mission and social goals.</a:t>
            </a:r>
          </a:p>
          <a:p>
            <a:r>
              <a:rPr lang="en-US" dirty="0" smtClean="0">
                <a:effectLst/>
              </a:rPr>
              <a:t> </a:t>
            </a:r>
            <a:endParaRPr lang="en-US" b="1" dirty="0"/>
          </a:p>
        </p:txBody>
      </p:sp>
      <p:sp>
        <p:nvSpPr>
          <p:cNvPr id="4" name="Slide Number Placeholder 3"/>
          <p:cNvSpPr>
            <a:spLocks noGrp="1"/>
          </p:cNvSpPr>
          <p:nvPr>
            <p:ph type="sldNum" sz="quarter" idx="10"/>
          </p:nvPr>
        </p:nvSpPr>
        <p:spPr/>
        <p:txBody>
          <a:bodyPr/>
          <a:lstStyle/>
          <a:p>
            <a:fld id="{BA63F161-E83C-4D4F-802C-A8BBE7C19EAF}" type="slidenum">
              <a:rPr lang="en-US" smtClean="0">
                <a:solidFill>
                  <a:prstClr val="black"/>
                </a:solidFill>
                <a:latin typeface="Calibri"/>
              </a:rPr>
              <a:pPr/>
              <a:t>6</a:t>
            </a:fld>
            <a:endParaRPr lang="en-US">
              <a:solidFill>
                <a:prstClr val="black"/>
              </a:solidFill>
              <a:latin typeface="Calibri"/>
            </a:endParaRPr>
          </a:p>
        </p:txBody>
      </p:sp>
    </p:spTree>
    <p:extLst>
      <p:ext uri="{BB962C8B-B14F-4D97-AF65-F5344CB8AC3E}">
        <p14:creationId xmlns:p14="http://schemas.microsoft.com/office/powerpoint/2010/main" val="2515499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Standard </a:t>
            </a:r>
            <a:r>
              <a:rPr lang="en-US" sz="1200" b="1" kern="1200" dirty="0" smtClean="0">
                <a:solidFill>
                  <a:schemeClr val="tx1"/>
                </a:solidFill>
                <a:effectLst/>
                <a:latin typeface="+mn-lt"/>
                <a:ea typeface="+mn-ea"/>
                <a:cs typeface="+mn-cs"/>
              </a:rPr>
              <a:t>2c</a:t>
            </a:r>
            <a:r>
              <a:rPr lang="en-US" sz="1200" kern="1200" dirty="0" smtClean="0">
                <a:solidFill>
                  <a:schemeClr val="tx1"/>
                </a:solidFill>
                <a:effectLst/>
                <a:latin typeface="+mn-lt"/>
                <a:ea typeface="+mn-ea"/>
                <a:cs typeface="+mn-cs"/>
              </a:rPr>
              <a:t> states that senior management sets, and oversees implementation of, the institution’s strategy for achieving its social goals. Again, we discuss the requirements for the institution’s strategy in Standard Section 1, so if you haven’t reviewed that, I encourage you to do so.</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essential practices describe how sr. management oversees the social strategy.</a:t>
            </a:r>
          </a:p>
          <a:p>
            <a:pPr lvl="0"/>
            <a:r>
              <a:rPr lang="en-US" sz="1200" kern="1200" dirty="0" smtClean="0">
                <a:solidFill>
                  <a:schemeClr val="tx1"/>
                </a:solidFill>
                <a:effectLst/>
                <a:latin typeface="+mn-lt"/>
                <a:ea typeface="+mn-ea"/>
                <a:cs typeface="+mn-cs"/>
              </a:rPr>
              <a:t>First, senior management integrates the institution’s social performance goals into business planning, making strategic and operational decisions based on both their social and financial performance implications. </a:t>
            </a:r>
            <a:r>
              <a:rPr lang="en-US" sz="1200" i="1" kern="1200" dirty="0" smtClean="0">
                <a:solidFill>
                  <a:schemeClr val="tx1"/>
                </a:solidFill>
                <a:effectLst/>
                <a:latin typeface="+mn-lt"/>
                <a:ea typeface="+mn-ea"/>
                <a:cs typeface="+mn-cs"/>
              </a:rPr>
              <a:t>This is similar to what we said the Board should do—sr. management should consider both the social and financial implications of all decisions, for example decisions on new products or delivery mechanisms, or decisions on where to set growth targets.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Senior management analyzes social performance data, including data on client-level outcomes</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compare the institution’s actual performance against its stated social targets. </a:t>
            </a:r>
            <a:r>
              <a:rPr lang="en-US" sz="1200" i="1" kern="1200" dirty="0" smtClean="0">
                <a:solidFill>
                  <a:schemeClr val="tx1"/>
                </a:solidFill>
                <a:effectLst/>
                <a:latin typeface="+mn-lt"/>
                <a:ea typeface="+mn-ea"/>
                <a:cs typeface="+mn-cs"/>
              </a:rPr>
              <a:t>Sr. management should use concrete social data, collected from the field, to compare the institution’s social targets (which we discuss in section 1) to the institution’s real performance—the same way that they would do this for financial performance targets.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Senior managers consider and take action to avoid social performance related risks (e.g., reputation risk, mission drift).  </a:t>
            </a:r>
            <a:r>
              <a:rPr lang="en-US" sz="1200" i="1" kern="1200" dirty="0" smtClean="0">
                <a:solidFill>
                  <a:schemeClr val="tx1"/>
                </a:solidFill>
                <a:effectLst/>
                <a:latin typeface="+mn-lt"/>
                <a:ea typeface="+mn-ea"/>
                <a:cs typeface="+mn-cs"/>
              </a:rPr>
              <a:t>This means that managers are vigilant about watching for SP risks, they define what the potential risks are (for example, a risk would be high staff growth without adequate resources for training them) and carefully monitor these risks.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CEO/Director holds senior managers accountable for making progress toward the institution’s social goals (e.g., reaching target clients, successful implementation of client protection practices). </a:t>
            </a:r>
            <a:r>
              <a:rPr lang="en-US" sz="1200" i="1" kern="1200" dirty="0" smtClean="0">
                <a:solidFill>
                  <a:schemeClr val="tx1"/>
                </a:solidFill>
                <a:effectLst/>
                <a:latin typeface="+mn-lt"/>
                <a:ea typeface="+mn-ea"/>
                <a:cs typeface="+mn-cs"/>
              </a:rPr>
              <a:t>In the same way that the Board should hold the director accountable for the institution’s social achievements, so too should the director hold her leadership accountable to specific social performance targets. [make a plug for module 2 of the SPM Essentials course if there’s time]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client protection standard that applies is that senior managers and the Board are aware of and regularly monitor risk of client over indebtedness. </a:t>
            </a:r>
            <a:r>
              <a:rPr lang="en-US" sz="1200" i="1" kern="1200" dirty="0" smtClean="0">
                <a:solidFill>
                  <a:schemeClr val="tx1"/>
                </a:solidFill>
                <a:effectLst/>
                <a:latin typeface="+mn-lt"/>
                <a:ea typeface="+mn-ea"/>
                <a:cs typeface="+mn-cs"/>
              </a:rPr>
              <a:t>So we’ve already said that the Board and managers should monitor SP related risks, and the Smart Campaign is particularly concerned about the risk of client over-indebtedness.</a:t>
            </a:r>
            <a:r>
              <a:rPr lang="en-US" dirty="0" smtClean="0">
                <a:effectLst/>
              </a:rPr>
              <a:t> </a:t>
            </a:r>
            <a:endParaRPr lang="en-US" b="1" dirty="0" smtClean="0"/>
          </a:p>
          <a:p>
            <a:endParaRPr lang="en-US" dirty="0"/>
          </a:p>
        </p:txBody>
      </p:sp>
      <p:sp>
        <p:nvSpPr>
          <p:cNvPr id="4" name="Slide Number Placeholder 3"/>
          <p:cNvSpPr>
            <a:spLocks noGrp="1"/>
          </p:cNvSpPr>
          <p:nvPr>
            <p:ph type="sldNum" sz="quarter" idx="10"/>
          </p:nvPr>
        </p:nvSpPr>
        <p:spPr/>
        <p:txBody>
          <a:bodyPr/>
          <a:lstStyle/>
          <a:p>
            <a:fld id="{BA63F161-E83C-4D4F-802C-A8BBE7C19EAF}" type="slidenum">
              <a:rPr lang="en-US" smtClean="0">
                <a:solidFill>
                  <a:prstClr val="black"/>
                </a:solidFill>
                <a:latin typeface="Calibri"/>
              </a:rPr>
              <a:pPr/>
              <a:t>7</a:t>
            </a:fld>
            <a:endParaRPr lang="en-US">
              <a:solidFill>
                <a:prstClr val="black"/>
              </a:solidFill>
              <a:latin typeface="Calibri"/>
            </a:endParaRPr>
          </a:p>
        </p:txBody>
      </p:sp>
    </p:spTree>
    <p:extLst>
      <p:ext uri="{BB962C8B-B14F-4D97-AF65-F5344CB8AC3E}">
        <p14:creationId xmlns:p14="http://schemas.microsoft.com/office/powerpoint/2010/main" val="2515499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we’ve talked about standards for the board and standards for managers, we also have a standard that applies to other employees. Standard 2d states that employees are recruited, evaluated, and recognized based on both social and financial performance criteria.</a:t>
            </a:r>
          </a:p>
          <a:p>
            <a:pPr lvl="0"/>
            <a:r>
              <a:rPr lang="en-US" sz="1200" kern="1200" dirty="0" smtClean="0">
                <a:solidFill>
                  <a:schemeClr val="tx1"/>
                </a:solidFill>
                <a:effectLst/>
                <a:latin typeface="+mn-lt"/>
                <a:ea typeface="+mn-ea"/>
                <a:cs typeface="+mn-cs"/>
              </a:rPr>
              <a:t>The institution screens job candidates for their commitment to the institution’s social goals, and ability to carry out SP related responsibilities. </a:t>
            </a:r>
            <a:r>
              <a:rPr lang="en-US" sz="1200" i="1" kern="1200" dirty="0" smtClean="0">
                <a:solidFill>
                  <a:schemeClr val="tx1"/>
                </a:solidFill>
                <a:effectLst/>
                <a:latin typeface="+mn-lt"/>
                <a:ea typeface="+mn-ea"/>
                <a:cs typeface="+mn-cs"/>
              </a:rPr>
              <a:t>Examples of social performance responsibilities are customer service, social data collection, and client training.</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institution evaluates employees on how they perform both their SP and FP responsibilities. This means that if an employee has SP responsibilities, they are part of how the employee is evaluated. </a:t>
            </a:r>
            <a:r>
              <a:rPr lang="en-US" sz="1200" i="1" kern="1200" dirty="0" smtClean="0">
                <a:solidFill>
                  <a:schemeClr val="tx1"/>
                </a:solidFill>
                <a:effectLst/>
                <a:latin typeface="+mn-lt"/>
                <a:ea typeface="+mn-ea"/>
                <a:cs typeface="+mn-cs"/>
              </a:rPr>
              <a:t>So for example, a loan officer would be evaluated on their portfolio growth, but also on the accuracy of the social data she collects.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are 4 client protection standards that apply here, and they all correspond with CPP 5, which is fair and ethical treatment of clients.</a:t>
            </a:r>
          </a:p>
          <a:p>
            <a:pPr lvl="0"/>
            <a:r>
              <a:rPr lang="en-US" sz="1200" kern="1200" dirty="0" smtClean="0">
                <a:solidFill>
                  <a:schemeClr val="tx1"/>
                </a:solidFill>
                <a:effectLst/>
                <a:latin typeface="+mn-lt"/>
                <a:ea typeface="+mn-ea"/>
                <a:cs typeface="+mn-cs"/>
              </a:rPr>
              <a:t>The institution has a Code of Ethics that provides clear standards of professional conduct expected of all employees, and especially acceptable and unacceptable debt collection practices (CPP5).</a:t>
            </a:r>
          </a:p>
          <a:p>
            <a:pPr lvl="0"/>
            <a:r>
              <a:rPr lang="en-US" sz="1200" kern="1200" dirty="0" smtClean="0">
                <a:solidFill>
                  <a:schemeClr val="tx1"/>
                </a:solidFill>
                <a:effectLst/>
                <a:latin typeface="+mn-lt"/>
                <a:ea typeface="+mn-ea"/>
                <a:cs typeface="+mn-cs"/>
              </a:rPr>
              <a:t>Employees are recruited and trained in line with the code of ethics. (CPP5) </a:t>
            </a:r>
            <a:r>
              <a:rPr lang="en-US" sz="1200" i="1" kern="1200" dirty="0" smtClean="0">
                <a:solidFill>
                  <a:schemeClr val="tx1"/>
                </a:solidFill>
                <a:effectLst/>
                <a:latin typeface="+mn-lt"/>
                <a:ea typeface="+mn-ea"/>
                <a:cs typeface="+mn-cs"/>
              </a:rPr>
              <a:t>This ensures that the code of ethics and the collections policies are really understood and practiced by employees.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Employee productivity targets and incentive systems value portfolio quality at least as highly as other factors (CPP5). </a:t>
            </a:r>
            <a:r>
              <a:rPr lang="en-US" sz="1200" i="1" kern="1200" dirty="0" smtClean="0">
                <a:solidFill>
                  <a:schemeClr val="tx1"/>
                </a:solidFill>
                <a:effectLst/>
                <a:latin typeface="+mn-lt"/>
                <a:ea typeface="+mn-ea"/>
                <a:cs typeface="+mn-cs"/>
              </a:rPr>
              <a:t>We’ve already said that employees should be evaluated on their SP related responsibilities, and this takes that one step further by saying that targets and incentives must balance portfolio growth with portfolio quality, so that employees are only rewarded for portfolio growth if portfolio </a:t>
            </a:r>
            <a:r>
              <a:rPr lang="en-US" sz="1200" i="1" u="sng" kern="1200" dirty="0" smtClean="0">
                <a:solidFill>
                  <a:schemeClr val="tx1"/>
                </a:solidFill>
                <a:effectLst/>
                <a:latin typeface="+mn-lt"/>
                <a:ea typeface="+mn-ea"/>
                <a:cs typeface="+mn-cs"/>
              </a:rPr>
              <a:t>quality</a:t>
            </a:r>
            <a:r>
              <a:rPr lang="en-US" sz="1200" i="1" kern="1200" dirty="0" smtClean="0">
                <a:solidFill>
                  <a:schemeClr val="tx1"/>
                </a:solidFill>
                <a:effectLst/>
                <a:latin typeface="+mn-lt"/>
                <a:ea typeface="+mn-ea"/>
                <a:cs typeface="+mn-cs"/>
              </a:rPr>
              <a:t> is also high.</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Employees are evaluated and incentivized on ethical behavior. </a:t>
            </a:r>
            <a:r>
              <a:rPr lang="en-US" sz="1200" i="1" kern="1200" dirty="0" smtClean="0">
                <a:solidFill>
                  <a:schemeClr val="tx1"/>
                </a:solidFill>
                <a:effectLst/>
                <a:latin typeface="+mn-lt"/>
                <a:ea typeface="+mn-ea"/>
                <a:cs typeface="+mn-cs"/>
              </a:rPr>
              <a:t>Managers and supervisors review ethical behavior, professional conduct, and the quality of interaction with customers as part of employee performance evaluations.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 these are the essential practices that describe how employees are recruited, evaluated, and recognized based on both social and financial performance criteria.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63F161-E83C-4D4F-802C-A8BBE7C19EAF}" type="slidenum">
              <a:rPr lang="en-US" smtClean="0">
                <a:solidFill>
                  <a:prstClr val="black"/>
                </a:solidFill>
                <a:latin typeface="Calibri"/>
              </a:rPr>
              <a:pPr/>
              <a:t>8</a:t>
            </a:fld>
            <a:endParaRPr lang="en-US">
              <a:solidFill>
                <a:prstClr val="black"/>
              </a:solidFill>
              <a:latin typeface="Calibri"/>
            </a:endParaRPr>
          </a:p>
        </p:txBody>
      </p:sp>
    </p:spTree>
    <p:extLst>
      <p:ext uri="{BB962C8B-B14F-4D97-AF65-F5344CB8AC3E}">
        <p14:creationId xmlns:p14="http://schemas.microsoft.com/office/powerpoint/2010/main" val="2515499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9728" indent="0">
              <a:buNone/>
            </a:pPr>
            <a:endParaRPr lang="en-US" sz="1200" dirty="0" smtClean="0"/>
          </a:p>
          <a:p>
            <a:r>
              <a:rPr lang="en-US" sz="1200" dirty="0" err="1" smtClean="0"/>
              <a:t>Mibanco’s</a:t>
            </a:r>
            <a:r>
              <a:rPr lang="en-US" sz="1200" dirty="0" smtClean="0"/>
              <a:t> Board of Directors is composed of members of </a:t>
            </a:r>
            <a:r>
              <a:rPr lang="en-US" sz="1200" dirty="0" err="1" smtClean="0"/>
              <a:t>Grupo</a:t>
            </a:r>
            <a:r>
              <a:rPr lang="en-US" sz="1200" dirty="0" smtClean="0"/>
              <a:t> ACP (ACP Group) and representatives of </a:t>
            </a:r>
            <a:r>
              <a:rPr lang="en-US" sz="1200" dirty="0" err="1" smtClean="0"/>
              <a:t>Triodos</a:t>
            </a:r>
            <a:r>
              <a:rPr lang="en-US" sz="1200" dirty="0" smtClean="0"/>
              <a:t> Bank and </a:t>
            </a:r>
            <a:r>
              <a:rPr lang="en-US" sz="1200" dirty="0" err="1" smtClean="0"/>
              <a:t>Acción</a:t>
            </a:r>
            <a:r>
              <a:rPr lang="en-US" sz="1200" dirty="0" smtClean="0"/>
              <a:t> International. The members of </a:t>
            </a:r>
            <a:r>
              <a:rPr lang="en-US" sz="1200" dirty="0" err="1" smtClean="0"/>
              <a:t>Grupo</a:t>
            </a:r>
            <a:r>
              <a:rPr lang="en-US" sz="1200" dirty="0" smtClean="0"/>
              <a:t> ACP, the institution that founded Mibanco, had a mission similar to that of Mibanco before it become a financial entity. </a:t>
            </a:r>
            <a:r>
              <a:rPr lang="en-US" sz="1200" dirty="0" err="1" smtClean="0"/>
              <a:t>Triodos</a:t>
            </a:r>
            <a:r>
              <a:rPr lang="en-US" sz="1200" dirty="0" smtClean="0"/>
              <a:t> Bank and </a:t>
            </a:r>
            <a:r>
              <a:rPr lang="en-US" sz="1200" dirty="0" err="1" smtClean="0"/>
              <a:t>Acción</a:t>
            </a:r>
            <a:r>
              <a:rPr lang="en-US" sz="1200" dirty="0" smtClean="0"/>
              <a:t> </a:t>
            </a:r>
            <a:r>
              <a:rPr lang="en-US" sz="1200" dirty="0" err="1" smtClean="0"/>
              <a:t>Internacional</a:t>
            </a:r>
            <a:r>
              <a:rPr lang="en-US" sz="1200" dirty="0" smtClean="0"/>
              <a:t> are similar to Mibanco in their social commitment.</a:t>
            </a:r>
            <a:endParaRPr lang="es-ES" sz="1200" dirty="0" smtClean="0"/>
          </a:p>
          <a:p>
            <a:endParaRPr lang="en-US" dirty="0"/>
          </a:p>
        </p:txBody>
      </p:sp>
      <p:sp>
        <p:nvSpPr>
          <p:cNvPr id="4" name="Slide Number Placeholder 3"/>
          <p:cNvSpPr>
            <a:spLocks noGrp="1"/>
          </p:cNvSpPr>
          <p:nvPr>
            <p:ph type="sldNum" sz="quarter" idx="10"/>
          </p:nvPr>
        </p:nvSpPr>
        <p:spPr/>
        <p:txBody>
          <a:bodyPr/>
          <a:lstStyle/>
          <a:p>
            <a:fld id="{61DC770A-8660-144A-81EA-AB99C0903713}" type="slidenum">
              <a:rPr lang="en-US" smtClean="0"/>
              <a:pPr/>
              <a:t>10</a:t>
            </a:fld>
            <a:endParaRPr lang="en-US"/>
          </a:p>
        </p:txBody>
      </p:sp>
    </p:spTree>
    <p:extLst>
      <p:ext uri="{BB962C8B-B14F-4D97-AF65-F5344CB8AC3E}">
        <p14:creationId xmlns:p14="http://schemas.microsoft.com/office/powerpoint/2010/main" val="757079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Mibanco provides orientation to its Board of Directors through diverse activities such as training platforms, internships with other institutions (internships with Compartamos, visits to </a:t>
            </a:r>
            <a:r>
              <a:rPr lang="en-US" sz="1200" dirty="0" err="1" smtClean="0"/>
              <a:t>Triodos</a:t>
            </a:r>
            <a:r>
              <a:rPr lang="en-US" sz="1200" dirty="0" smtClean="0"/>
              <a:t> Bank, and more), and discussions on the national socioeconomic reality. Some of the activities and documents developed by the Social Assets division, such as the Scorecard, the </a:t>
            </a:r>
            <a:r>
              <a:rPr lang="en-US" sz="1200" dirty="0" err="1" smtClean="0"/>
              <a:t>Microjustic</a:t>
            </a:r>
            <a:r>
              <a:rPr lang="en-US" sz="1200" dirty="0" smtClean="0"/>
              <a:t> Program, the </a:t>
            </a:r>
            <a:r>
              <a:rPr lang="en-US" sz="1200" dirty="0" err="1" smtClean="0"/>
              <a:t>Miconsultor</a:t>
            </a:r>
            <a:r>
              <a:rPr lang="en-US" sz="1200" dirty="0" smtClean="0"/>
              <a:t> Program, and online courses, are also the topics of focus of Board discussions.</a:t>
            </a:r>
            <a:endParaRPr lang="es-ES" sz="1200" dirty="0" smtClean="0"/>
          </a:p>
          <a:p>
            <a:endParaRPr lang="en-US" dirty="0"/>
          </a:p>
        </p:txBody>
      </p:sp>
      <p:sp>
        <p:nvSpPr>
          <p:cNvPr id="4" name="Slide Number Placeholder 3"/>
          <p:cNvSpPr>
            <a:spLocks noGrp="1"/>
          </p:cNvSpPr>
          <p:nvPr>
            <p:ph type="sldNum" sz="quarter" idx="10"/>
          </p:nvPr>
        </p:nvSpPr>
        <p:spPr/>
        <p:txBody>
          <a:bodyPr/>
          <a:lstStyle/>
          <a:p>
            <a:fld id="{61DC770A-8660-144A-81EA-AB99C0903713}" type="slidenum">
              <a:rPr lang="en-US" smtClean="0"/>
              <a:pPr/>
              <a:t>11</a:t>
            </a:fld>
            <a:endParaRPr lang="en-US"/>
          </a:p>
        </p:txBody>
      </p:sp>
    </p:spTree>
    <p:extLst>
      <p:ext uri="{BB962C8B-B14F-4D97-AF65-F5344CB8AC3E}">
        <p14:creationId xmlns:p14="http://schemas.microsoft.com/office/powerpoint/2010/main" val="533740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fundamental information the Board receives are the Triple P Quarterly on People, Planet, Profit - Social, Economic and Environmental Performance. This report, as you know, includes: Financial Inclusion, Smart Banking, Human Capital Development, Social and Environmental Management and Corporate Governance. </a:t>
            </a:r>
            <a:endParaRPr lang="es-ES" sz="1200" dirty="0" smtClean="0"/>
          </a:p>
          <a:p>
            <a:endParaRPr lang="en-US" dirty="0"/>
          </a:p>
        </p:txBody>
      </p:sp>
      <p:sp>
        <p:nvSpPr>
          <p:cNvPr id="4" name="Slide Number Placeholder 3"/>
          <p:cNvSpPr>
            <a:spLocks noGrp="1"/>
          </p:cNvSpPr>
          <p:nvPr>
            <p:ph type="sldNum" sz="quarter" idx="10"/>
          </p:nvPr>
        </p:nvSpPr>
        <p:spPr/>
        <p:txBody>
          <a:bodyPr/>
          <a:lstStyle/>
          <a:p>
            <a:fld id="{61DC770A-8660-144A-81EA-AB99C0903713}" type="slidenum">
              <a:rPr lang="en-US" smtClean="0"/>
              <a:pPr/>
              <a:t>12</a:t>
            </a:fld>
            <a:endParaRPr lang="en-US"/>
          </a:p>
        </p:txBody>
      </p:sp>
    </p:spTree>
    <p:extLst>
      <p:ext uri="{BB962C8B-B14F-4D97-AF65-F5344CB8AC3E}">
        <p14:creationId xmlns:p14="http://schemas.microsoft.com/office/powerpoint/2010/main" val="3526576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42FF44A-B3AF-0C4A-85BE-5D8653657ACC}" type="datetimeFigureOut">
              <a:rPr lang="en-US" smtClean="0">
                <a:solidFill>
                  <a:srgbClr val="EFE1A2"/>
                </a:solidFill>
                <a:latin typeface="Georgia"/>
              </a:rPr>
              <a:pPr/>
              <a:t>11/13/12</a:t>
            </a:fld>
            <a:endParaRPr lang="en-US">
              <a:solidFill>
                <a:srgbClr val="EFE1A2"/>
              </a:solidFill>
              <a:latin typeface="Georgia"/>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EFE1A2"/>
              </a:solidFill>
              <a:latin typeface="Georgia"/>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CE69465-B709-AF4E-804A-CD64098C1D4B}" type="slidenum">
              <a:rPr lang="en-US" smtClean="0">
                <a:solidFill>
                  <a:prstClr val="white"/>
                </a:solidFill>
                <a:latin typeface="Georgia"/>
              </a:rPr>
              <a:pPr/>
              <a:t>‹#›</a:t>
            </a:fld>
            <a:endParaRPr lang="en-US">
              <a:solidFill>
                <a:prstClr val="white"/>
              </a:solidFill>
              <a:latin typeface="Georgia"/>
            </a:endParaRPr>
          </a:p>
        </p:txBody>
      </p:sp>
    </p:spTree>
    <p:extLst>
      <p:ext uri="{BB962C8B-B14F-4D97-AF65-F5344CB8AC3E}">
        <p14:creationId xmlns:p14="http://schemas.microsoft.com/office/powerpoint/2010/main" val="171284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FF44A-B3AF-0C4A-85BE-5D8653657ACC}" type="datetimeFigureOut">
              <a:rPr lang="en-US" smtClean="0">
                <a:solidFill>
                  <a:srgbClr val="EFE1A2"/>
                </a:solidFill>
                <a:latin typeface="Georgia"/>
              </a:rPr>
              <a:pPr/>
              <a:t>11/13/12</a:t>
            </a:fld>
            <a:endParaRPr lang="en-US">
              <a:solidFill>
                <a:srgbClr val="EFE1A2"/>
              </a:solidFill>
              <a:latin typeface="Georgia"/>
            </a:endParaRPr>
          </a:p>
        </p:txBody>
      </p:sp>
      <p:sp>
        <p:nvSpPr>
          <p:cNvPr id="5" name="Footer Placeholder 4"/>
          <p:cNvSpPr>
            <a:spLocks noGrp="1"/>
          </p:cNvSpPr>
          <p:nvPr>
            <p:ph type="ftr" sz="quarter" idx="11"/>
          </p:nvPr>
        </p:nvSpPr>
        <p:spPr/>
        <p:txBody>
          <a:bodyPr/>
          <a:lstStyle/>
          <a:p>
            <a:endParaRPr lang="en-US">
              <a:solidFill>
                <a:srgbClr val="EFE1A2"/>
              </a:solidFill>
              <a:latin typeface="Georgia"/>
            </a:endParaRPr>
          </a:p>
        </p:txBody>
      </p:sp>
      <p:sp>
        <p:nvSpPr>
          <p:cNvPr id="6" name="Slide Number Placeholder 5"/>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2953588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FF44A-B3AF-0C4A-85BE-5D8653657ACC}" type="datetimeFigureOut">
              <a:rPr lang="en-US" smtClean="0">
                <a:solidFill>
                  <a:srgbClr val="EFE1A2"/>
                </a:solidFill>
                <a:latin typeface="Georgia"/>
              </a:rPr>
              <a:pPr/>
              <a:t>11/13/12</a:t>
            </a:fld>
            <a:endParaRPr lang="en-US">
              <a:solidFill>
                <a:srgbClr val="EFE1A2"/>
              </a:solidFill>
              <a:latin typeface="Georgia"/>
            </a:endParaRPr>
          </a:p>
        </p:txBody>
      </p:sp>
      <p:sp>
        <p:nvSpPr>
          <p:cNvPr id="5" name="Footer Placeholder 4"/>
          <p:cNvSpPr>
            <a:spLocks noGrp="1"/>
          </p:cNvSpPr>
          <p:nvPr>
            <p:ph type="ftr" sz="quarter" idx="11"/>
          </p:nvPr>
        </p:nvSpPr>
        <p:spPr/>
        <p:txBody>
          <a:bodyPr/>
          <a:lstStyle/>
          <a:p>
            <a:endParaRPr lang="en-US">
              <a:solidFill>
                <a:srgbClr val="EFE1A2"/>
              </a:solidFill>
              <a:latin typeface="Georgia"/>
            </a:endParaRPr>
          </a:p>
        </p:txBody>
      </p:sp>
      <p:sp>
        <p:nvSpPr>
          <p:cNvPr id="6" name="Slide Number Placeholder 5"/>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10927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FF44A-B3AF-0C4A-85BE-5D8653657ACC}" type="datetimeFigureOut">
              <a:rPr lang="en-US" smtClean="0">
                <a:solidFill>
                  <a:srgbClr val="EFE1A2"/>
                </a:solidFill>
                <a:latin typeface="Georgia"/>
              </a:rPr>
              <a:pPr/>
              <a:t>11/13/12</a:t>
            </a:fld>
            <a:endParaRPr lang="en-US">
              <a:solidFill>
                <a:srgbClr val="EFE1A2"/>
              </a:solidFill>
              <a:latin typeface="Georgia"/>
            </a:endParaRPr>
          </a:p>
        </p:txBody>
      </p:sp>
      <p:sp>
        <p:nvSpPr>
          <p:cNvPr id="5" name="Footer Placeholder 4"/>
          <p:cNvSpPr>
            <a:spLocks noGrp="1"/>
          </p:cNvSpPr>
          <p:nvPr>
            <p:ph type="ftr" sz="quarter" idx="11"/>
          </p:nvPr>
        </p:nvSpPr>
        <p:spPr/>
        <p:txBody>
          <a:bodyPr/>
          <a:lstStyle/>
          <a:p>
            <a:endParaRPr lang="en-US">
              <a:solidFill>
                <a:srgbClr val="EFE1A2"/>
              </a:solidFill>
              <a:latin typeface="Georgia"/>
            </a:endParaRPr>
          </a:p>
        </p:txBody>
      </p:sp>
      <p:sp>
        <p:nvSpPr>
          <p:cNvPr id="6" name="Slide Number Placeholder 5"/>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3520872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2FF44A-B3AF-0C4A-85BE-5D8653657ACC}" type="datetimeFigureOut">
              <a:rPr lang="en-US" smtClean="0">
                <a:solidFill>
                  <a:srgbClr val="EFE1A2"/>
                </a:solidFill>
                <a:latin typeface="Georgia"/>
              </a:rPr>
              <a:pPr/>
              <a:t>11/13/12</a:t>
            </a:fld>
            <a:endParaRPr lang="en-US">
              <a:solidFill>
                <a:srgbClr val="EFE1A2"/>
              </a:solidFill>
              <a:latin typeface="Georgia"/>
            </a:endParaRPr>
          </a:p>
        </p:txBody>
      </p:sp>
      <p:sp>
        <p:nvSpPr>
          <p:cNvPr id="5" name="Footer Placeholder 4"/>
          <p:cNvSpPr>
            <a:spLocks noGrp="1"/>
          </p:cNvSpPr>
          <p:nvPr>
            <p:ph type="ftr" sz="quarter" idx="11"/>
          </p:nvPr>
        </p:nvSpPr>
        <p:spPr/>
        <p:txBody>
          <a:bodyPr/>
          <a:lstStyle/>
          <a:p>
            <a:endParaRPr lang="en-US">
              <a:solidFill>
                <a:srgbClr val="EFE1A2"/>
              </a:solidFill>
              <a:latin typeface="Georgia"/>
            </a:endParaRPr>
          </a:p>
        </p:txBody>
      </p:sp>
      <p:sp>
        <p:nvSpPr>
          <p:cNvPr id="6" name="Slide Number Placeholder 5"/>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71699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2FF44A-B3AF-0C4A-85BE-5D8653657ACC}" type="datetimeFigureOut">
              <a:rPr lang="en-US" smtClean="0">
                <a:solidFill>
                  <a:srgbClr val="EFE1A2"/>
                </a:solidFill>
                <a:latin typeface="Georgia"/>
              </a:rPr>
              <a:pPr/>
              <a:t>11/13/12</a:t>
            </a:fld>
            <a:endParaRPr lang="en-US">
              <a:solidFill>
                <a:srgbClr val="EFE1A2"/>
              </a:solidFill>
              <a:latin typeface="Georgia"/>
            </a:endParaRPr>
          </a:p>
        </p:txBody>
      </p:sp>
      <p:sp>
        <p:nvSpPr>
          <p:cNvPr id="6" name="Footer Placeholder 5"/>
          <p:cNvSpPr>
            <a:spLocks noGrp="1"/>
          </p:cNvSpPr>
          <p:nvPr>
            <p:ph type="ftr" sz="quarter" idx="11"/>
          </p:nvPr>
        </p:nvSpPr>
        <p:spPr/>
        <p:txBody>
          <a:bodyPr/>
          <a:lstStyle/>
          <a:p>
            <a:endParaRPr lang="en-US">
              <a:solidFill>
                <a:srgbClr val="EFE1A2"/>
              </a:solidFill>
              <a:latin typeface="Georgia"/>
            </a:endParaRPr>
          </a:p>
        </p:txBody>
      </p:sp>
      <p:sp>
        <p:nvSpPr>
          <p:cNvPr id="7" name="Slide Number Placeholder 6"/>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2957634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42FF44A-B3AF-0C4A-85BE-5D8653657ACC}" type="datetimeFigureOut">
              <a:rPr lang="en-US" smtClean="0">
                <a:solidFill>
                  <a:srgbClr val="EFE1A2"/>
                </a:solidFill>
                <a:latin typeface="Georgia"/>
              </a:rPr>
              <a:pPr/>
              <a:t>11/13/12</a:t>
            </a:fld>
            <a:endParaRPr lang="en-US">
              <a:solidFill>
                <a:srgbClr val="EFE1A2"/>
              </a:solidFill>
              <a:latin typeface="Georgia"/>
            </a:endParaRPr>
          </a:p>
        </p:txBody>
      </p:sp>
      <p:sp>
        <p:nvSpPr>
          <p:cNvPr id="27" name="Slide Number Placeholder 26"/>
          <p:cNvSpPr>
            <a:spLocks noGrp="1"/>
          </p:cNvSpPr>
          <p:nvPr>
            <p:ph type="sldNum" sz="quarter" idx="11"/>
          </p:nvPr>
        </p:nvSpPr>
        <p:spPr/>
        <p:txBody>
          <a:bodyPr rtlCol="0"/>
          <a:lstStyle/>
          <a:p>
            <a:fld id="{6CE69465-B709-AF4E-804A-CD64098C1D4B}" type="slidenum">
              <a:rPr lang="en-US" smtClean="0">
                <a:latin typeface="Georgia"/>
              </a:rPr>
              <a:pPr/>
              <a:t>‹#›</a:t>
            </a:fld>
            <a:endParaRPr lang="en-US">
              <a:latin typeface="Georgia"/>
            </a:endParaRPr>
          </a:p>
        </p:txBody>
      </p:sp>
      <p:sp>
        <p:nvSpPr>
          <p:cNvPr id="28" name="Footer Placeholder 27"/>
          <p:cNvSpPr>
            <a:spLocks noGrp="1"/>
          </p:cNvSpPr>
          <p:nvPr>
            <p:ph type="ftr" sz="quarter" idx="12"/>
          </p:nvPr>
        </p:nvSpPr>
        <p:spPr/>
        <p:txBody>
          <a:bodyPr rtlCol="0"/>
          <a:lstStyle/>
          <a:p>
            <a:endParaRPr lang="en-US">
              <a:solidFill>
                <a:srgbClr val="EFE1A2"/>
              </a:solidFill>
              <a:latin typeface="Georgia"/>
            </a:endParaRPr>
          </a:p>
        </p:txBody>
      </p:sp>
    </p:spTree>
    <p:extLst>
      <p:ext uri="{BB962C8B-B14F-4D97-AF65-F5344CB8AC3E}">
        <p14:creationId xmlns:p14="http://schemas.microsoft.com/office/powerpoint/2010/main" val="2888428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42FF44A-B3AF-0C4A-85BE-5D8653657ACC}" type="datetimeFigureOut">
              <a:rPr lang="en-US" smtClean="0">
                <a:solidFill>
                  <a:srgbClr val="EFE1A2"/>
                </a:solidFill>
                <a:latin typeface="Georgia"/>
              </a:rPr>
              <a:pPr/>
              <a:t>11/13/12</a:t>
            </a:fld>
            <a:endParaRPr lang="en-US">
              <a:solidFill>
                <a:srgbClr val="EFE1A2"/>
              </a:solidFill>
              <a:latin typeface="Georgia"/>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EFE1A2"/>
              </a:solidFill>
              <a:latin typeface="Georgia"/>
            </a:endParaRPr>
          </a:p>
        </p:txBody>
      </p:sp>
      <p:sp>
        <p:nvSpPr>
          <p:cNvPr id="5" name="Slide Number Placeholder 4"/>
          <p:cNvSpPr>
            <a:spLocks noGrp="1"/>
          </p:cNvSpPr>
          <p:nvPr>
            <p:ph type="sldNum" sz="quarter" idx="12"/>
          </p:nvPr>
        </p:nvSpPr>
        <p:spPr>
          <a:xfrm>
            <a:off x="8174736" y="2272"/>
            <a:ext cx="762000" cy="365760"/>
          </a:xfrm>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3852524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FF44A-B3AF-0C4A-85BE-5D8653657ACC}" type="datetimeFigureOut">
              <a:rPr lang="en-US" smtClean="0">
                <a:solidFill>
                  <a:srgbClr val="EFE1A2"/>
                </a:solidFill>
                <a:latin typeface="Georgia"/>
              </a:rPr>
              <a:pPr/>
              <a:t>11/13/12</a:t>
            </a:fld>
            <a:endParaRPr lang="en-US">
              <a:solidFill>
                <a:srgbClr val="EFE1A2"/>
              </a:solidFill>
              <a:latin typeface="Georgia"/>
            </a:endParaRPr>
          </a:p>
        </p:txBody>
      </p:sp>
      <p:sp>
        <p:nvSpPr>
          <p:cNvPr id="3" name="Footer Placeholder 2"/>
          <p:cNvSpPr>
            <a:spLocks noGrp="1"/>
          </p:cNvSpPr>
          <p:nvPr>
            <p:ph type="ftr" sz="quarter" idx="11"/>
          </p:nvPr>
        </p:nvSpPr>
        <p:spPr/>
        <p:txBody>
          <a:bodyPr/>
          <a:lstStyle/>
          <a:p>
            <a:endParaRPr lang="en-US">
              <a:solidFill>
                <a:srgbClr val="EFE1A2"/>
              </a:solidFill>
              <a:latin typeface="Georgia"/>
            </a:endParaRPr>
          </a:p>
        </p:txBody>
      </p:sp>
      <p:sp>
        <p:nvSpPr>
          <p:cNvPr id="4" name="Slide Number Placeholder 3"/>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3485593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2FF44A-B3AF-0C4A-85BE-5D8653657ACC}" type="datetimeFigureOut">
              <a:rPr lang="en-US" smtClean="0">
                <a:solidFill>
                  <a:srgbClr val="EFE1A2"/>
                </a:solidFill>
                <a:latin typeface="Georgia"/>
              </a:rPr>
              <a:pPr/>
              <a:t>11/13/12</a:t>
            </a:fld>
            <a:endParaRPr lang="en-US">
              <a:solidFill>
                <a:srgbClr val="EFE1A2"/>
              </a:solidFill>
              <a:latin typeface="Georgia"/>
            </a:endParaRPr>
          </a:p>
        </p:txBody>
      </p:sp>
      <p:sp>
        <p:nvSpPr>
          <p:cNvPr id="6" name="Footer Placeholder 5"/>
          <p:cNvSpPr>
            <a:spLocks noGrp="1"/>
          </p:cNvSpPr>
          <p:nvPr>
            <p:ph type="ftr" sz="quarter" idx="11"/>
          </p:nvPr>
        </p:nvSpPr>
        <p:spPr/>
        <p:txBody>
          <a:bodyPr/>
          <a:lstStyle/>
          <a:p>
            <a:endParaRPr lang="en-US">
              <a:solidFill>
                <a:srgbClr val="EFE1A2"/>
              </a:solidFill>
              <a:latin typeface="Georgia"/>
            </a:endParaRPr>
          </a:p>
        </p:txBody>
      </p:sp>
      <p:sp>
        <p:nvSpPr>
          <p:cNvPr id="7" name="Slide Number Placeholder 6"/>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2222294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2FF44A-B3AF-0C4A-85BE-5D8653657ACC}" type="datetimeFigureOut">
              <a:rPr lang="en-US" smtClean="0">
                <a:solidFill>
                  <a:srgbClr val="EFE1A2"/>
                </a:solidFill>
                <a:latin typeface="Georgia"/>
              </a:rPr>
              <a:pPr/>
              <a:t>11/13/12</a:t>
            </a:fld>
            <a:endParaRPr lang="en-US">
              <a:solidFill>
                <a:srgbClr val="EFE1A2"/>
              </a:solidFill>
              <a:latin typeface="Georgia"/>
            </a:endParaRPr>
          </a:p>
        </p:txBody>
      </p:sp>
      <p:sp>
        <p:nvSpPr>
          <p:cNvPr id="6" name="Footer Placeholder 5"/>
          <p:cNvSpPr>
            <a:spLocks noGrp="1"/>
          </p:cNvSpPr>
          <p:nvPr>
            <p:ph type="ftr" sz="quarter" idx="11"/>
          </p:nvPr>
        </p:nvSpPr>
        <p:spPr/>
        <p:txBody>
          <a:bodyPr/>
          <a:lstStyle/>
          <a:p>
            <a:endParaRPr lang="en-US">
              <a:solidFill>
                <a:srgbClr val="EFE1A2"/>
              </a:solidFill>
              <a:latin typeface="Georgia"/>
            </a:endParaRPr>
          </a:p>
        </p:txBody>
      </p:sp>
      <p:sp>
        <p:nvSpPr>
          <p:cNvPr id="7" name="Slide Number Placeholder 6"/>
          <p:cNvSpPr>
            <a:spLocks noGrp="1"/>
          </p:cNvSpPr>
          <p:nvPr>
            <p:ph type="sldNum" sz="quarter" idx="12"/>
          </p:nvPr>
        </p:nvSpPr>
        <p:spPr/>
        <p:txBody>
          <a:body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41718928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Georgia"/>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Georgia"/>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Georgia"/>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42FF44A-B3AF-0C4A-85BE-5D8653657ACC}" type="datetimeFigureOut">
              <a:rPr lang="en-US" smtClean="0">
                <a:solidFill>
                  <a:srgbClr val="EFE1A2"/>
                </a:solidFill>
                <a:latin typeface="Georgia"/>
              </a:rPr>
              <a:pPr/>
              <a:t>11/13/12</a:t>
            </a:fld>
            <a:endParaRPr lang="en-US">
              <a:solidFill>
                <a:srgbClr val="EFE1A2"/>
              </a:solidFill>
              <a:latin typeface="Georgia"/>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EFE1A2"/>
              </a:solidFill>
              <a:latin typeface="Georgia"/>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CE69465-B709-AF4E-804A-CD64098C1D4B}"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1354897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ptf.info/spmstandards/standards-resource-library" TargetMode="External"/><Relationship Id="rId3" Type="http://schemas.openxmlformats.org/officeDocument/2006/relationships/hyperlink" Target="http://www.sptf.info/sp-task-force/online-learning-event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76827"/>
            <a:ext cx="8458200" cy="1573500"/>
          </a:xfrm>
        </p:spPr>
        <p:txBody>
          <a:bodyPr>
            <a:noAutofit/>
          </a:bodyPr>
          <a:lstStyle/>
          <a:p>
            <a:pPr lvl="0"/>
            <a:r>
              <a:rPr lang="en-US" dirty="0" smtClean="0">
                <a:solidFill>
                  <a:srgbClr val="FF6600"/>
                </a:solidFill>
              </a:rPr>
              <a:t/>
            </a:r>
            <a:br>
              <a:rPr lang="en-US" dirty="0" smtClean="0">
                <a:solidFill>
                  <a:srgbClr val="FF6600"/>
                </a:solidFill>
              </a:rPr>
            </a:br>
            <a:r>
              <a:rPr lang="en-US" dirty="0">
                <a:solidFill>
                  <a:srgbClr val="FF6600"/>
                </a:solidFill>
              </a:rPr>
              <a:t/>
            </a:r>
            <a:br>
              <a:rPr lang="en-US" dirty="0">
                <a:solidFill>
                  <a:srgbClr val="FF6600"/>
                </a:solidFill>
              </a:rPr>
            </a:br>
            <a:r>
              <a:rPr lang="en-US" dirty="0" smtClean="0">
                <a:solidFill>
                  <a:srgbClr val="FF6600"/>
                </a:solidFill>
              </a:rPr>
              <a:t/>
            </a:r>
            <a:br>
              <a:rPr lang="en-US" dirty="0" smtClean="0">
                <a:solidFill>
                  <a:srgbClr val="FF6600"/>
                </a:solidFill>
              </a:rPr>
            </a:br>
            <a:r>
              <a:rPr lang="en-US" dirty="0" smtClean="0">
                <a:solidFill>
                  <a:srgbClr val="FF6600"/>
                </a:solidFill>
              </a:rPr>
              <a:t>Section 2: Ensure Board, Management, and Employee Commitment to Social Goals</a:t>
            </a:r>
            <a:endParaRPr lang="en-US" dirty="0">
              <a:solidFill>
                <a:srgbClr val="FF6600"/>
              </a:solidFill>
            </a:endParaRPr>
          </a:p>
        </p:txBody>
      </p:sp>
      <p:pic>
        <p:nvPicPr>
          <p:cNvPr id="4" name="Picture 5" descr="SocialPerformance400x129"/>
          <p:cNvPicPr>
            <a:picLocks noChangeAspect="1" noChangeArrowheads="1"/>
          </p:cNvPicPr>
          <p:nvPr/>
        </p:nvPicPr>
        <p:blipFill>
          <a:blip r:embed="rId2"/>
          <a:srcRect/>
          <a:stretch>
            <a:fillRect/>
          </a:stretch>
        </p:blipFill>
        <p:spPr bwMode="auto">
          <a:xfrm>
            <a:off x="2209800" y="3871912"/>
            <a:ext cx="4800600" cy="1676400"/>
          </a:xfrm>
          <a:prstGeom prst="rect">
            <a:avLst/>
          </a:prstGeom>
          <a:noFill/>
          <a:ln w="9525">
            <a:noFill/>
            <a:miter lim="800000"/>
            <a:headEnd/>
            <a:tailEnd/>
          </a:ln>
        </p:spPr>
      </p:pic>
      <p:sp>
        <p:nvSpPr>
          <p:cNvPr id="3" name="TextBox 2"/>
          <p:cNvSpPr txBox="1"/>
          <p:nvPr/>
        </p:nvSpPr>
        <p:spPr>
          <a:xfrm>
            <a:off x="457200" y="5548312"/>
            <a:ext cx="8262655" cy="769441"/>
          </a:xfrm>
          <a:prstGeom prst="rect">
            <a:avLst/>
          </a:prstGeom>
          <a:noFill/>
        </p:spPr>
        <p:txBody>
          <a:bodyPr wrap="square" rtlCol="0">
            <a:spAutoFit/>
          </a:bodyPr>
          <a:lstStyle/>
          <a:p>
            <a:pPr algn="ctr"/>
            <a:r>
              <a:rPr lang="en-US" sz="2200" dirty="0">
                <a:solidFill>
                  <a:prstClr val="black"/>
                </a:solidFill>
                <a:latin typeface="Georgia"/>
              </a:rPr>
              <a:t>With </a:t>
            </a:r>
            <a:r>
              <a:rPr lang="en-US" sz="2200" dirty="0" smtClean="0">
                <a:solidFill>
                  <a:prstClr val="black"/>
                </a:solidFill>
                <a:latin typeface="Georgia"/>
              </a:rPr>
              <a:t>Mario Medina of Mibanco, Peru and </a:t>
            </a:r>
            <a:r>
              <a:rPr lang="en-US" sz="2200" dirty="0" err="1">
                <a:solidFill>
                  <a:prstClr val="black"/>
                </a:solidFill>
              </a:rPr>
              <a:t>Mónica</a:t>
            </a:r>
            <a:r>
              <a:rPr lang="en-US" sz="2200" dirty="0">
                <a:solidFill>
                  <a:prstClr val="black"/>
                </a:solidFill>
              </a:rPr>
              <a:t> French </a:t>
            </a:r>
            <a:r>
              <a:rPr lang="en-US" sz="2200" dirty="0" smtClean="0">
                <a:solidFill>
                  <a:prstClr val="black"/>
                </a:solidFill>
                <a:latin typeface="Georgia"/>
              </a:rPr>
              <a:t>of Compartamos, Mexico</a:t>
            </a:r>
          </a:p>
        </p:txBody>
      </p:sp>
    </p:spTree>
    <p:extLst>
      <p:ext uri="{BB962C8B-B14F-4D97-AF65-F5344CB8AC3E}">
        <p14:creationId xmlns:p14="http://schemas.microsoft.com/office/powerpoint/2010/main" val="35644790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a:t>How does </a:t>
            </a:r>
            <a:r>
              <a:rPr lang="en-US" dirty="0" err="1"/>
              <a:t>Mibanco</a:t>
            </a:r>
            <a:r>
              <a:rPr lang="en-US" dirty="0"/>
              <a:t> ensure that Board members are aligned with the mission of the bank? </a:t>
            </a:r>
          </a:p>
        </p:txBody>
      </p:sp>
      <p:sp>
        <p:nvSpPr>
          <p:cNvPr id="4" name="Content Placeholder 2"/>
          <p:cNvSpPr>
            <a:spLocks noGrp="1"/>
          </p:cNvSpPr>
          <p:nvPr>
            <p:ph idx="1"/>
          </p:nvPr>
        </p:nvSpPr>
        <p:spPr>
          <a:xfrm>
            <a:off x="457200" y="1959728"/>
            <a:ext cx="8229600" cy="4325112"/>
          </a:xfrm>
        </p:spPr>
        <p:txBody>
          <a:bodyPr>
            <a:noAutofit/>
          </a:bodyPr>
          <a:lstStyle/>
          <a:p>
            <a:pPr marL="109728" indent="0">
              <a:buNone/>
            </a:pPr>
            <a:endParaRPr lang="en-US" sz="2600" dirty="0" smtClean="0"/>
          </a:p>
          <a:p>
            <a:r>
              <a:rPr lang="en-US" sz="2600" dirty="0" smtClean="0"/>
              <a:t>Board = </a:t>
            </a:r>
            <a:r>
              <a:rPr lang="en-US" sz="2600" dirty="0" err="1" smtClean="0"/>
              <a:t>Grupo</a:t>
            </a:r>
            <a:r>
              <a:rPr lang="en-US" sz="2600" dirty="0" smtClean="0"/>
              <a:t> ACP (ACP Group) and representatives of </a:t>
            </a:r>
            <a:r>
              <a:rPr lang="en-US" sz="2600" dirty="0" err="1" smtClean="0"/>
              <a:t>Triodos</a:t>
            </a:r>
            <a:r>
              <a:rPr lang="en-US" sz="2600" dirty="0" smtClean="0"/>
              <a:t> Bank and </a:t>
            </a:r>
            <a:r>
              <a:rPr lang="en-US" sz="2600" dirty="0" err="1" smtClean="0"/>
              <a:t>Acción</a:t>
            </a:r>
            <a:r>
              <a:rPr lang="en-US" sz="2600" dirty="0" smtClean="0"/>
              <a:t> International. </a:t>
            </a:r>
          </a:p>
          <a:p>
            <a:pPr marL="109728" indent="0">
              <a:buNone/>
            </a:pPr>
            <a:endParaRPr lang="en-US" sz="2600" dirty="0" smtClean="0"/>
          </a:p>
          <a:p>
            <a:r>
              <a:rPr lang="en-US" sz="2600" dirty="0" err="1" smtClean="0"/>
              <a:t>Grupo</a:t>
            </a:r>
            <a:r>
              <a:rPr lang="en-US" sz="2600" dirty="0" smtClean="0"/>
              <a:t> ACP (founded Mibanco) had a mission similar to that of Mibanco. </a:t>
            </a:r>
          </a:p>
          <a:p>
            <a:pPr marL="109728" indent="0">
              <a:buNone/>
            </a:pPr>
            <a:endParaRPr lang="en-US" sz="2600" dirty="0" smtClean="0"/>
          </a:p>
          <a:p>
            <a:r>
              <a:rPr lang="en-US" sz="2600" dirty="0" err="1" smtClean="0"/>
              <a:t>Triodos</a:t>
            </a:r>
            <a:r>
              <a:rPr lang="en-US" sz="2600" dirty="0" smtClean="0"/>
              <a:t> Bank and </a:t>
            </a:r>
            <a:r>
              <a:rPr lang="en-US" sz="2600" dirty="0" err="1" smtClean="0"/>
              <a:t>Acción</a:t>
            </a:r>
            <a:r>
              <a:rPr lang="en-US" sz="2600" dirty="0" smtClean="0"/>
              <a:t> International have strong social commitment.</a:t>
            </a:r>
            <a:endParaRPr lang="es-ES" sz="2600" dirty="0"/>
          </a:p>
        </p:txBody>
      </p:sp>
    </p:spTree>
    <p:extLst>
      <p:ext uri="{BB962C8B-B14F-4D97-AF65-F5344CB8AC3E}">
        <p14:creationId xmlns:p14="http://schemas.microsoft.com/office/powerpoint/2010/main" val="227234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a:t>Does </a:t>
            </a:r>
            <a:r>
              <a:rPr lang="en-US" dirty="0" err="1"/>
              <a:t>Mibanco</a:t>
            </a:r>
            <a:r>
              <a:rPr lang="en-US" dirty="0"/>
              <a:t> provide orientation/ training to your Board members on SPM? </a:t>
            </a:r>
          </a:p>
        </p:txBody>
      </p:sp>
      <p:sp>
        <p:nvSpPr>
          <p:cNvPr id="4" name="Content Placeholder 2"/>
          <p:cNvSpPr>
            <a:spLocks noGrp="1"/>
          </p:cNvSpPr>
          <p:nvPr>
            <p:ph idx="1"/>
          </p:nvPr>
        </p:nvSpPr>
        <p:spPr>
          <a:xfrm>
            <a:off x="457200" y="2250501"/>
            <a:ext cx="8229600" cy="4034339"/>
          </a:xfrm>
        </p:spPr>
        <p:txBody>
          <a:bodyPr>
            <a:normAutofit/>
          </a:bodyPr>
          <a:lstStyle/>
          <a:p>
            <a:r>
              <a:rPr lang="en-US" sz="3000" dirty="0"/>
              <a:t>T</a:t>
            </a:r>
            <a:r>
              <a:rPr lang="en-US" sz="3000" dirty="0" smtClean="0"/>
              <a:t>raining platforms.</a:t>
            </a:r>
          </a:p>
          <a:p>
            <a:pPr marL="109728" indent="0">
              <a:buNone/>
            </a:pPr>
            <a:endParaRPr lang="en-US" sz="3000" dirty="0"/>
          </a:p>
          <a:p>
            <a:r>
              <a:rPr lang="en-US" sz="3000" dirty="0"/>
              <a:t>I</a:t>
            </a:r>
            <a:r>
              <a:rPr lang="en-US" sz="3000" dirty="0" smtClean="0"/>
              <a:t>nternships with other institutions (Compartamos, </a:t>
            </a:r>
            <a:r>
              <a:rPr lang="en-US" sz="3000" dirty="0" err="1" smtClean="0"/>
              <a:t>Triodos</a:t>
            </a:r>
            <a:r>
              <a:rPr lang="en-US" sz="3000" dirty="0" smtClean="0"/>
              <a:t> Bank, and others).</a:t>
            </a:r>
          </a:p>
          <a:p>
            <a:pPr marL="109728" indent="0">
              <a:buNone/>
            </a:pPr>
            <a:r>
              <a:rPr lang="en-US" sz="3000" dirty="0" smtClean="0"/>
              <a:t> </a:t>
            </a:r>
          </a:p>
          <a:p>
            <a:r>
              <a:rPr lang="en-US" sz="3000" dirty="0" smtClean="0"/>
              <a:t>Regular discussions on: the national socioeconomic reality, the Mibanco Scorecard, and our social programs. </a:t>
            </a:r>
            <a:endParaRPr lang="es-ES" sz="3000" dirty="0"/>
          </a:p>
        </p:txBody>
      </p:sp>
    </p:spTree>
    <p:extLst>
      <p:ext uri="{BB962C8B-B14F-4D97-AF65-F5344CB8AC3E}">
        <p14:creationId xmlns:p14="http://schemas.microsoft.com/office/powerpoint/2010/main" val="4123390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How often does the Board review social </a:t>
            </a:r>
            <a:r>
              <a:rPr lang="en-US" dirty="0"/>
              <a:t>performance data </a:t>
            </a:r>
            <a:r>
              <a:rPr lang="en-US" dirty="0" smtClean="0"/>
              <a:t>and what do they review?</a:t>
            </a:r>
            <a:endParaRPr lang="en-US" dirty="0"/>
          </a:p>
        </p:txBody>
      </p:sp>
      <p:sp>
        <p:nvSpPr>
          <p:cNvPr id="4" name="Content Placeholder 2"/>
          <p:cNvSpPr>
            <a:spLocks noGrp="1"/>
          </p:cNvSpPr>
          <p:nvPr>
            <p:ph idx="1"/>
          </p:nvPr>
        </p:nvSpPr>
        <p:spPr>
          <a:xfrm>
            <a:off x="457200" y="2105826"/>
            <a:ext cx="8229600" cy="4179014"/>
          </a:xfrm>
        </p:spPr>
        <p:txBody>
          <a:bodyPr>
            <a:noAutofit/>
          </a:bodyPr>
          <a:lstStyle/>
          <a:p>
            <a:r>
              <a:rPr lang="en-US" sz="2600" dirty="0" smtClean="0"/>
              <a:t>Quarterly</a:t>
            </a:r>
          </a:p>
          <a:p>
            <a:pPr marL="109728" indent="0">
              <a:buNone/>
            </a:pPr>
            <a:endParaRPr lang="en-US" sz="2600" dirty="0" smtClean="0"/>
          </a:p>
          <a:p>
            <a:r>
              <a:rPr lang="en-US" sz="2600" dirty="0" smtClean="0"/>
              <a:t>The “Triple P” Scorecard: People, Planet, Profit – it examines the bank’s social, economic and environmental </a:t>
            </a:r>
            <a:r>
              <a:rPr lang="en-US" sz="2600" dirty="0"/>
              <a:t>p</a:t>
            </a:r>
            <a:r>
              <a:rPr lang="en-US" sz="2600" dirty="0" smtClean="0"/>
              <a:t>erformance</a:t>
            </a:r>
          </a:p>
          <a:p>
            <a:endParaRPr lang="en-US" sz="2600" dirty="0" smtClean="0"/>
          </a:p>
          <a:p>
            <a:r>
              <a:rPr lang="en-US" sz="2600" dirty="0" smtClean="0"/>
              <a:t>Scores Mibanco on: Financial Inclusion, Smart Banking (incl. client protection), Human Capital Development, Social and Environmental Management, and Corporate Governance</a:t>
            </a:r>
            <a:endParaRPr lang="es-ES" sz="2600" dirty="0"/>
          </a:p>
        </p:txBody>
      </p:sp>
    </p:spTree>
    <p:extLst>
      <p:ext uri="{BB962C8B-B14F-4D97-AF65-F5344CB8AC3E}">
        <p14:creationId xmlns:p14="http://schemas.microsoft.com/office/powerpoint/2010/main" val="2272065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3250"/>
            <a:ext cx="8229600" cy="1066800"/>
          </a:xfrm>
        </p:spPr>
        <p:txBody>
          <a:bodyPr>
            <a:noAutofit/>
          </a:bodyPr>
          <a:lstStyle/>
          <a:p>
            <a:r>
              <a:rPr lang="en-US" sz="3000" dirty="0"/>
              <a:t>What types of social performance decisions does your Board make with the data </a:t>
            </a:r>
            <a:r>
              <a:rPr lang="en-US" sz="3000" dirty="0" smtClean="0"/>
              <a:t>provided?</a:t>
            </a:r>
            <a:br>
              <a:rPr lang="en-US" sz="3000" dirty="0" smtClean="0"/>
            </a:br>
            <a:r>
              <a:rPr lang="en-US" sz="3000" dirty="0" smtClean="0"/>
              <a:t> </a:t>
            </a:r>
            <a:endParaRPr lang="en-US" sz="3000" dirty="0"/>
          </a:p>
        </p:txBody>
      </p:sp>
      <p:sp>
        <p:nvSpPr>
          <p:cNvPr id="4" name="Content Placeholder 2"/>
          <p:cNvSpPr>
            <a:spLocks noGrp="1"/>
          </p:cNvSpPr>
          <p:nvPr>
            <p:ph idx="1"/>
          </p:nvPr>
        </p:nvSpPr>
        <p:spPr>
          <a:xfrm>
            <a:off x="457200" y="2266575"/>
            <a:ext cx="8229600" cy="4125974"/>
          </a:xfrm>
        </p:spPr>
        <p:txBody>
          <a:bodyPr>
            <a:noAutofit/>
          </a:bodyPr>
          <a:lstStyle/>
          <a:p>
            <a:r>
              <a:rPr lang="en-US" sz="3000" dirty="0" smtClean="0"/>
              <a:t>Whom we should target</a:t>
            </a:r>
          </a:p>
          <a:p>
            <a:pPr marL="109728" indent="0">
              <a:buNone/>
            </a:pPr>
            <a:endParaRPr lang="en-US" sz="3000" dirty="0" smtClean="0"/>
          </a:p>
          <a:p>
            <a:r>
              <a:rPr lang="en-US" sz="3000" dirty="0" smtClean="0"/>
              <a:t>Products and services</a:t>
            </a:r>
          </a:p>
          <a:p>
            <a:pPr marL="109728" indent="0">
              <a:buNone/>
            </a:pPr>
            <a:endParaRPr lang="en-US" sz="3000" dirty="0" smtClean="0"/>
          </a:p>
          <a:p>
            <a:r>
              <a:rPr lang="en-US" sz="3000" dirty="0" smtClean="0"/>
              <a:t>Examples: the Board is in charge of decisions regarding the “</a:t>
            </a:r>
            <a:r>
              <a:rPr lang="en-US" sz="3000" i="1" dirty="0" smtClean="0"/>
              <a:t>Salta”</a:t>
            </a:r>
            <a:r>
              <a:rPr lang="en-US" sz="3000" dirty="0" smtClean="0"/>
              <a:t> client training program, decisions on financing social programs like </a:t>
            </a:r>
            <a:r>
              <a:rPr lang="en-US" sz="3000" dirty="0" err="1" smtClean="0"/>
              <a:t>Microjustice</a:t>
            </a:r>
            <a:r>
              <a:rPr lang="en-US" sz="3000" dirty="0" smtClean="0"/>
              <a:t> and </a:t>
            </a:r>
            <a:r>
              <a:rPr lang="en-US" sz="3000" dirty="0" err="1" smtClean="0"/>
              <a:t>Miconsultor</a:t>
            </a:r>
            <a:r>
              <a:rPr lang="en-US" sz="3000" dirty="0" smtClean="0"/>
              <a:t>. </a:t>
            </a:r>
            <a:endParaRPr lang="es-ES" sz="3000" dirty="0"/>
          </a:p>
        </p:txBody>
      </p:sp>
    </p:spTree>
    <p:extLst>
      <p:ext uri="{BB962C8B-B14F-4D97-AF65-F5344CB8AC3E}">
        <p14:creationId xmlns:p14="http://schemas.microsoft.com/office/powerpoint/2010/main" val="1793885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0725"/>
            <a:ext cx="8229600" cy="1066800"/>
          </a:xfrm>
        </p:spPr>
        <p:txBody>
          <a:bodyPr>
            <a:normAutofit fontScale="90000"/>
          </a:bodyPr>
          <a:lstStyle/>
          <a:p>
            <a:r>
              <a:rPr lang="en-US" dirty="0" smtClean="0"/>
              <a:t>W</a:t>
            </a:r>
            <a:r>
              <a:rPr lang="en-US" dirty="0"/>
              <a:t>hat are the “hot” issues in your boardroom, related to social </a:t>
            </a:r>
            <a:r>
              <a:rPr lang="en-US" dirty="0" smtClean="0"/>
              <a:t>performance? </a:t>
            </a:r>
            <a:endParaRPr lang="en-US" dirty="0"/>
          </a:p>
        </p:txBody>
      </p:sp>
      <p:sp>
        <p:nvSpPr>
          <p:cNvPr id="4" name="Content Placeholder 2"/>
          <p:cNvSpPr>
            <a:spLocks noGrp="1"/>
          </p:cNvSpPr>
          <p:nvPr>
            <p:ph idx="1"/>
          </p:nvPr>
        </p:nvSpPr>
        <p:spPr>
          <a:xfrm>
            <a:off x="457200" y="2780976"/>
            <a:ext cx="8229600" cy="3503864"/>
          </a:xfrm>
        </p:spPr>
        <p:txBody>
          <a:bodyPr>
            <a:normAutofit/>
          </a:bodyPr>
          <a:lstStyle/>
          <a:p>
            <a:r>
              <a:rPr lang="en-US" sz="3000" dirty="0"/>
              <a:t>W</a:t>
            </a:r>
            <a:r>
              <a:rPr lang="en-US" sz="3000" dirty="0" smtClean="0"/>
              <a:t>hether the “Triple P” Scorecard indicators are really improving our institutional culture, or if they are only creating minimal change. </a:t>
            </a:r>
            <a:endParaRPr lang="es-ES" sz="3000" dirty="0"/>
          </a:p>
        </p:txBody>
      </p:sp>
    </p:spTree>
    <p:extLst>
      <p:ext uri="{BB962C8B-B14F-4D97-AF65-F5344CB8AC3E}">
        <p14:creationId xmlns:p14="http://schemas.microsoft.com/office/powerpoint/2010/main" val="3599862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46100"/>
            <a:ext cx="8229600" cy="3780412"/>
          </a:xfrm>
        </p:spPr>
        <p:txBody>
          <a:bodyPr>
            <a:normAutofit fontScale="90000"/>
          </a:bodyPr>
          <a:lstStyle/>
          <a:p>
            <a:r>
              <a:rPr lang="en-US" dirty="0" smtClean="0"/>
              <a:t>Interview </a:t>
            </a:r>
            <a:r>
              <a:rPr lang="en-US" dirty="0"/>
              <a:t>with </a:t>
            </a:r>
            <a:r>
              <a:rPr lang="en-US" dirty="0" err="1"/>
              <a:t>Mónica</a:t>
            </a:r>
            <a:r>
              <a:rPr lang="en-US" dirty="0"/>
              <a:t> French </a:t>
            </a:r>
            <a:r>
              <a:rPr lang="en-US" dirty="0" smtClean="0"/>
              <a:t>of Compartamos, Mexico</a:t>
            </a:r>
            <a:br>
              <a:rPr lang="en-US" dirty="0" smtClean="0"/>
            </a:br>
            <a:r>
              <a:rPr lang="en-US" dirty="0" smtClean="0"/>
              <a:t/>
            </a:r>
            <a:br>
              <a:rPr lang="en-US" dirty="0" smtClean="0"/>
            </a:br>
            <a:r>
              <a:rPr lang="en-US" dirty="0" smtClean="0"/>
              <a:t>Focus on Standard 2d—</a:t>
            </a:r>
            <a:r>
              <a:rPr lang="en-US" i="1" dirty="0" smtClean="0"/>
              <a:t>Employees are recruited, evaluated, and recognized based on both social and financial performance criteria.</a:t>
            </a:r>
            <a:br>
              <a:rPr lang="en-US" i="1" dirty="0" smtClean="0"/>
            </a:br>
            <a:endParaRPr lang="en-US" i="1" dirty="0"/>
          </a:p>
        </p:txBody>
      </p:sp>
    </p:spTree>
    <p:extLst>
      <p:ext uri="{BB962C8B-B14F-4D97-AF65-F5344CB8AC3E}">
        <p14:creationId xmlns:p14="http://schemas.microsoft.com/office/powerpoint/2010/main" val="3039873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105245"/>
            <a:ext cx="8229600" cy="1575687"/>
          </a:xfrm>
        </p:spPr>
        <p:txBody>
          <a:bodyPr>
            <a:normAutofit/>
          </a:bodyPr>
          <a:lstStyle/>
          <a:p>
            <a:r>
              <a:rPr lang="en-US" dirty="0" smtClean="0"/>
              <a:t>Compartamos’ Human Resources</a:t>
            </a:r>
            <a:endParaRPr lang="en-US" dirty="0"/>
          </a:p>
        </p:txBody>
      </p:sp>
      <p:sp>
        <p:nvSpPr>
          <p:cNvPr id="5" name="Content Placeholder 2"/>
          <p:cNvSpPr>
            <a:spLocks noGrp="1"/>
          </p:cNvSpPr>
          <p:nvPr>
            <p:ph idx="1"/>
          </p:nvPr>
        </p:nvSpPr>
        <p:spPr>
          <a:xfrm>
            <a:off x="82061" y="3429063"/>
            <a:ext cx="8815753" cy="4325112"/>
          </a:xfrm>
        </p:spPr>
        <p:txBody>
          <a:bodyPr>
            <a:normAutofit/>
          </a:bodyPr>
          <a:lstStyle/>
          <a:p>
            <a:pPr algn="just"/>
            <a:r>
              <a:rPr lang="en-US" sz="2000" dirty="0" smtClean="0">
                <a:latin typeface="Calibri" pitchFamily="34" charset="0"/>
                <a:cs typeface="Calibri" pitchFamily="34" charset="0"/>
              </a:rPr>
              <a:t>2012: second place in the Mexico ranking of the ¨</a:t>
            </a:r>
            <a:r>
              <a:rPr lang="en-US" sz="2000" i="1" dirty="0" smtClean="0">
                <a:latin typeface="Calibri" pitchFamily="34" charset="0"/>
                <a:cs typeface="Calibri" pitchFamily="34" charset="0"/>
              </a:rPr>
              <a:t>Great Places to Work Institute</a:t>
            </a:r>
            <a:r>
              <a:rPr lang="en-US" sz="2000" dirty="0" smtClean="0">
                <a:latin typeface="Calibri" pitchFamily="34" charset="0"/>
                <a:cs typeface="Calibri" pitchFamily="34" charset="0"/>
              </a:rPr>
              <a:t>¨ and listed as one of Mexico’s Best Companies for Women to Work. </a:t>
            </a:r>
          </a:p>
          <a:p>
            <a:pPr algn="just"/>
            <a:r>
              <a:rPr lang="en-US" sz="2000" dirty="0" smtClean="0">
                <a:latin typeface="Calibri" pitchFamily="34" charset="0"/>
                <a:cs typeface="Calibri" pitchFamily="34" charset="0"/>
              </a:rPr>
              <a:t>Six institutional values (“</a:t>
            </a:r>
            <a:r>
              <a:rPr lang="en-US" sz="2000" i="1" dirty="0" err="1" smtClean="0">
                <a:latin typeface="Calibri" pitchFamily="34" charset="0"/>
                <a:cs typeface="Calibri" pitchFamily="34" charset="0"/>
              </a:rPr>
              <a:t>mystica</a:t>
            </a:r>
            <a:r>
              <a:rPr lang="en-US" sz="2000" dirty="0" smtClean="0">
                <a:latin typeface="Calibri" pitchFamily="34" charset="0"/>
                <a:cs typeface="Calibri" pitchFamily="34" charset="0"/>
              </a:rPr>
              <a:t>”) have been adopted as part of the organizational culture: Person, Service, Responsibility, Passion, Teamwork and Profitability.</a:t>
            </a:r>
          </a:p>
          <a:p>
            <a:pPr algn="just"/>
            <a:r>
              <a:rPr lang="en-US" sz="2000" dirty="0" smtClean="0">
                <a:latin typeface="Calibri" pitchFamily="34" charset="0"/>
                <a:cs typeface="Calibri" pitchFamily="34" charset="0"/>
              </a:rPr>
              <a:t>PYXIS: Integral service model for training inspiring leaders who, through their experience and willingness to serve others, achieve self awareness while generating social, economic and human value.</a:t>
            </a:r>
            <a:endParaRPr lang="en-US" sz="2000" dirty="0">
              <a:latin typeface="Calibri" pitchFamily="34" charset="0"/>
              <a:cs typeface="Calibri"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231" y="1262431"/>
            <a:ext cx="6107723" cy="2072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0476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80646"/>
            <a:ext cx="8229600" cy="1066800"/>
          </a:xfrm>
        </p:spPr>
        <p:txBody>
          <a:bodyPr>
            <a:noAutofit/>
          </a:bodyPr>
          <a:lstStyle/>
          <a:p>
            <a:pPr lvl="0"/>
            <a:r>
              <a:rPr lang="en-US" sz="2800" dirty="0" smtClean="0"/>
              <a:t>Why is it important </a:t>
            </a:r>
            <a:r>
              <a:rPr lang="en-US" sz="2800" dirty="0"/>
              <a:t>to select employees </a:t>
            </a:r>
            <a:r>
              <a:rPr lang="en-US" sz="2800" dirty="0" smtClean="0"/>
              <a:t>who share Compartamos’ social mission?</a:t>
            </a:r>
            <a:endParaRPr lang="en-US" sz="2800" dirty="0"/>
          </a:p>
        </p:txBody>
      </p:sp>
      <p:sp>
        <p:nvSpPr>
          <p:cNvPr id="4" name="Content Placeholder 2"/>
          <p:cNvSpPr>
            <a:spLocks noGrp="1"/>
          </p:cNvSpPr>
          <p:nvPr>
            <p:ph idx="1"/>
          </p:nvPr>
        </p:nvSpPr>
        <p:spPr>
          <a:xfrm>
            <a:off x="5709138" y="1817076"/>
            <a:ext cx="3247293" cy="4253372"/>
          </a:xfrm>
        </p:spPr>
        <p:txBody>
          <a:bodyPr>
            <a:normAutofit fontScale="92500" lnSpcReduction="20000"/>
          </a:bodyPr>
          <a:lstStyle/>
          <a:p>
            <a:pPr lvl="0"/>
            <a:r>
              <a:rPr lang="en-US" sz="2400" dirty="0" smtClean="0">
                <a:latin typeface="Calibri" pitchFamily="34" charset="0"/>
                <a:cs typeface="Calibri" pitchFamily="34" charset="0"/>
              </a:rPr>
              <a:t>Mission: Eradication of financial exclusion.</a:t>
            </a:r>
          </a:p>
          <a:p>
            <a:pPr lvl="0"/>
            <a:r>
              <a:rPr lang="en-US" sz="2400" dirty="0" smtClean="0">
                <a:latin typeface="Calibri" pitchFamily="34" charset="0"/>
                <a:cs typeface="Calibri" pitchFamily="34" charset="0"/>
              </a:rPr>
              <a:t>It´s a natural feedback loop for us. Finding the right talent that is committed to our social mission allows us to better serve our customers by creating development opportunities for the greatest number of people in the BOP in the shortest time possible.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722" y="1817076"/>
            <a:ext cx="5284909" cy="4362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Rectángulo"/>
          <p:cNvSpPr/>
          <p:nvPr/>
        </p:nvSpPr>
        <p:spPr>
          <a:xfrm flipH="1">
            <a:off x="276591" y="1462424"/>
            <a:ext cx="5369169" cy="369332"/>
          </a:xfrm>
          <a:prstGeom prst="rect">
            <a:avLst/>
          </a:prstGeom>
        </p:spPr>
        <p:txBody>
          <a:bodyPr wrap="square">
            <a:spAutoFit/>
          </a:bodyPr>
          <a:lstStyle/>
          <a:p>
            <a:pPr lvl="0" algn="ctr"/>
            <a:r>
              <a:rPr lang="en-US" b="1" i="1" dirty="0" smtClean="0">
                <a:solidFill>
                  <a:schemeClr val="bg1">
                    <a:lumMod val="50000"/>
                  </a:schemeClr>
                </a:solidFill>
                <a:latin typeface="Calibri" pitchFamily="34" charset="0"/>
                <a:cs typeface="Calibri" pitchFamily="34" charset="0"/>
              </a:rPr>
              <a:t>Sustainability Model</a:t>
            </a:r>
            <a:endParaRPr lang="en-US" b="1" i="1" dirty="0">
              <a:solidFill>
                <a:schemeClr val="bg1">
                  <a:lumMod val="50000"/>
                </a:schemeClr>
              </a:solidFill>
              <a:latin typeface="Calibri" pitchFamily="34" charset="0"/>
              <a:cs typeface="Calibri" pitchFamily="34" charset="0"/>
            </a:endParaRPr>
          </a:p>
        </p:txBody>
      </p:sp>
    </p:spTree>
    <p:extLst>
      <p:ext uri="{BB962C8B-B14F-4D97-AF65-F5344CB8AC3E}">
        <p14:creationId xmlns:p14="http://schemas.microsoft.com/office/powerpoint/2010/main" val="1001833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Autofit/>
          </a:bodyPr>
          <a:lstStyle/>
          <a:p>
            <a:r>
              <a:rPr lang="en-US" sz="3200" dirty="0" smtClean="0"/>
              <a:t>Can you describe the recruitment </a:t>
            </a:r>
            <a:r>
              <a:rPr lang="en-US" sz="3200" dirty="0"/>
              <a:t>and selection </a:t>
            </a:r>
            <a:r>
              <a:rPr lang="en-US" sz="3200" dirty="0" smtClean="0"/>
              <a:t>process for employees?</a:t>
            </a:r>
            <a:endParaRPr lang="en-US" sz="3200" dirty="0"/>
          </a:p>
        </p:txBody>
      </p:sp>
      <p:sp>
        <p:nvSpPr>
          <p:cNvPr id="4" name="Content Placeholder 2"/>
          <p:cNvSpPr>
            <a:spLocks noGrp="1"/>
          </p:cNvSpPr>
          <p:nvPr>
            <p:ph idx="1"/>
          </p:nvPr>
        </p:nvSpPr>
        <p:spPr>
          <a:xfrm>
            <a:off x="457200" y="1870591"/>
            <a:ext cx="8382000" cy="4741224"/>
          </a:xfrm>
        </p:spPr>
        <p:txBody>
          <a:bodyPr>
            <a:normAutofit fontScale="92500" lnSpcReduction="20000"/>
          </a:bodyPr>
          <a:lstStyle/>
          <a:p>
            <a:pPr lvl="0" algn="just"/>
            <a:r>
              <a:rPr lang="en-US" b="1" dirty="0" smtClean="0">
                <a:latin typeface="Calibri" pitchFamily="34" charset="0"/>
                <a:cs typeface="Calibri" pitchFamily="34" charset="0"/>
              </a:rPr>
              <a:t>Who we recruit: </a:t>
            </a:r>
            <a:r>
              <a:rPr lang="en-US" dirty="0" smtClean="0">
                <a:latin typeface="Calibri" pitchFamily="34" charset="0"/>
                <a:cs typeface="Calibri" pitchFamily="34" charset="0"/>
              </a:rPr>
              <a:t>Recruiting </a:t>
            </a:r>
            <a:r>
              <a:rPr lang="en-US" dirty="0">
                <a:latin typeface="Calibri" pitchFamily="34" charset="0"/>
                <a:cs typeface="Calibri" pitchFamily="34" charset="0"/>
              </a:rPr>
              <a:t>the right individuals is key. Therefore, </a:t>
            </a:r>
            <a:r>
              <a:rPr lang="en-US" dirty="0" smtClean="0">
                <a:latin typeface="Calibri" pitchFamily="34" charset="0"/>
                <a:cs typeface="Calibri" pitchFamily="34" charset="0"/>
              </a:rPr>
              <a:t>we assess not only functional competencies, but also the candidate’s alignment with our six core values.</a:t>
            </a:r>
          </a:p>
          <a:p>
            <a:pPr marL="109728" lvl="0" indent="0" algn="just">
              <a:buNone/>
            </a:pPr>
            <a:r>
              <a:rPr lang="en-US" dirty="0" smtClean="0">
                <a:latin typeface="Calibri" pitchFamily="34" charset="0"/>
                <a:cs typeface="Calibri" pitchFamily="34" charset="0"/>
              </a:rPr>
              <a:t> </a:t>
            </a:r>
          </a:p>
          <a:p>
            <a:pPr lvl="0" algn="just"/>
            <a:r>
              <a:rPr lang="en-US" b="1" dirty="0" smtClean="0">
                <a:latin typeface="Calibri" pitchFamily="34" charset="0"/>
                <a:cs typeface="Calibri" pitchFamily="34" charset="0"/>
              </a:rPr>
              <a:t>How we recruit: </a:t>
            </a:r>
            <a:r>
              <a:rPr lang="en-US" dirty="0" smtClean="0">
                <a:latin typeface="Calibri" pitchFamily="34" charset="0"/>
                <a:cs typeface="Calibri" pitchFamily="34" charset="0"/>
              </a:rPr>
              <a:t>All </a:t>
            </a:r>
            <a:r>
              <a:rPr lang="en-US" dirty="0">
                <a:latin typeface="Calibri" pitchFamily="34" charset="0"/>
                <a:cs typeface="Calibri" pitchFamily="34" charset="0"/>
              </a:rPr>
              <a:t>candidates must take a test that assesses their integrity and alignment to the institution’s ethics. Results are then reviewed by hiring managers before making any job offers. </a:t>
            </a:r>
            <a:endParaRPr lang="en-US" dirty="0" smtClean="0">
              <a:latin typeface="Calibri" pitchFamily="34" charset="0"/>
              <a:cs typeface="Calibri" pitchFamily="34" charset="0"/>
            </a:endParaRPr>
          </a:p>
          <a:p>
            <a:pPr marL="109728" lvl="0" indent="0" algn="just">
              <a:buNone/>
            </a:pPr>
            <a:endParaRPr lang="en-US" dirty="0" smtClean="0">
              <a:latin typeface="Calibri" pitchFamily="34" charset="0"/>
              <a:cs typeface="Calibri" pitchFamily="34" charset="0"/>
            </a:endParaRPr>
          </a:p>
          <a:p>
            <a:pPr lvl="0" algn="just"/>
            <a:r>
              <a:rPr lang="en-US" b="1" dirty="0" smtClean="0">
                <a:latin typeface="Calibri" pitchFamily="34" charset="0"/>
                <a:cs typeface="Calibri" pitchFamily="34" charset="0"/>
              </a:rPr>
              <a:t>Trial period: </a:t>
            </a:r>
            <a:r>
              <a:rPr lang="en-US" dirty="0" smtClean="0">
                <a:latin typeface="Calibri" pitchFamily="34" charset="0"/>
                <a:cs typeface="Calibri" pitchFamily="34" charset="0"/>
              </a:rPr>
              <a:t>New </a:t>
            </a:r>
            <a:r>
              <a:rPr lang="en-US" dirty="0">
                <a:latin typeface="Calibri" pitchFamily="34" charset="0"/>
                <a:cs typeface="Calibri" pitchFamily="34" charset="0"/>
              </a:rPr>
              <a:t>employees join “under contract” for 3 months. This time gives them a chance to learn and live the values of the organization before joining the institution as full time employees. </a:t>
            </a:r>
            <a:endParaRPr lang="es-MX" dirty="0">
              <a:latin typeface="Calibri" pitchFamily="34" charset="0"/>
              <a:cs typeface="Calibri" pitchFamily="34" charset="0"/>
            </a:endParaRPr>
          </a:p>
        </p:txBody>
      </p:sp>
    </p:spTree>
    <p:extLst>
      <p:ext uri="{BB962C8B-B14F-4D97-AF65-F5344CB8AC3E}">
        <p14:creationId xmlns:p14="http://schemas.microsoft.com/office/powerpoint/2010/main" val="3074149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1351"/>
            <a:ext cx="8229600" cy="1066800"/>
          </a:xfrm>
        </p:spPr>
        <p:txBody>
          <a:bodyPr>
            <a:noAutofit/>
          </a:bodyPr>
          <a:lstStyle/>
          <a:p>
            <a:r>
              <a:rPr lang="en-US" sz="2800" dirty="0"/>
              <a:t>What </a:t>
            </a:r>
            <a:r>
              <a:rPr lang="en-US" sz="2800" dirty="0" smtClean="0"/>
              <a:t>training </a:t>
            </a:r>
            <a:r>
              <a:rPr lang="en-US" sz="2800" dirty="0"/>
              <a:t>do </a:t>
            </a:r>
            <a:r>
              <a:rPr lang="en-US" sz="2800" dirty="0" smtClean="0"/>
              <a:t>employees receive, </a:t>
            </a:r>
            <a:r>
              <a:rPr lang="en-US" sz="2800" dirty="0"/>
              <a:t>to ensure that they understand the contents of the Code and how to put it into practice?</a:t>
            </a:r>
            <a:r>
              <a:rPr lang="en-US" sz="2800" dirty="0" smtClean="0"/>
              <a:t/>
            </a:r>
            <a:br>
              <a:rPr lang="en-US" sz="2800" dirty="0" smtClean="0"/>
            </a:br>
            <a:endParaRPr lang="en-US" sz="2800" dirty="0">
              <a:solidFill>
                <a:schemeClr val="tx1"/>
              </a:solidFill>
              <a:latin typeface="Calibri" pitchFamily="34" charset="0"/>
              <a:cs typeface="Calibri"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8216" y="2153551"/>
            <a:ext cx="6115784" cy="4704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7200" y="2311400"/>
            <a:ext cx="2349500" cy="2308324"/>
          </a:xfrm>
          <a:prstGeom prst="rect">
            <a:avLst/>
          </a:prstGeom>
          <a:noFill/>
        </p:spPr>
        <p:txBody>
          <a:bodyPr wrap="square" rtlCol="0">
            <a:spAutoFit/>
          </a:bodyPr>
          <a:lstStyle/>
          <a:p>
            <a:r>
              <a:rPr lang="en-US" dirty="0">
                <a:latin typeface="Calibri" pitchFamily="34" charset="0"/>
                <a:cs typeface="Calibri" pitchFamily="34" charset="0"/>
              </a:rPr>
              <a:t>Through its formation program for young talent, called </a:t>
            </a:r>
            <a:r>
              <a:rPr lang="en-US" i="1" dirty="0">
                <a:latin typeface="Calibri" pitchFamily="34" charset="0"/>
                <a:cs typeface="Calibri" pitchFamily="34" charset="0"/>
              </a:rPr>
              <a:t>CREAR</a:t>
            </a:r>
            <a:r>
              <a:rPr lang="en-US" dirty="0">
                <a:latin typeface="Calibri" pitchFamily="34" charset="0"/>
                <a:cs typeface="Calibri" pitchFamily="34" charset="0"/>
              </a:rPr>
              <a:t>, we provide our employees with the training necessary for both corporate and personal growth.</a:t>
            </a:r>
            <a:endParaRPr lang="en-US" dirty="0"/>
          </a:p>
        </p:txBody>
      </p:sp>
    </p:spTree>
    <p:extLst>
      <p:ext uri="{BB962C8B-B14F-4D97-AF65-F5344CB8AC3E}">
        <p14:creationId xmlns:p14="http://schemas.microsoft.com/office/powerpoint/2010/main" val="3428510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pPr>
              <a:lnSpc>
                <a:spcPct val="200000"/>
              </a:lnSpc>
            </a:pPr>
            <a:r>
              <a:rPr lang="en-US" dirty="0" smtClean="0"/>
              <a:t>Review of Section 2 of the Universal Standards</a:t>
            </a:r>
          </a:p>
          <a:p>
            <a:pPr>
              <a:lnSpc>
                <a:spcPct val="200000"/>
              </a:lnSpc>
            </a:pPr>
            <a:r>
              <a:rPr lang="en-US" dirty="0" smtClean="0"/>
              <a:t>Interview </a:t>
            </a:r>
            <a:r>
              <a:rPr lang="en-US" dirty="0">
                <a:solidFill>
                  <a:prstClr val="black"/>
                </a:solidFill>
              </a:rPr>
              <a:t>Mario </a:t>
            </a:r>
            <a:r>
              <a:rPr lang="en-US" dirty="0" smtClean="0">
                <a:solidFill>
                  <a:prstClr val="black"/>
                </a:solidFill>
              </a:rPr>
              <a:t>Medina</a:t>
            </a:r>
            <a:r>
              <a:rPr lang="en-US" dirty="0" smtClean="0"/>
              <a:t>, Mibanco, Peru</a:t>
            </a:r>
          </a:p>
          <a:p>
            <a:pPr>
              <a:lnSpc>
                <a:spcPct val="200000"/>
              </a:lnSpc>
            </a:pPr>
            <a:r>
              <a:rPr lang="en-US" dirty="0"/>
              <a:t>Interview </a:t>
            </a:r>
            <a:r>
              <a:rPr lang="en-US" dirty="0" err="1"/>
              <a:t>Mónica</a:t>
            </a:r>
            <a:r>
              <a:rPr lang="en-US" dirty="0"/>
              <a:t> French</a:t>
            </a:r>
            <a:r>
              <a:rPr lang="en-US" dirty="0" smtClean="0"/>
              <a:t>, Compartamos, Mexico</a:t>
            </a:r>
          </a:p>
          <a:p>
            <a:pPr>
              <a:lnSpc>
                <a:spcPct val="200000"/>
              </a:lnSpc>
            </a:pPr>
            <a:r>
              <a:rPr lang="en-US" dirty="0" smtClean="0"/>
              <a:t>Discussion with Participants</a:t>
            </a:r>
            <a:endParaRPr lang="en-US" dirty="0"/>
          </a:p>
        </p:txBody>
      </p:sp>
    </p:spTree>
    <p:extLst>
      <p:ext uri="{BB962C8B-B14F-4D97-AF65-F5344CB8AC3E}">
        <p14:creationId xmlns:p14="http://schemas.microsoft.com/office/powerpoint/2010/main" val="1129307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Autofit/>
          </a:bodyPr>
          <a:lstStyle/>
          <a:p>
            <a:pPr lvl="0"/>
            <a:r>
              <a:rPr lang="en-US" sz="2600" dirty="0" smtClean="0"/>
              <a:t>What kind of training…? (continued)</a:t>
            </a:r>
            <a:endParaRPr lang="en-US" sz="2600" dirty="0"/>
          </a:p>
        </p:txBody>
      </p:sp>
      <p:sp>
        <p:nvSpPr>
          <p:cNvPr id="3" name="2 Marcador de contenido"/>
          <p:cNvSpPr>
            <a:spLocks noGrp="1"/>
          </p:cNvSpPr>
          <p:nvPr>
            <p:ph idx="1"/>
          </p:nvPr>
        </p:nvSpPr>
        <p:spPr>
          <a:xfrm>
            <a:off x="246183" y="1447800"/>
            <a:ext cx="8628185" cy="5410200"/>
          </a:xfrm>
        </p:spPr>
        <p:txBody>
          <a:bodyPr>
            <a:normAutofit fontScale="92500" lnSpcReduction="10000"/>
          </a:bodyPr>
          <a:lstStyle/>
          <a:p>
            <a:pPr lvl="0"/>
            <a:r>
              <a:rPr lang="en-US" sz="2400" b="1" dirty="0" err="1">
                <a:latin typeface="Calibri" pitchFamily="34" charset="0"/>
                <a:cs typeface="Calibri" pitchFamily="34" charset="0"/>
              </a:rPr>
              <a:t>Compartamos</a:t>
            </a:r>
            <a:r>
              <a:rPr lang="en-US" sz="2400" b="1" dirty="0">
                <a:latin typeface="Calibri" pitchFamily="34" charset="0"/>
                <a:cs typeface="Calibri" pitchFamily="34" charset="0"/>
              </a:rPr>
              <a:t>’ Code of Ethics </a:t>
            </a:r>
            <a:r>
              <a:rPr lang="en-US" sz="2400" dirty="0">
                <a:latin typeface="Calibri" pitchFamily="34" charset="0"/>
                <a:cs typeface="Calibri" pitchFamily="34" charset="0"/>
              </a:rPr>
              <a:t>(established in 2004) is a “living document” frequently reviewed by employees and Board of Directors and updated once a year. </a:t>
            </a:r>
            <a:endParaRPr lang="en-US" sz="2400" dirty="0" smtClean="0">
              <a:latin typeface="Calibri" pitchFamily="34" charset="0"/>
              <a:cs typeface="Calibri" pitchFamily="34" charset="0"/>
            </a:endParaRPr>
          </a:p>
          <a:p>
            <a:pPr lvl="0"/>
            <a:endParaRPr lang="en-US" sz="2400" dirty="0" smtClean="0">
              <a:latin typeface="Calibri" pitchFamily="34" charset="0"/>
              <a:cs typeface="Calibri" pitchFamily="34" charset="0"/>
            </a:endParaRPr>
          </a:p>
          <a:p>
            <a:pPr lvl="0"/>
            <a:r>
              <a:rPr lang="en-US" sz="2400" dirty="0" smtClean="0">
                <a:latin typeface="Calibri" pitchFamily="34" charset="0"/>
                <a:cs typeface="Calibri" pitchFamily="34" charset="0"/>
              </a:rPr>
              <a:t>When </a:t>
            </a:r>
            <a:r>
              <a:rPr lang="en-US" sz="2400" dirty="0">
                <a:latin typeface="Calibri" pitchFamily="34" charset="0"/>
                <a:cs typeface="Calibri" pitchFamily="34" charset="0"/>
              </a:rPr>
              <a:t>a new employee joins the institution he/she must take an </a:t>
            </a:r>
            <a:r>
              <a:rPr lang="en-US" sz="2400" b="1" dirty="0">
                <a:latin typeface="Calibri" pitchFamily="34" charset="0"/>
                <a:cs typeface="Calibri" pitchFamily="34" charset="0"/>
              </a:rPr>
              <a:t>online exam about the Code of Ethics; </a:t>
            </a:r>
            <a:r>
              <a:rPr lang="en-US" sz="2400" dirty="0">
                <a:latin typeface="Calibri" pitchFamily="34" charset="0"/>
                <a:cs typeface="Calibri" pitchFamily="34" charset="0"/>
              </a:rPr>
              <a:t>when passed the employee becomes certified. Annually, all employees as well as the Board are required to be recertified.  </a:t>
            </a:r>
            <a:endParaRPr lang="en-US" sz="2400" dirty="0" smtClean="0">
              <a:latin typeface="Calibri" pitchFamily="34" charset="0"/>
              <a:cs typeface="Calibri" pitchFamily="34" charset="0"/>
            </a:endParaRPr>
          </a:p>
          <a:p>
            <a:pPr lvl="0"/>
            <a:endParaRPr lang="en-US" sz="2400" dirty="0" smtClean="0">
              <a:latin typeface="Calibri" pitchFamily="34" charset="0"/>
              <a:cs typeface="Calibri" pitchFamily="34" charset="0"/>
            </a:endParaRPr>
          </a:p>
          <a:p>
            <a:pPr lvl="0"/>
            <a:r>
              <a:rPr lang="en-US" sz="2400" dirty="0" smtClean="0">
                <a:latin typeface="Calibri" pitchFamily="34" charset="0"/>
                <a:cs typeface="Calibri" pitchFamily="34" charset="0"/>
              </a:rPr>
              <a:t>The </a:t>
            </a:r>
            <a:r>
              <a:rPr lang="en-US" sz="2400" b="1" dirty="0" smtClean="0">
                <a:latin typeface="Calibri" pitchFamily="34" charset="0"/>
                <a:cs typeface="Calibri" pitchFamily="34" charset="0"/>
              </a:rPr>
              <a:t>induction program </a:t>
            </a:r>
            <a:r>
              <a:rPr lang="en-US" sz="2400" dirty="0" smtClean="0">
                <a:latin typeface="Calibri" pitchFamily="34" charset="0"/>
                <a:cs typeface="Calibri" pitchFamily="34" charset="0"/>
              </a:rPr>
              <a:t>consists of an on-line course and a live session with the ¨Guardian of Principles¨ which includes a symbolic act of commitment and certification in the Code of Ethics. </a:t>
            </a:r>
          </a:p>
          <a:p>
            <a:pPr lvl="0"/>
            <a:endParaRPr lang="en-US" sz="2400" dirty="0" smtClean="0">
              <a:latin typeface="Calibri" pitchFamily="34" charset="0"/>
              <a:cs typeface="Calibri" pitchFamily="34" charset="0"/>
            </a:endParaRPr>
          </a:p>
          <a:p>
            <a:pPr lvl="0"/>
            <a:r>
              <a:rPr lang="en-US" sz="2400" dirty="0" smtClean="0">
                <a:latin typeface="Calibri" pitchFamily="34" charset="0"/>
                <a:cs typeface="Calibri" pitchFamily="34" charset="0"/>
              </a:rPr>
              <a:t>We also conduct an annual </a:t>
            </a:r>
            <a:r>
              <a:rPr lang="en-US" sz="2400" b="1" dirty="0" smtClean="0">
                <a:latin typeface="Calibri" pitchFamily="34" charset="0"/>
                <a:cs typeface="Calibri" pitchFamily="34" charset="0"/>
              </a:rPr>
              <a:t>Internal Client Service survey </a:t>
            </a:r>
            <a:r>
              <a:rPr lang="en-US" sz="2400" dirty="0" smtClean="0">
                <a:latin typeface="Calibri" pitchFamily="34" charset="0"/>
                <a:cs typeface="Calibri" pitchFamily="34" charset="0"/>
              </a:rPr>
              <a:t>to assess how each area is servicing other areas in the fulfillment of their projects while preserving our Code of Ethics.</a:t>
            </a:r>
          </a:p>
          <a:p>
            <a:pPr lvl="0"/>
            <a:endParaRPr lang="es-MX" dirty="0"/>
          </a:p>
        </p:txBody>
      </p:sp>
    </p:spTree>
    <p:extLst>
      <p:ext uri="{BB962C8B-B14F-4D97-AF65-F5344CB8AC3E}">
        <p14:creationId xmlns:p14="http://schemas.microsoft.com/office/powerpoint/2010/main" val="2106417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Autofit/>
          </a:bodyPr>
          <a:lstStyle/>
          <a:p>
            <a:r>
              <a:rPr lang="en-US" sz="3200" dirty="0" smtClean="0"/>
              <a:t>What social performance criteria are included on employees’ balanced scorecards?</a:t>
            </a:r>
            <a:endParaRPr lang="en-US" sz="3200" dirty="0"/>
          </a:p>
        </p:txBody>
      </p:sp>
      <p:sp>
        <p:nvSpPr>
          <p:cNvPr id="4" name="Content Placeholder 2"/>
          <p:cNvSpPr>
            <a:spLocks noGrp="1"/>
          </p:cNvSpPr>
          <p:nvPr>
            <p:ph idx="1"/>
          </p:nvPr>
        </p:nvSpPr>
        <p:spPr>
          <a:xfrm>
            <a:off x="457200" y="1959728"/>
            <a:ext cx="8229600" cy="2987410"/>
          </a:xfrm>
        </p:spPr>
        <p:txBody>
          <a:bodyPr>
            <a:normAutofit fontScale="25000" lnSpcReduction="20000"/>
          </a:bodyPr>
          <a:lstStyle/>
          <a:p>
            <a:pPr algn="just">
              <a:lnSpc>
                <a:spcPct val="120000"/>
              </a:lnSpc>
            </a:pPr>
            <a:r>
              <a:rPr lang="en-US" sz="8000" dirty="0" err="1" smtClean="0">
                <a:latin typeface="Calibri" pitchFamily="34" charset="0"/>
                <a:cs typeface="Calibri" pitchFamily="34" charset="0"/>
              </a:rPr>
              <a:t>Compartamos</a:t>
            </a:r>
            <a:r>
              <a:rPr lang="en-US" sz="8000" dirty="0" smtClean="0">
                <a:latin typeface="Calibri" pitchFamily="34" charset="0"/>
                <a:cs typeface="Calibri" pitchFamily="34" charset="0"/>
              </a:rPr>
              <a:t> </a:t>
            </a:r>
            <a:r>
              <a:rPr lang="en-US" sz="8000" dirty="0" err="1" smtClean="0">
                <a:latin typeface="Calibri" pitchFamily="34" charset="0"/>
                <a:cs typeface="Calibri" pitchFamily="34" charset="0"/>
              </a:rPr>
              <a:t>Banco</a:t>
            </a:r>
            <a:r>
              <a:rPr lang="en-US" sz="8000" dirty="0" smtClean="0">
                <a:latin typeface="Calibri" pitchFamily="34" charset="0"/>
                <a:cs typeface="Calibri" pitchFamily="34" charset="0"/>
              </a:rPr>
              <a:t> has created a strong institutional culture with systems and processes in place that guarantee mobilization of all staff towards social goals.</a:t>
            </a:r>
          </a:p>
          <a:p>
            <a:pPr lvl="0" algn="just">
              <a:lnSpc>
                <a:spcPct val="120000"/>
              </a:lnSpc>
            </a:pPr>
            <a:r>
              <a:rPr lang="en-US" sz="8000" dirty="0" err="1" smtClean="0">
                <a:latin typeface="Calibri" pitchFamily="34" charset="0"/>
                <a:cs typeface="Calibri" pitchFamily="34" charset="0"/>
              </a:rPr>
              <a:t>Compartamos</a:t>
            </a:r>
            <a:r>
              <a:rPr lang="en-US" sz="8000" dirty="0" smtClean="0">
                <a:latin typeface="Calibri" pitchFamily="34" charset="0"/>
                <a:cs typeface="Calibri" pitchFamily="34" charset="0"/>
              </a:rPr>
              <a:t> </a:t>
            </a:r>
            <a:r>
              <a:rPr lang="en-US" sz="8000" dirty="0">
                <a:latin typeface="Calibri" pitchFamily="34" charset="0"/>
                <a:cs typeface="Calibri" pitchFamily="34" charset="0"/>
              </a:rPr>
              <a:t>uses the </a:t>
            </a:r>
            <a:r>
              <a:rPr lang="en-US" sz="8000" b="1" dirty="0">
                <a:latin typeface="Calibri" pitchFamily="34" charset="0"/>
                <a:cs typeface="Calibri" pitchFamily="34" charset="0"/>
              </a:rPr>
              <a:t>Balanced Scorecard </a:t>
            </a:r>
            <a:r>
              <a:rPr lang="en-US" sz="8000" dirty="0" smtClean="0">
                <a:latin typeface="Calibri" pitchFamily="34" charset="0"/>
                <a:cs typeface="Calibri" pitchFamily="34" charset="0"/>
              </a:rPr>
              <a:t>method</a:t>
            </a:r>
            <a:r>
              <a:rPr lang="en-US" sz="8000" b="1" dirty="0" smtClean="0">
                <a:latin typeface="Calibri" pitchFamily="34" charset="0"/>
                <a:cs typeface="Calibri" pitchFamily="34" charset="0"/>
              </a:rPr>
              <a:t> </a:t>
            </a:r>
            <a:r>
              <a:rPr lang="en-US" sz="8000" dirty="0" smtClean="0">
                <a:latin typeface="Calibri" pitchFamily="34" charset="0"/>
                <a:cs typeface="Calibri" pitchFamily="34" charset="0"/>
              </a:rPr>
              <a:t>that </a:t>
            </a:r>
            <a:r>
              <a:rPr lang="en-US" sz="8000" dirty="0">
                <a:latin typeface="Calibri" pitchFamily="34" charset="0"/>
                <a:cs typeface="Calibri" pitchFamily="34" charset="0"/>
              </a:rPr>
              <a:t>is the strategic planning model to help define the actions we should carry out in the short term to help accomplish our sense of purpose in the long term (mission and vision</a:t>
            </a:r>
            <a:r>
              <a:rPr lang="en-US" sz="8000" dirty="0" smtClean="0">
                <a:latin typeface="Calibri" pitchFamily="34" charset="0"/>
                <a:cs typeface="Calibri" pitchFamily="34" charset="0"/>
              </a:rPr>
              <a:t>).</a:t>
            </a:r>
            <a:endParaRPr lang="es-MX" sz="8000" dirty="0">
              <a:latin typeface="Calibri" pitchFamily="34" charset="0"/>
              <a:cs typeface="Calibri" pitchFamily="34" charset="0"/>
            </a:endParaRPr>
          </a:p>
          <a:p>
            <a:pPr algn="just">
              <a:lnSpc>
                <a:spcPct val="120000"/>
              </a:lnSpc>
            </a:pPr>
            <a:r>
              <a:rPr lang="en-US" sz="8000" dirty="0" smtClean="0">
                <a:latin typeface="Calibri" pitchFamily="34" charset="0"/>
                <a:cs typeface="Calibri" pitchFamily="34" charset="0"/>
              </a:rPr>
              <a:t>We employ the Scorecard across each department (ex. Finance, HR, </a:t>
            </a:r>
            <a:r>
              <a:rPr lang="en-US" sz="8000" dirty="0" err="1" smtClean="0">
                <a:latin typeface="Calibri" pitchFamily="34" charset="0"/>
                <a:cs typeface="Calibri" pitchFamily="34" charset="0"/>
              </a:rPr>
              <a:t>Mktg</a:t>
            </a:r>
            <a:r>
              <a:rPr lang="en-US" sz="8000" dirty="0" smtClean="0">
                <a:latin typeface="Calibri" pitchFamily="34" charset="0"/>
                <a:cs typeface="Calibri" pitchFamily="34" charset="0"/>
              </a:rPr>
              <a:t>) that must align their objectives with key indicators across four key dimensions:  </a:t>
            </a:r>
          </a:p>
          <a:p>
            <a:pPr lvl="2">
              <a:lnSpc>
                <a:spcPct val="120000"/>
              </a:lnSpc>
            </a:pPr>
            <a:r>
              <a:rPr lang="en-US" sz="8000" dirty="0" smtClean="0">
                <a:solidFill>
                  <a:schemeClr val="tx1"/>
                </a:solidFill>
                <a:latin typeface="Calibri" pitchFamily="34" charset="0"/>
                <a:cs typeface="Calibri" pitchFamily="34" charset="0"/>
              </a:rPr>
              <a:t>Leadership &amp; Training</a:t>
            </a:r>
          </a:p>
          <a:p>
            <a:pPr lvl="2">
              <a:lnSpc>
                <a:spcPct val="120000"/>
              </a:lnSpc>
            </a:pPr>
            <a:r>
              <a:rPr lang="en-US" sz="8000" dirty="0" smtClean="0">
                <a:solidFill>
                  <a:schemeClr val="tx1"/>
                </a:solidFill>
                <a:latin typeface="Calibri" pitchFamily="34" charset="0"/>
                <a:cs typeface="Calibri" pitchFamily="34" charset="0"/>
              </a:rPr>
              <a:t>Internal Processes</a:t>
            </a:r>
          </a:p>
          <a:p>
            <a:pPr lvl="2">
              <a:lnSpc>
                <a:spcPct val="120000"/>
              </a:lnSpc>
            </a:pPr>
            <a:r>
              <a:rPr lang="en-US" sz="8000" dirty="0" smtClean="0">
                <a:solidFill>
                  <a:schemeClr val="tx1"/>
                </a:solidFill>
                <a:latin typeface="Calibri" pitchFamily="34" charset="0"/>
                <a:cs typeface="Calibri" pitchFamily="34" charset="0"/>
              </a:rPr>
              <a:t>Clients</a:t>
            </a:r>
          </a:p>
          <a:p>
            <a:pPr lvl="2">
              <a:lnSpc>
                <a:spcPct val="120000"/>
              </a:lnSpc>
            </a:pPr>
            <a:r>
              <a:rPr lang="en-US" sz="8000" dirty="0" smtClean="0">
                <a:solidFill>
                  <a:schemeClr val="tx1"/>
                </a:solidFill>
                <a:latin typeface="Calibri" pitchFamily="34" charset="0"/>
                <a:cs typeface="Calibri" pitchFamily="34" charset="0"/>
              </a:rPr>
              <a:t>Financial</a:t>
            </a:r>
          </a:p>
          <a:p>
            <a:pPr marL="109728" indent="0">
              <a:lnSpc>
                <a:spcPct val="120000"/>
              </a:lnSpc>
              <a:buNone/>
            </a:pPr>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val="1674986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7891"/>
            <a:ext cx="8229600" cy="1066800"/>
          </a:xfrm>
        </p:spPr>
        <p:txBody>
          <a:bodyPr/>
          <a:lstStyle/>
          <a:p>
            <a:r>
              <a:rPr lang="en-US" dirty="0" smtClean="0"/>
              <a:t>Discussion with Participants</a:t>
            </a:r>
            <a:endParaRPr lang="en-US" dirty="0"/>
          </a:p>
        </p:txBody>
      </p:sp>
    </p:spTree>
    <p:extLst>
      <p:ext uri="{BB962C8B-B14F-4D97-AF65-F5344CB8AC3E}">
        <p14:creationId xmlns:p14="http://schemas.microsoft.com/office/powerpoint/2010/main" val="2963077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find resources</a:t>
            </a:r>
            <a:endParaRPr lang="en-US" dirty="0"/>
          </a:p>
        </p:txBody>
      </p:sp>
      <p:sp>
        <p:nvSpPr>
          <p:cNvPr id="3" name="Content Placeholder 2"/>
          <p:cNvSpPr>
            <a:spLocks noGrp="1"/>
          </p:cNvSpPr>
          <p:nvPr>
            <p:ph idx="1"/>
          </p:nvPr>
        </p:nvSpPr>
        <p:spPr/>
        <p:txBody>
          <a:bodyPr/>
          <a:lstStyle/>
          <a:p>
            <a:r>
              <a:rPr lang="en-US" dirty="0" smtClean="0"/>
              <a:t>SPM Resource Library for the </a:t>
            </a:r>
            <a:r>
              <a:rPr lang="en-US" dirty="0"/>
              <a:t>Universal Standards: </a:t>
            </a:r>
            <a:r>
              <a:rPr lang="en-US" dirty="0">
                <a:hlinkClick r:id="rId2"/>
              </a:rPr>
              <a:t>http://www.sptf.info/spmstandards/standards-resource-</a:t>
            </a:r>
            <a:r>
              <a:rPr lang="en-US" dirty="0" smtClean="0">
                <a:hlinkClick r:id="rId2"/>
              </a:rPr>
              <a:t>library</a:t>
            </a:r>
            <a:endParaRPr lang="en-US" dirty="0" smtClean="0"/>
          </a:p>
          <a:p>
            <a:endParaRPr lang="en-US" dirty="0"/>
          </a:p>
          <a:p>
            <a:r>
              <a:rPr lang="en-US" dirty="0" smtClean="0"/>
              <a:t>This presentation and </a:t>
            </a:r>
            <a:r>
              <a:rPr lang="en-US" dirty="0"/>
              <a:t>audio </a:t>
            </a:r>
            <a:r>
              <a:rPr lang="en-US" dirty="0" smtClean="0"/>
              <a:t>recordin</a:t>
            </a:r>
            <a:r>
              <a:rPr lang="en-US" dirty="0"/>
              <a:t>g</a:t>
            </a:r>
            <a:r>
              <a:rPr lang="en-US" dirty="0" smtClean="0"/>
              <a:t>: </a:t>
            </a:r>
            <a:r>
              <a:rPr lang="en-US" dirty="0" smtClean="0">
                <a:solidFill>
                  <a:srgbClr val="000000"/>
                </a:solidFill>
                <a:hlinkClick r:id="rId3"/>
              </a:rPr>
              <a:t>http</a:t>
            </a:r>
            <a:r>
              <a:rPr lang="en-US" dirty="0">
                <a:solidFill>
                  <a:srgbClr val="000000"/>
                </a:solidFill>
                <a:hlinkClick r:id="rId3"/>
              </a:rPr>
              <a:t>://www.sptf.info/sp-task-force/online-learning-events</a:t>
            </a:r>
            <a:r>
              <a:rPr lang="en-US" dirty="0" smtClean="0">
                <a:solidFill>
                  <a:srgbClr val="000000"/>
                </a:solidFill>
                <a:hlinkClick r:id="rId3"/>
              </a:rPr>
              <a:t>#1</a:t>
            </a:r>
            <a:r>
              <a:rPr lang="en-US" dirty="0" smtClean="0">
                <a:solidFill>
                  <a:srgbClr val="000000"/>
                </a:solidFill>
              </a:rPr>
              <a:t> </a:t>
            </a:r>
          </a:p>
          <a:p>
            <a:pPr marL="109728" indent="0">
              <a:buNone/>
            </a:pPr>
            <a:r>
              <a:rPr lang="en-US" dirty="0" smtClean="0"/>
              <a:t>  </a:t>
            </a:r>
            <a:endParaRPr lang="en-US" dirty="0"/>
          </a:p>
          <a:p>
            <a:endParaRPr lang="en-US" dirty="0"/>
          </a:p>
        </p:txBody>
      </p:sp>
    </p:spTree>
    <p:extLst>
      <p:ext uri="{BB962C8B-B14F-4D97-AF65-F5344CB8AC3E}">
        <p14:creationId xmlns:p14="http://schemas.microsoft.com/office/powerpoint/2010/main" val="2634682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 us for Section 3</a:t>
            </a:r>
            <a:endParaRPr lang="en-US" dirty="0"/>
          </a:p>
        </p:txBody>
      </p:sp>
      <p:sp>
        <p:nvSpPr>
          <p:cNvPr id="3" name="Content Placeholder 2"/>
          <p:cNvSpPr>
            <a:spLocks noGrp="1"/>
          </p:cNvSpPr>
          <p:nvPr>
            <p:ph idx="1"/>
          </p:nvPr>
        </p:nvSpPr>
        <p:spPr/>
        <p:txBody>
          <a:bodyPr/>
          <a:lstStyle/>
          <a:p>
            <a:r>
              <a:rPr lang="en-US" dirty="0" smtClean="0"/>
              <a:t>Topic: Treating Clients Responsibly</a:t>
            </a:r>
          </a:p>
          <a:p>
            <a:pPr marL="109728" indent="0">
              <a:buNone/>
            </a:pPr>
            <a:endParaRPr lang="en-US" dirty="0" smtClean="0"/>
          </a:p>
          <a:p>
            <a:r>
              <a:rPr lang="en-US" dirty="0" smtClean="0"/>
              <a:t>Date: Second week of December, date TBA</a:t>
            </a:r>
          </a:p>
          <a:p>
            <a:endParaRPr lang="en-US" dirty="0"/>
          </a:p>
          <a:p>
            <a:pPr marL="109728" indent="0">
              <a:buNone/>
            </a:pPr>
            <a:endParaRPr lang="en-US" dirty="0"/>
          </a:p>
        </p:txBody>
      </p:sp>
    </p:spTree>
    <p:extLst>
      <p:ext uri="{BB962C8B-B14F-4D97-AF65-F5344CB8AC3E}">
        <p14:creationId xmlns:p14="http://schemas.microsoft.com/office/powerpoint/2010/main" val="3375032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Section 2 of the Universal Standards</a:t>
            </a:r>
            <a:endParaRPr lang="en-US" dirty="0"/>
          </a:p>
        </p:txBody>
      </p:sp>
      <p:sp>
        <p:nvSpPr>
          <p:cNvPr id="3" name="Content Placeholder 2"/>
          <p:cNvSpPr>
            <a:spLocks noGrp="1"/>
          </p:cNvSpPr>
          <p:nvPr>
            <p:ph idx="1"/>
          </p:nvPr>
        </p:nvSpPr>
        <p:spPr>
          <a:xfrm>
            <a:off x="457200" y="1676400"/>
            <a:ext cx="8229600" cy="4898136"/>
          </a:xfrm>
        </p:spPr>
        <p:txBody>
          <a:bodyPr/>
          <a:lstStyle/>
          <a:p>
            <a:r>
              <a:rPr lang="en-US" b="1" dirty="0" smtClean="0"/>
              <a:t>Section Title</a:t>
            </a:r>
            <a:r>
              <a:rPr lang="en-US" dirty="0" smtClean="0"/>
              <a:t>: Ensure Board, Management, and Employee Commitment to Social Goals</a:t>
            </a:r>
          </a:p>
          <a:p>
            <a:endParaRPr lang="en-US" dirty="0" smtClean="0"/>
          </a:p>
          <a:p>
            <a:r>
              <a:rPr lang="en-US" b="1" dirty="0" smtClean="0"/>
              <a:t>Rationale</a:t>
            </a:r>
            <a:r>
              <a:rPr lang="en-US" dirty="0" smtClean="0"/>
              <a:t>: An institution’s social strategy is only strong if the Board and all employees understand and uphold it.</a:t>
            </a:r>
          </a:p>
          <a:p>
            <a:pPr marL="109728" indent="0">
              <a:buNone/>
            </a:pPr>
            <a:endParaRPr lang="en-US" dirty="0"/>
          </a:p>
          <a:p>
            <a:r>
              <a:rPr lang="en-US" b="1" dirty="0" smtClean="0"/>
              <a:t>Three stakeholders</a:t>
            </a:r>
            <a:r>
              <a:rPr lang="en-US" dirty="0" smtClean="0"/>
              <a:t>: 1) Board members, 2) Senior managers, 3) All other employees</a:t>
            </a:r>
            <a:endParaRPr lang="en-US" dirty="0"/>
          </a:p>
        </p:txBody>
      </p:sp>
    </p:spTree>
    <p:extLst>
      <p:ext uri="{BB962C8B-B14F-4D97-AF65-F5344CB8AC3E}">
        <p14:creationId xmlns:p14="http://schemas.microsoft.com/office/powerpoint/2010/main" val="1499469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The standards in Section 2</a:t>
            </a:r>
            <a:endParaRPr lang="en-US" dirty="0"/>
          </a:p>
        </p:txBody>
      </p:sp>
      <p:sp>
        <p:nvSpPr>
          <p:cNvPr id="3" name="Content Placeholder 2"/>
          <p:cNvSpPr>
            <a:spLocks noGrp="1"/>
          </p:cNvSpPr>
          <p:nvPr>
            <p:ph idx="1"/>
          </p:nvPr>
        </p:nvSpPr>
        <p:spPr>
          <a:xfrm>
            <a:off x="457200" y="1676400"/>
            <a:ext cx="8229600" cy="4898136"/>
          </a:xfrm>
        </p:spPr>
        <p:txBody>
          <a:bodyPr>
            <a:normAutofit fontScale="92500" lnSpcReduction="20000"/>
          </a:bodyPr>
          <a:lstStyle/>
          <a:p>
            <a:r>
              <a:rPr lang="en-US" dirty="0"/>
              <a:t>2a- Members of the Board of Directors are committed to the institution’s social mission. </a:t>
            </a:r>
            <a:endParaRPr lang="en-US" dirty="0" smtClean="0"/>
          </a:p>
          <a:p>
            <a:pPr marL="109728" indent="0">
              <a:buNone/>
            </a:pPr>
            <a:endParaRPr lang="en-US" dirty="0"/>
          </a:p>
          <a:p>
            <a:r>
              <a:rPr lang="en-US" dirty="0"/>
              <a:t>2b- Members of the Board of Directors hold the institution accountable to its social mission and social goals. </a:t>
            </a:r>
            <a:endParaRPr lang="en-US" dirty="0" smtClean="0"/>
          </a:p>
          <a:p>
            <a:pPr marL="109728" indent="0">
              <a:buNone/>
            </a:pPr>
            <a:endParaRPr lang="en-US" dirty="0"/>
          </a:p>
          <a:p>
            <a:r>
              <a:rPr lang="en-US" dirty="0"/>
              <a:t>2c- Senior management sets, and oversees implementation of, the institution’s strategy for achieving its social goals. </a:t>
            </a:r>
            <a:endParaRPr lang="en-US" dirty="0" smtClean="0"/>
          </a:p>
          <a:p>
            <a:pPr marL="109728" indent="0">
              <a:buNone/>
            </a:pPr>
            <a:endParaRPr lang="en-US" dirty="0"/>
          </a:p>
          <a:p>
            <a:r>
              <a:rPr lang="en-US" dirty="0"/>
              <a:t>2d- Employees are recruited, evaluated, and recognized based on both social and financial performance criteria. </a:t>
            </a:r>
          </a:p>
          <a:p>
            <a:endParaRPr lang="en-US" dirty="0"/>
          </a:p>
        </p:txBody>
      </p:sp>
    </p:spTree>
    <p:extLst>
      <p:ext uri="{BB962C8B-B14F-4D97-AF65-F5344CB8AC3E}">
        <p14:creationId xmlns:p14="http://schemas.microsoft.com/office/powerpoint/2010/main" val="2434976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92033094"/>
              </p:ext>
            </p:extLst>
          </p:nvPr>
        </p:nvGraphicFramePr>
        <p:xfrm>
          <a:off x="0" y="0"/>
          <a:ext cx="9144000" cy="7194846"/>
        </p:xfrm>
        <a:graphic>
          <a:graphicData uri="http://schemas.openxmlformats.org/drawingml/2006/table">
            <a:tbl>
              <a:tblPr firstRow="1" bandRow="1">
                <a:tableStyleId>{2D5ABB26-0587-4C30-8999-92F81FD0307C}</a:tableStyleId>
              </a:tblPr>
              <a:tblGrid>
                <a:gridCol w="9144000"/>
              </a:tblGrid>
              <a:tr h="494660">
                <a:tc>
                  <a:txBody>
                    <a:bodyPr/>
                    <a:lstStyle/>
                    <a:p>
                      <a:r>
                        <a:rPr lang="en-US" sz="2400" b="1" dirty="0" smtClean="0">
                          <a:solidFill>
                            <a:schemeClr val="bg1"/>
                          </a:solidFill>
                        </a:rPr>
                        <a:t>Standard</a:t>
                      </a:r>
                      <a:endParaRPr lang="en-US" sz="2400" b="1" dirty="0">
                        <a:solidFill>
                          <a:schemeClr val="bg1"/>
                        </a:solidFill>
                      </a:endParaRPr>
                    </a:p>
                  </a:txBody>
                  <a:tcPr>
                    <a:solidFill>
                      <a:schemeClr val="tx2"/>
                    </a:solidFill>
                  </a:tcPr>
                </a:tc>
              </a:tr>
              <a:tr h="618326">
                <a:tc>
                  <a:txBody>
                    <a:bodyPr/>
                    <a:lstStyle/>
                    <a:p>
                      <a:pPr lvl="0"/>
                      <a:r>
                        <a:rPr lang="en-US" sz="3000" b="1" dirty="0" smtClean="0">
                          <a:solidFill>
                            <a:schemeClr val="tx1"/>
                          </a:solidFill>
                        </a:rPr>
                        <a:t>2a- </a:t>
                      </a:r>
                      <a:r>
                        <a:rPr lang="en-US" sz="3000" b="1" dirty="0" smtClean="0">
                          <a:solidFill>
                            <a:srgbClr val="000000"/>
                          </a:solidFill>
                          <a:effectLst/>
                          <a:latin typeface="Cambria"/>
                          <a:ea typeface="ＭＳ 明朝"/>
                          <a:cs typeface="Times New Roman"/>
                        </a:rPr>
                        <a:t>M</a:t>
                      </a:r>
                      <a:r>
                        <a:rPr lang="en-US" sz="3000" b="1" dirty="0" smtClean="0">
                          <a:effectLst/>
                          <a:latin typeface="Cambria"/>
                          <a:ea typeface="ＭＳ 明朝"/>
                          <a:cs typeface="Times New Roman"/>
                        </a:rPr>
                        <a:t>embers of the Board of Directors are committed to the institution’s social mission.</a:t>
                      </a:r>
                      <a:r>
                        <a:rPr lang="en-US" sz="3000" b="1" dirty="0" smtClean="0">
                          <a:solidFill>
                            <a:srgbClr val="000000"/>
                          </a:solidFill>
                          <a:effectLst/>
                          <a:latin typeface="Cambria"/>
                          <a:ea typeface="ＭＳ 明朝"/>
                          <a:cs typeface="Times New Roman"/>
                        </a:rPr>
                        <a:t> </a:t>
                      </a:r>
                      <a:endParaRPr lang="en-US" sz="3000" b="1" dirty="0" smtClean="0">
                        <a:solidFill>
                          <a:schemeClr val="tx1"/>
                        </a:solidFill>
                      </a:endParaRPr>
                    </a:p>
                  </a:txBody>
                  <a:tcPr/>
                </a:tc>
              </a:tr>
              <a:tr h="503378">
                <a:tc>
                  <a:txBody>
                    <a:bodyPr/>
                    <a:lstStyle/>
                    <a:p>
                      <a:r>
                        <a:rPr lang="en-US" sz="2400" b="1" dirty="0" smtClean="0">
                          <a:solidFill>
                            <a:srgbClr val="FFFFFF"/>
                          </a:solidFill>
                        </a:rPr>
                        <a:t>Essential</a:t>
                      </a:r>
                      <a:r>
                        <a:rPr lang="en-US" sz="2400" b="1" baseline="0" dirty="0" smtClean="0">
                          <a:solidFill>
                            <a:srgbClr val="FFFFFF"/>
                          </a:solidFill>
                        </a:rPr>
                        <a:t> Practices</a:t>
                      </a:r>
                      <a:endParaRPr lang="en-US" sz="2400" b="1" dirty="0">
                        <a:solidFill>
                          <a:srgbClr val="FFFFFF"/>
                        </a:solidFill>
                      </a:endParaRPr>
                    </a:p>
                  </a:txBody>
                  <a:tcPr>
                    <a:solidFill>
                      <a:schemeClr val="accent3"/>
                    </a:solidFill>
                  </a:tcPr>
                </a:tc>
              </a:tr>
              <a:tr h="5190968">
                <a:tc>
                  <a:txBody>
                    <a:bodyPr/>
                    <a:lstStyle/>
                    <a:p>
                      <a:pPr marL="457200" indent="-457200">
                        <a:buFont typeface="Arial"/>
                        <a:buChar char="•"/>
                      </a:pPr>
                      <a:r>
                        <a:rPr kumimoji="0" lang="en-US" sz="3000" kern="1200" dirty="0" smtClean="0">
                          <a:solidFill>
                            <a:schemeClr val="tx1"/>
                          </a:solidFill>
                          <a:effectLst/>
                          <a:latin typeface="+mn-lt"/>
                          <a:ea typeface="+mn-ea"/>
                          <a:cs typeface="+mn-cs"/>
                        </a:rPr>
                        <a:t>Provide Board with an orientation on the social mission and goals, and the Board’s responsibilities for managing social performance, and confirm</a:t>
                      </a:r>
                      <a:r>
                        <a:rPr kumimoji="0" lang="en-US" sz="3000" kern="1200" baseline="0" dirty="0" smtClean="0">
                          <a:solidFill>
                            <a:schemeClr val="tx1"/>
                          </a:solidFill>
                          <a:effectLst/>
                          <a:latin typeface="+mn-lt"/>
                          <a:ea typeface="+mn-ea"/>
                          <a:cs typeface="+mn-cs"/>
                        </a:rPr>
                        <a:t> </a:t>
                      </a:r>
                      <a:r>
                        <a:rPr kumimoji="0" lang="en-US" sz="3000" kern="1200" dirty="0" smtClean="0">
                          <a:solidFill>
                            <a:schemeClr val="tx1"/>
                          </a:solidFill>
                          <a:effectLst/>
                          <a:latin typeface="+mn-lt"/>
                          <a:ea typeface="+mn-ea"/>
                          <a:cs typeface="+mn-cs"/>
                        </a:rPr>
                        <a:t>that each member agrees.</a:t>
                      </a:r>
                    </a:p>
                    <a:p>
                      <a:pPr marL="0" indent="0">
                        <a:buFont typeface="Arial"/>
                        <a:buNone/>
                      </a:pPr>
                      <a:endParaRPr kumimoji="0" lang="en-US" sz="3000" kern="1200" dirty="0" smtClean="0">
                        <a:solidFill>
                          <a:schemeClr val="tx1"/>
                        </a:solidFill>
                        <a:effectLst/>
                        <a:latin typeface="+mn-lt"/>
                        <a:ea typeface="+mn-ea"/>
                        <a:cs typeface="+mn-cs"/>
                      </a:endParaRPr>
                    </a:p>
                    <a:p>
                      <a:pPr marL="457200" indent="-457200">
                        <a:buFont typeface="Arial"/>
                        <a:buChar char="•"/>
                      </a:pPr>
                      <a:r>
                        <a:rPr kumimoji="0" lang="en-US" sz="3000" kern="1200" dirty="0" smtClean="0">
                          <a:solidFill>
                            <a:schemeClr val="tx1"/>
                          </a:solidFill>
                          <a:effectLst/>
                          <a:latin typeface="+mn-lt"/>
                          <a:ea typeface="+mn-ea"/>
                          <a:cs typeface="+mn-cs"/>
                        </a:rPr>
                        <a:t>Requires Board members to adhere to the institution’s code of ethics. </a:t>
                      </a:r>
                    </a:p>
                  </a:txBody>
                  <a:tcPr/>
                </a:tc>
              </a:tr>
            </a:tbl>
          </a:graphicData>
        </a:graphic>
      </p:graphicFrame>
    </p:spTree>
    <p:extLst>
      <p:ext uri="{BB962C8B-B14F-4D97-AF65-F5344CB8AC3E}">
        <p14:creationId xmlns:p14="http://schemas.microsoft.com/office/powerpoint/2010/main" val="9090089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93344468"/>
              </p:ext>
            </p:extLst>
          </p:nvPr>
        </p:nvGraphicFramePr>
        <p:xfrm>
          <a:off x="0" y="0"/>
          <a:ext cx="9144000" cy="7011966"/>
        </p:xfrm>
        <a:graphic>
          <a:graphicData uri="http://schemas.openxmlformats.org/drawingml/2006/table">
            <a:tbl>
              <a:tblPr firstRow="1" bandRow="1">
                <a:tableStyleId>{2D5ABB26-0587-4C30-8999-92F81FD0307C}</a:tableStyleId>
              </a:tblPr>
              <a:tblGrid>
                <a:gridCol w="9144000"/>
              </a:tblGrid>
              <a:tr h="494660">
                <a:tc>
                  <a:txBody>
                    <a:bodyPr/>
                    <a:lstStyle/>
                    <a:p>
                      <a:r>
                        <a:rPr lang="en-US" sz="2400" b="1" dirty="0" smtClean="0">
                          <a:solidFill>
                            <a:schemeClr val="bg1"/>
                          </a:solidFill>
                        </a:rPr>
                        <a:t>Standard</a:t>
                      </a:r>
                      <a:endParaRPr lang="en-US" sz="2400" b="1" dirty="0">
                        <a:solidFill>
                          <a:schemeClr val="bg1"/>
                        </a:solidFill>
                      </a:endParaRPr>
                    </a:p>
                  </a:txBody>
                  <a:tcPr>
                    <a:solidFill>
                      <a:schemeClr val="tx2"/>
                    </a:solidFill>
                  </a:tcPr>
                </a:tc>
              </a:tr>
              <a:tr h="6183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2b- </a:t>
                      </a:r>
                      <a:r>
                        <a:rPr lang="en-US" sz="2400" b="1" dirty="0" smtClean="0">
                          <a:solidFill>
                            <a:srgbClr val="000000"/>
                          </a:solidFill>
                          <a:effectLst/>
                          <a:latin typeface="Cambria"/>
                          <a:ea typeface="ＭＳ 明朝"/>
                          <a:cs typeface="Times New Roman"/>
                        </a:rPr>
                        <a:t>Members of the Board of Directors hold the institution </a:t>
                      </a:r>
                      <a:r>
                        <a:rPr kumimoji="0" lang="en-US" sz="2400" b="1" kern="1200" dirty="0" smtClean="0">
                          <a:solidFill>
                            <a:srgbClr val="000000"/>
                          </a:solidFill>
                          <a:effectLst/>
                          <a:latin typeface="Cambria"/>
                          <a:ea typeface="ＭＳ 明朝"/>
                          <a:cs typeface="Times New Roman"/>
                        </a:rPr>
                        <a:t>accountable</a:t>
                      </a:r>
                      <a:r>
                        <a:rPr lang="en-US" sz="2400" b="1" dirty="0" smtClean="0">
                          <a:solidFill>
                            <a:srgbClr val="000000"/>
                          </a:solidFill>
                          <a:effectLst/>
                          <a:latin typeface="Cambria"/>
                          <a:ea typeface="ＭＳ 明朝"/>
                          <a:cs typeface="Times New Roman"/>
                        </a:rPr>
                        <a:t> to its social mission and social goals. </a:t>
                      </a:r>
                      <a:endParaRPr lang="en-US" sz="2400" b="1" dirty="0" smtClean="0">
                        <a:solidFill>
                          <a:schemeClr val="tx1"/>
                        </a:solidFill>
                      </a:endParaRPr>
                    </a:p>
                  </a:txBody>
                  <a:tcPr/>
                </a:tc>
              </a:tr>
              <a:tr h="503378">
                <a:tc>
                  <a:txBody>
                    <a:bodyPr/>
                    <a:lstStyle/>
                    <a:p>
                      <a:r>
                        <a:rPr lang="en-US" sz="2400" b="1" dirty="0" smtClean="0">
                          <a:solidFill>
                            <a:srgbClr val="FFFFFF"/>
                          </a:solidFill>
                        </a:rPr>
                        <a:t>Essential</a:t>
                      </a:r>
                      <a:r>
                        <a:rPr lang="en-US" sz="2400" b="1" baseline="0" dirty="0" smtClean="0">
                          <a:solidFill>
                            <a:srgbClr val="FFFFFF"/>
                          </a:solidFill>
                        </a:rPr>
                        <a:t> Practices</a:t>
                      </a:r>
                      <a:endParaRPr lang="en-US" sz="2400" b="1" dirty="0">
                        <a:solidFill>
                          <a:srgbClr val="FFFFFF"/>
                        </a:solidFill>
                      </a:endParaRPr>
                    </a:p>
                  </a:txBody>
                  <a:tcPr>
                    <a:solidFill>
                      <a:schemeClr val="accent3"/>
                    </a:solidFill>
                  </a:tcPr>
                </a:tc>
              </a:tr>
              <a:tr h="5190968">
                <a:tc>
                  <a:txBody>
                    <a:bodyPr/>
                    <a:lstStyle/>
                    <a:p>
                      <a:pPr marL="457200" indent="-457200">
                        <a:buFont typeface="Arial"/>
                        <a:buChar char="•"/>
                      </a:pPr>
                      <a:r>
                        <a:rPr kumimoji="0" lang="en-US" sz="2200" kern="1200" dirty="0" smtClean="0">
                          <a:solidFill>
                            <a:schemeClr val="tx1"/>
                          </a:solidFill>
                          <a:effectLst/>
                          <a:latin typeface="Cambria"/>
                          <a:ea typeface="+mn-ea"/>
                          <a:cs typeface="Cambria"/>
                        </a:rPr>
                        <a:t>Board reviews SP data, including: mission compliance, performance results, HR policy, SP related risks, client protection practices, growth, and profit allocation. </a:t>
                      </a:r>
                    </a:p>
                    <a:p>
                      <a:pPr marL="457200" marR="0"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2200" kern="1200" dirty="0" smtClean="0">
                          <a:solidFill>
                            <a:schemeClr val="tx1"/>
                          </a:solidFill>
                          <a:effectLst/>
                          <a:latin typeface="Cambria"/>
                          <a:ea typeface="+mn-ea"/>
                          <a:cs typeface="Cambria"/>
                        </a:rPr>
                        <a:t>Board oversees the institution’s strategy, taking into account both social and financial goals.</a:t>
                      </a:r>
                    </a:p>
                    <a:p>
                      <a:pPr marL="457200" marR="0"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2200" kern="1200" dirty="0" smtClean="0">
                          <a:solidFill>
                            <a:schemeClr val="tx1"/>
                          </a:solidFill>
                          <a:effectLst/>
                          <a:latin typeface="Cambria"/>
                          <a:ea typeface="+mn-ea"/>
                          <a:cs typeface="Cambria"/>
                        </a:rPr>
                        <a:t>Board uses SP</a:t>
                      </a:r>
                      <a:r>
                        <a:rPr kumimoji="0" lang="en-US" sz="2200" kern="1200" baseline="0" dirty="0" smtClean="0">
                          <a:solidFill>
                            <a:schemeClr val="tx1"/>
                          </a:solidFill>
                          <a:effectLst/>
                          <a:latin typeface="Cambria"/>
                          <a:ea typeface="+mn-ea"/>
                          <a:cs typeface="Cambria"/>
                        </a:rPr>
                        <a:t> criteria </a:t>
                      </a:r>
                      <a:r>
                        <a:rPr kumimoji="0" lang="en-US" sz="2200" kern="1200" dirty="0" smtClean="0">
                          <a:solidFill>
                            <a:schemeClr val="tx1"/>
                          </a:solidFill>
                          <a:effectLst/>
                          <a:latin typeface="Cambria"/>
                          <a:ea typeface="+mn-ea"/>
                          <a:cs typeface="Cambria"/>
                        </a:rPr>
                        <a:t>when evaluating</a:t>
                      </a:r>
                      <a:r>
                        <a:rPr kumimoji="0" lang="en-US" sz="2200" kern="1200" baseline="0" dirty="0" smtClean="0">
                          <a:solidFill>
                            <a:schemeClr val="tx1"/>
                          </a:solidFill>
                          <a:effectLst/>
                          <a:latin typeface="Cambria"/>
                          <a:ea typeface="+mn-ea"/>
                          <a:cs typeface="Cambria"/>
                        </a:rPr>
                        <a:t> the performance</a:t>
                      </a:r>
                      <a:r>
                        <a:rPr kumimoji="0" lang="en-US" sz="2200" kern="1200" dirty="0" smtClean="0">
                          <a:solidFill>
                            <a:schemeClr val="tx1"/>
                          </a:solidFill>
                          <a:effectLst/>
                          <a:latin typeface="Cambria"/>
                          <a:ea typeface="+mn-ea"/>
                          <a:cs typeface="Cambria"/>
                        </a:rPr>
                        <a:t> of the CEO/Director. </a:t>
                      </a:r>
                    </a:p>
                    <a:p>
                      <a:pPr marL="457200" marR="0"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2200" kern="1200" dirty="0" smtClean="0">
                          <a:solidFill>
                            <a:schemeClr val="tx1"/>
                          </a:solidFill>
                          <a:effectLst/>
                          <a:latin typeface="Cambria"/>
                          <a:ea typeface="+mn-ea"/>
                          <a:cs typeface="Cambria"/>
                        </a:rPr>
                        <a:t>Board prevents institutional mission drift during changes in ownership structure</a:t>
                      </a:r>
                      <a:r>
                        <a:rPr kumimoji="0" lang="en-US" sz="2200" kern="1200" baseline="0" dirty="0" smtClean="0">
                          <a:solidFill>
                            <a:schemeClr val="tx1"/>
                          </a:solidFill>
                          <a:effectLst/>
                          <a:latin typeface="Cambria"/>
                          <a:ea typeface="+mn-ea"/>
                          <a:cs typeface="Cambria"/>
                        </a:rPr>
                        <a:t> </a:t>
                      </a:r>
                      <a:r>
                        <a:rPr kumimoji="0" lang="en-US" sz="2200" kern="1200" dirty="0" smtClean="0">
                          <a:solidFill>
                            <a:schemeClr val="tx1"/>
                          </a:solidFill>
                          <a:effectLst/>
                          <a:latin typeface="Cambria"/>
                          <a:ea typeface="+mn-ea"/>
                          <a:cs typeface="Cambria"/>
                        </a:rPr>
                        <a:t>and/or legal form (e.g., transformation).</a:t>
                      </a:r>
                      <a:r>
                        <a:rPr lang="en-US" sz="2200" dirty="0" smtClean="0">
                          <a:effectLst/>
                          <a:latin typeface="Cambria"/>
                          <a:cs typeface="Cambria"/>
                        </a:rPr>
                        <a:t> </a:t>
                      </a:r>
                    </a:p>
                    <a:p>
                      <a:pPr marL="0" marR="0" indent="0" algn="l" defTabSz="914400" rtl="0" eaLnBrk="1" fontAlgn="auto" latinLnBrk="0" hangingPunct="1">
                        <a:lnSpc>
                          <a:spcPct val="100000"/>
                        </a:lnSpc>
                        <a:spcBef>
                          <a:spcPts val="0"/>
                        </a:spcBef>
                        <a:spcAft>
                          <a:spcPts val="0"/>
                        </a:spcAft>
                        <a:buClrTx/>
                        <a:buSzTx/>
                        <a:buFont typeface="Arial"/>
                        <a:buNone/>
                        <a:tabLst/>
                        <a:defRPr/>
                      </a:pPr>
                      <a:endParaRPr lang="en-US" sz="2200" dirty="0" smtClean="0">
                        <a:effectLst/>
                        <a:latin typeface="Cambria"/>
                        <a:cs typeface="Cambria"/>
                      </a:endParaRPr>
                    </a:p>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2200" b="1" dirty="0" smtClean="0">
                          <a:effectLst/>
                          <a:latin typeface="Cambria"/>
                          <a:cs typeface="Cambria"/>
                        </a:rPr>
                        <a:t>CPP</a:t>
                      </a:r>
                      <a:r>
                        <a:rPr lang="en-US" sz="2200" b="1" baseline="0" dirty="0" smtClean="0">
                          <a:effectLst/>
                          <a:latin typeface="Cambria"/>
                          <a:cs typeface="Cambria"/>
                        </a:rPr>
                        <a:t> that applies</a:t>
                      </a:r>
                      <a:endParaRPr lang="en-US" sz="2200" b="1" dirty="0" smtClean="0">
                        <a:effectLst/>
                        <a:latin typeface="Cambria"/>
                        <a:cs typeface="Cambria"/>
                      </a:endParaRPr>
                    </a:p>
                    <a:p>
                      <a:pPr marL="457200" marR="0"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2200" kern="1200" dirty="0" smtClean="0">
                          <a:solidFill>
                            <a:schemeClr val="tx1"/>
                          </a:solidFill>
                          <a:effectLst/>
                          <a:latin typeface="Cambria"/>
                          <a:ea typeface="+mn-ea"/>
                          <a:cs typeface="Cambria"/>
                        </a:rPr>
                        <a:t>A written code of business ethics </a:t>
                      </a:r>
                      <a:r>
                        <a:rPr kumimoji="0" lang="en-US" sz="2200" kern="1200" dirty="0" smtClean="0">
                          <a:solidFill>
                            <a:schemeClr val="tx1"/>
                          </a:solidFill>
                          <a:effectLst/>
                          <a:latin typeface="Cambria"/>
                          <a:ea typeface="+mn-ea"/>
                          <a:cs typeface="Cambria"/>
                        </a:rPr>
                        <a:t>defines</a:t>
                      </a:r>
                      <a:r>
                        <a:rPr kumimoji="0" lang="en-US" sz="2200" kern="1200" baseline="0" dirty="0" smtClean="0">
                          <a:solidFill>
                            <a:schemeClr val="tx1"/>
                          </a:solidFill>
                          <a:effectLst/>
                          <a:latin typeface="Cambria"/>
                          <a:ea typeface="+mn-ea"/>
                          <a:cs typeface="Cambria"/>
                        </a:rPr>
                        <a:t> </a:t>
                      </a:r>
                      <a:r>
                        <a:rPr kumimoji="0" lang="en-US" sz="2200" kern="1200" dirty="0" smtClean="0">
                          <a:solidFill>
                            <a:schemeClr val="tx1"/>
                          </a:solidFill>
                          <a:effectLst/>
                          <a:latin typeface="Cambria"/>
                          <a:ea typeface="+mn-ea"/>
                          <a:cs typeface="Cambria"/>
                        </a:rPr>
                        <a:t>organizational </a:t>
                      </a:r>
                      <a:r>
                        <a:rPr kumimoji="0" lang="en-US" sz="2200" kern="1200" dirty="0" smtClean="0">
                          <a:solidFill>
                            <a:schemeClr val="tx1"/>
                          </a:solidFill>
                          <a:effectLst/>
                          <a:latin typeface="Cambria"/>
                          <a:ea typeface="+mn-ea"/>
                          <a:cs typeface="Cambria"/>
                        </a:rPr>
                        <a:t>values and the standards of professional conduct expected of all employees. The code of ethics has been reviewed and approved by the Board. (Client Protection Principle 5)</a:t>
                      </a:r>
                      <a:r>
                        <a:rPr lang="en-US" sz="2200" dirty="0" smtClean="0">
                          <a:effectLst/>
                          <a:latin typeface="Cambria"/>
                          <a:cs typeface="Cambria"/>
                        </a:rPr>
                        <a:t> </a:t>
                      </a:r>
                      <a:endParaRPr kumimoji="0" lang="en-US" sz="2200" kern="1200" dirty="0" smtClean="0">
                        <a:solidFill>
                          <a:schemeClr val="tx1"/>
                        </a:solidFill>
                        <a:effectLst/>
                        <a:latin typeface="Cambria"/>
                        <a:ea typeface="+mn-ea"/>
                        <a:cs typeface="Cambria"/>
                      </a:endParaRPr>
                    </a:p>
                  </a:txBody>
                  <a:tcPr/>
                </a:tc>
              </a:tr>
            </a:tbl>
          </a:graphicData>
        </a:graphic>
      </p:graphicFrame>
    </p:spTree>
    <p:extLst>
      <p:ext uri="{BB962C8B-B14F-4D97-AF65-F5344CB8AC3E}">
        <p14:creationId xmlns:p14="http://schemas.microsoft.com/office/powerpoint/2010/main" val="352072515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44961348"/>
              </p:ext>
            </p:extLst>
          </p:nvPr>
        </p:nvGraphicFramePr>
        <p:xfrm>
          <a:off x="0" y="0"/>
          <a:ext cx="9144000" cy="7011966"/>
        </p:xfrm>
        <a:graphic>
          <a:graphicData uri="http://schemas.openxmlformats.org/drawingml/2006/table">
            <a:tbl>
              <a:tblPr firstRow="1" bandRow="1">
                <a:tableStyleId>{2D5ABB26-0587-4C30-8999-92F81FD0307C}</a:tableStyleId>
              </a:tblPr>
              <a:tblGrid>
                <a:gridCol w="9144000"/>
              </a:tblGrid>
              <a:tr h="494660">
                <a:tc>
                  <a:txBody>
                    <a:bodyPr/>
                    <a:lstStyle/>
                    <a:p>
                      <a:r>
                        <a:rPr lang="en-US" sz="2400" b="1" dirty="0" smtClean="0">
                          <a:solidFill>
                            <a:schemeClr val="bg1"/>
                          </a:solidFill>
                          <a:latin typeface="Cambria"/>
                          <a:cs typeface="Cambria"/>
                        </a:rPr>
                        <a:t>Standard</a:t>
                      </a:r>
                      <a:endParaRPr lang="en-US" sz="2400" b="1" dirty="0">
                        <a:solidFill>
                          <a:schemeClr val="bg1"/>
                        </a:solidFill>
                        <a:latin typeface="Cambria"/>
                        <a:cs typeface="Cambria"/>
                      </a:endParaRPr>
                    </a:p>
                  </a:txBody>
                  <a:tcPr>
                    <a:solidFill>
                      <a:schemeClr val="tx2"/>
                    </a:solidFill>
                  </a:tcPr>
                </a:tc>
              </a:tr>
              <a:tr h="6183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latin typeface="Cambria"/>
                          <a:cs typeface="Cambria"/>
                        </a:rPr>
                        <a:t>2c- </a:t>
                      </a:r>
                      <a:r>
                        <a:rPr kumimoji="0" lang="en-US" sz="2400" b="1" kern="1200" dirty="0" smtClean="0">
                          <a:solidFill>
                            <a:schemeClr val="tx1"/>
                          </a:solidFill>
                          <a:effectLst/>
                          <a:latin typeface="Cambria"/>
                          <a:ea typeface="+mn-ea"/>
                          <a:cs typeface="Cambria"/>
                        </a:rPr>
                        <a:t>Senior management sets, and oversees implementation of, the institution’s strategy for achieving its social goals.</a:t>
                      </a:r>
                      <a:r>
                        <a:rPr lang="en-US" sz="2400" dirty="0" smtClean="0">
                          <a:effectLst/>
                          <a:latin typeface="Cambria"/>
                          <a:cs typeface="Cambria"/>
                        </a:rPr>
                        <a:t> </a:t>
                      </a:r>
                      <a:endParaRPr lang="en-US" sz="2400" b="1" dirty="0" smtClean="0">
                        <a:solidFill>
                          <a:schemeClr val="tx1"/>
                        </a:solidFill>
                        <a:latin typeface="Cambria"/>
                        <a:cs typeface="Cambria"/>
                      </a:endParaRPr>
                    </a:p>
                  </a:txBody>
                  <a:tcPr/>
                </a:tc>
              </a:tr>
              <a:tr h="503378">
                <a:tc>
                  <a:txBody>
                    <a:bodyPr/>
                    <a:lstStyle/>
                    <a:p>
                      <a:r>
                        <a:rPr lang="en-US" sz="2400" b="1" dirty="0" smtClean="0">
                          <a:solidFill>
                            <a:srgbClr val="FFFFFF"/>
                          </a:solidFill>
                          <a:latin typeface="Cambria"/>
                          <a:cs typeface="Cambria"/>
                        </a:rPr>
                        <a:t>Essential</a:t>
                      </a:r>
                      <a:r>
                        <a:rPr lang="en-US" sz="2400" b="1" baseline="0" dirty="0" smtClean="0">
                          <a:solidFill>
                            <a:srgbClr val="FFFFFF"/>
                          </a:solidFill>
                          <a:latin typeface="Cambria"/>
                          <a:cs typeface="Cambria"/>
                        </a:rPr>
                        <a:t> Practices</a:t>
                      </a:r>
                      <a:endParaRPr lang="en-US" sz="2400" b="1" dirty="0">
                        <a:solidFill>
                          <a:srgbClr val="FFFFFF"/>
                        </a:solidFill>
                        <a:latin typeface="Cambria"/>
                        <a:cs typeface="Cambria"/>
                      </a:endParaRPr>
                    </a:p>
                  </a:txBody>
                  <a:tcPr>
                    <a:solidFill>
                      <a:schemeClr val="accent3"/>
                    </a:solidFill>
                  </a:tcPr>
                </a:tc>
              </a:tr>
              <a:tr h="5190968">
                <a:tc>
                  <a:txBody>
                    <a:bodyPr/>
                    <a:lstStyle/>
                    <a:p>
                      <a:pPr marL="457200" indent="-457200">
                        <a:buFont typeface="Arial"/>
                        <a:buChar char="•"/>
                      </a:pPr>
                      <a:r>
                        <a:rPr kumimoji="0" lang="en-US" sz="2200" kern="1200" dirty="0" smtClean="0">
                          <a:solidFill>
                            <a:schemeClr val="tx1"/>
                          </a:solidFill>
                          <a:effectLst/>
                          <a:latin typeface="Cambria"/>
                          <a:ea typeface="+mn-ea"/>
                          <a:cs typeface="Cambria"/>
                        </a:rPr>
                        <a:t>Sr. management integrates SP goals into business planning, making strategic and operational decisions based on how they effect both social and financial performance. </a:t>
                      </a:r>
                    </a:p>
                    <a:p>
                      <a:pPr marL="457200" indent="-457200">
                        <a:buFont typeface="Arial"/>
                        <a:buChar char="•"/>
                      </a:pPr>
                      <a:r>
                        <a:rPr kumimoji="0" lang="en-US" sz="2200" kern="1200" dirty="0" smtClean="0">
                          <a:solidFill>
                            <a:schemeClr val="tx1"/>
                          </a:solidFill>
                          <a:effectLst/>
                          <a:latin typeface="Cambria"/>
                          <a:ea typeface="+mn-ea"/>
                          <a:cs typeface="Cambria"/>
                        </a:rPr>
                        <a:t>Sr. management analyzes SP data, incl. data on client-level outcomes, to compare the institution’s actual performance against its stated social targets. </a:t>
                      </a:r>
                    </a:p>
                    <a:p>
                      <a:pPr marL="457200" indent="-457200">
                        <a:buFont typeface="Arial"/>
                        <a:buChar char="•"/>
                      </a:pPr>
                      <a:r>
                        <a:rPr kumimoji="0" lang="en-US" sz="2200" kern="1200" dirty="0" smtClean="0">
                          <a:solidFill>
                            <a:schemeClr val="tx1"/>
                          </a:solidFill>
                          <a:effectLst/>
                          <a:latin typeface="Cambria"/>
                          <a:ea typeface="+mn-ea"/>
                          <a:cs typeface="Cambria"/>
                        </a:rPr>
                        <a:t>Senior managers consider and take action to avoid social performance related risks (e.g., reputation risk, mission drift). </a:t>
                      </a:r>
                    </a:p>
                    <a:p>
                      <a:pPr marL="457200" indent="-457200">
                        <a:buFont typeface="Arial"/>
                        <a:buChar char="•"/>
                      </a:pPr>
                      <a:r>
                        <a:rPr kumimoji="0" lang="en-US" sz="2200" kern="1200" dirty="0" smtClean="0">
                          <a:solidFill>
                            <a:schemeClr val="tx1"/>
                          </a:solidFill>
                          <a:effectLst/>
                          <a:latin typeface="Cambria"/>
                          <a:ea typeface="+mn-ea"/>
                          <a:cs typeface="Cambria"/>
                        </a:rPr>
                        <a:t>CEO/Director holds senior managers accountable for making progress toward the institution’s social goals (e.g., reaching target clients, successful implementation of client protection practices).</a:t>
                      </a:r>
                      <a:r>
                        <a:rPr lang="en-US" sz="2200" dirty="0" smtClean="0">
                          <a:effectLst/>
                          <a:latin typeface="Cambria"/>
                          <a:cs typeface="Cambria"/>
                        </a:rPr>
                        <a:t> </a:t>
                      </a:r>
                      <a:endParaRPr kumimoji="0" lang="en-US" sz="2200" kern="1200" dirty="0" smtClean="0">
                        <a:solidFill>
                          <a:schemeClr val="tx1"/>
                        </a:solidFill>
                        <a:effectLst/>
                        <a:latin typeface="Cambria"/>
                        <a:ea typeface="+mn-ea"/>
                        <a:cs typeface="Cambria"/>
                      </a:endParaRPr>
                    </a:p>
                    <a:p>
                      <a:pPr marL="457200" indent="-457200">
                        <a:buFont typeface="Arial"/>
                        <a:buChar char="•"/>
                      </a:pPr>
                      <a:endParaRPr lang="en-US" sz="2200" dirty="0" smtClean="0">
                        <a:effectLst/>
                        <a:latin typeface="Cambria"/>
                        <a:cs typeface="Cambria"/>
                      </a:endParaRPr>
                    </a:p>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2000" b="1" dirty="0" smtClean="0">
                          <a:effectLst/>
                          <a:latin typeface="Cambria"/>
                          <a:cs typeface="Cambria"/>
                        </a:rPr>
                        <a:t>CP</a:t>
                      </a:r>
                      <a:r>
                        <a:rPr lang="en-US" sz="2000" b="1" baseline="0" dirty="0" smtClean="0">
                          <a:effectLst/>
                          <a:latin typeface="Cambria"/>
                          <a:cs typeface="Cambria"/>
                        </a:rPr>
                        <a:t> standard that applies: (CPP 2)</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2200" kern="1200" dirty="0" smtClean="0">
                          <a:solidFill>
                            <a:schemeClr val="tx1"/>
                          </a:solidFill>
                          <a:effectLst/>
                          <a:latin typeface="Cambria"/>
                          <a:ea typeface="+mn-ea"/>
                          <a:cs typeface="Cambria"/>
                        </a:rPr>
                        <a:t>Senior </a:t>
                      </a:r>
                      <a:r>
                        <a:rPr kumimoji="0" lang="en-US" sz="2200" kern="1200" dirty="0" smtClean="0">
                          <a:solidFill>
                            <a:schemeClr val="tx1"/>
                          </a:solidFill>
                          <a:effectLst/>
                          <a:latin typeface="Cambria"/>
                          <a:ea typeface="+mn-ea"/>
                          <a:cs typeface="Cambria"/>
                        </a:rPr>
                        <a:t>managers and the Board are aware of and regularly monitor risk of client over indebtedness. </a:t>
                      </a:r>
                      <a:endParaRPr lang="en-US" sz="2200" b="1" dirty="0" smtClean="0">
                        <a:effectLst/>
                        <a:latin typeface="Cambria"/>
                        <a:cs typeface="Cambria"/>
                      </a:endParaRPr>
                    </a:p>
                  </a:txBody>
                  <a:tcPr/>
                </a:tc>
              </a:tr>
            </a:tbl>
          </a:graphicData>
        </a:graphic>
      </p:graphicFrame>
    </p:spTree>
    <p:extLst>
      <p:ext uri="{BB962C8B-B14F-4D97-AF65-F5344CB8AC3E}">
        <p14:creationId xmlns:p14="http://schemas.microsoft.com/office/powerpoint/2010/main" val="21824905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72048736"/>
              </p:ext>
            </p:extLst>
          </p:nvPr>
        </p:nvGraphicFramePr>
        <p:xfrm>
          <a:off x="0" y="0"/>
          <a:ext cx="9144000" cy="7011966"/>
        </p:xfrm>
        <a:graphic>
          <a:graphicData uri="http://schemas.openxmlformats.org/drawingml/2006/table">
            <a:tbl>
              <a:tblPr firstRow="1" bandRow="1">
                <a:tableStyleId>{2D5ABB26-0587-4C30-8999-92F81FD0307C}</a:tableStyleId>
              </a:tblPr>
              <a:tblGrid>
                <a:gridCol w="9144000"/>
              </a:tblGrid>
              <a:tr h="494660">
                <a:tc>
                  <a:txBody>
                    <a:bodyPr/>
                    <a:lstStyle/>
                    <a:p>
                      <a:r>
                        <a:rPr lang="en-US" sz="2400" b="1" dirty="0" smtClean="0">
                          <a:solidFill>
                            <a:schemeClr val="bg1"/>
                          </a:solidFill>
                          <a:latin typeface="Cambria"/>
                          <a:cs typeface="Cambria"/>
                        </a:rPr>
                        <a:t>Standard</a:t>
                      </a:r>
                      <a:endParaRPr lang="en-US" sz="2400" b="1" dirty="0">
                        <a:solidFill>
                          <a:schemeClr val="bg1"/>
                        </a:solidFill>
                        <a:latin typeface="Cambria"/>
                        <a:cs typeface="Cambria"/>
                      </a:endParaRPr>
                    </a:p>
                  </a:txBody>
                  <a:tcPr>
                    <a:solidFill>
                      <a:schemeClr val="tx2"/>
                    </a:solidFill>
                  </a:tcPr>
                </a:tc>
              </a:tr>
              <a:tr h="6183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latin typeface="Cambria"/>
                          <a:cs typeface="Cambria"/>
                        </a:rPr>
                        <a:t>2d-</a:t>
                      </a:r>
                      <a:r>
                        <a:rPr lang="en-US" sz="2400" b="1" baseline="0" dirty="0" smtClean="0">
                          <a:solidFill>
                            <a:schemeClr val="tx1"/>
                          </a:solidFill>
                          <a:latin typeface="Cambria"/>
                          <a:cs typeface="Cambria"/>
                        </a:rPr>
                        <a:t> Employees are recruited, evaluated, and recognized based on both social and financial performance criteria. </a:t>
                      </a:r>
                      <a:endParaRPr lang="en-US" sz="2400" b="1" dirty="0" smtClean="0">
                        <a:solidFill>
                          <a:schemeClr val="tx1"/>
                        </a:solidFill>
                        <a:latin typeface="Cambria"/>
                        <a:cs typeface="Cambria"/>
                      </a:endParaRPr>
                    </a:p>
                  </a:txBody>
                  <a:tcPr/>
                </a:tc>
              </a:tr>
              <a:tr h="503378">
                <a:tc>
                  <a:txBody>
                    <a:bodyPr/>
                    <a:lstStyle/>
                    <a:p>
                      <a:r>
                        <a:rPr lang="en-US" sz="2400" b="1" dirty="0" smtClean="0">
                          <a:solidFill>
                            <a:srgbClr val="FFFFFF"/>
                          </a:solidFill>
                          <a:latin typeface="Cambria"/>
                          <a:cs typeface="Cambria"/>
                        </a:rPr>
                        <a:t>Essential</a:t>
                      </a:r>
                      <a:r>
                        <a:rPr lang="en-US" sz="2400" b="1" baseline="0" dirty="0" smtClean="0">
                          <a:solidFill>
                            <a:srgbClr val="FFFFFF"/>
                          </a:solidFill>
                          <a:latin typeface="Cambria"/>
                          <a:cs typeface="Cambria"/>
                        </a:rPr>
                        <a:t> Practices</a:t>
                      </a:r>
                      <a:endParaRPr lang="en-US" sz="2400" b="1" dirty="0">
                        <a:solidFill>
                          <a:srgbClr val="FFFFFF"/>
                        </a:solidFill>
                        <a:latin typeface="Cambria"/>
                        <a:cs typeface="Cambria"/>
                      </a:endParaRPr>
                    </a:p>
                  </a:txBody>
                  <a:tcPr>
                    <a:solidFill>
                      <a:schemeClr val="accent3"/>
                    </a:solidFill>
                  </a:tcPr>
                </a:tc>
              </a:tr>
              <a:tr h="5190968">
                <a:tc>
                  <a:txBody>
                    <a:bodyPr/>
                    <a:lstStyle/>
                    <a:p>
                      <a:pPr marL="457200" indent="-457200">
                        <a:buFont typeface="Arial"/>
                        <a:buChar char="•"/>
                      </a:pPr>
                      <a:r>
                        <a:rPr kumimoji="0" lang="en-US" sz="2400" kern="1200" dirty="0" smtClean="0">
                          <a:solidFill>
                            <a:schemeClr val="tx1"/>
                          </a:solidFill>
                          <a:effectLst/>
                          <a:latin typeface="Cambria"/>
                          <a:ea typeface="+mn-ea"/>
                          <a:cs typeface="Cambria"/>
                        </a:rPr>
                        <a:t>Screen job candidates for their commitment to the institution’s social goals, and ability to carry out SP related responsibilities.</a:t>
                      </a:r>
                    </a:p>
                    <a:p>
                      <a:pPr marL="457200" marR="0" indent="-457200" algn="l" defTabSz="914400" rtl="0" eaLnBrk="1" fontAlgn="auto" latinLnBrk="0" hangingPunct="1">
                        <a:lnSpc>
                          <a:spcPct val="100000"/>
                        </a:lnSpc>
                        <a:spcBef>
                          <a:spcPts val="0"/>
                        </a:spcBef>
                        <a:spcAft>
                          <a:spcPts val="0"/>
                        </a:spcAft>
                        <a:buClrTx/>
                        <a:buSzTx/>
                        <a:buFont typeface="Arial"/>
                        <a:buChar char="•"/>
                        <a:tabLst/>
                        <a:defRPr/>
                      </a:pPr>
                      <a:r>
                        <a:rPr kumimoji="0" lang="en-US" sz="2400" kern="1200" dirty="0" smtClean="0">
                          <a:solidFill>
                            <a:schemeClr val="tx1"/>
                          </a:solidFill>
                          <a:effectLst/>
                          <a:latin typeface="Cambria"/>
                          <a:ea typeface="+mn-ea"/>
                          <a:cs typeface="Cambria"/>
                        </a:rPr>
                        <a:t>Evaluate employees on how they perform both their SP and FP responsibilities. </a:t>
                      </a:r>
                    </a:p>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2400" b="1" dirty="0" smtClean="0">
                          <a:effectLst/>
                          <a:latin typeface="Cambria"/>
                          <a:cs typeface="Cambria"/>
                        </a:rPr>
                        <a:t>CP</a:t>
                      </a:r>
                      <a:r>
                        <a:rPr lang="en-US" sz="2400" b="1" baseline="0" dirty="0" smtClean="0">
                          <a:effectLst/>
                          <a:latin typeface="Cambria"/>
                          <a:cs typeface="Cambria"/>
                        </a:rPr>
                        <a:t> standards </a:t>
                      </a:r>
                      <a:r>
                        <a:rPr lang="en-US" sz="2400" b="1" baseline="0" dirty="0" smtClean="0">
                          <a:effectLst/>
                          <a:latin typeface="Cambria"/>
                          <a:cs typeface="Cambria"/>
                        </a:rPr>
                        <a:t>that apply: (CPP 5)</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2400" kern="1200" dirty="0" smtClean="0">
                          <a:solidFill>
                            <a:schemeClr val="tx1"/>
                          </a:solidFill>
                          <a:effectLst/>
                          <a:latin typeface="Cambria"/>
                          <a:ea typeface="+mn-ea"/>
                          <a:cs typeface="Cambria"/>
                        </a:rPr>
                        <a:t>Code</a:t>
                      </a:r>
                      <a:r>
                        <a:rPr kumimoji="0" lang="en-US" sz="2400" kern="1200" baseline="0" dirty="0" smtClean="0">
                          <a:solidFill>
                            <a:schemeClr val="tx1"/>
                          </a:solidFill>
                          <a:effectLst/>
                          <a:latin typeface="Cambria"/>
                          <a:ea typeface="+mn-ea"/>
                          <a:cs typeface="Cambria"/>
                        </a:rPr>
                        <a:t> of Ethics provides clear s</a:t>
                      </a:r>
                      <a:r>
                        <a:rPr kumimoji="0" lang="en-US" sz="2400" kern="1200" dirty="0" smtClean="0">
                          <a:solidFill>
                            <a:schemeClr val="tx1"/>
                          </a:solidFill>
                          <a:effectLst/>
                          <a:latin typeface="Cambria"/>
                          <a:ea typeface="+mn-ea"/>
                          <a:cs typeface="Cambria"/>
                        </a:rPr>
                        <a:t>tandards of professional conduct are expected of all employees, and especially acceptable and unacceptable debt collection </a:t>
                      </a:r>
                      <a:r>
                        <a:rPr kumimoji="0" lang="en-US" sz="2400" kern="1200" dirty="0" smtClean="0">
                          <a:solidFill>
                            <a:schemeClr val="tx1"/>
                          </a:solidFill>
                          <a:effectLst/>
                          <a:latin typeface="Cambria"/>
                          <a:ea typeface="+mn-ea"/>
                          <a:cs typeface="Cambria"/>
                        </a:rPr>
                        <a:t>practices</a:t>
                      </a:r>
                      <a:r>
                        <a:rPr kumimoji="0" lang="en-US" sz="2400" kern="1200" baseline="0" dirty="0" smtClean="0">
                          <a:solidFill>
                            <a:schemeClr val="tx1"/>
                          </a:solidFill>
                          <a:effectLst/>
                          <a:latin typeface="Cambria"/>
                          <a:ea typeface="+mn-ea"/>
                          <a:cs typeface="Cambria"/>
                        </a:rPr>
                        <a:t>.</a:t>
                      </a:r>
                      <a:endParaRPr kumimoji="0" lang="en-US" sz="2400" kern="1200" baseline="0" dirty="0" smtClean="0">
                        <a:solidFill>
                          <a:schemeClr val="tx1"/>
                        </a:solidFill>
                        <a:effectLst/>
                        <a:latin typeface="Cambria"/>
                        <a:ea typeface="+mn-ea"/>
                        <a:cs typeface="Cambria"/>
                      </a:endParaRP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2400" kern="1200" baseline="0" dirty="0" smtClean="0">
                          <a:solidFill>
                            <a:schemeClr val="tx1"/>
                          </a:solidFill>
                          <a:effectLst/>
                          <a:latin typeface="Cambria"/>
                          <a:ea typeface="+mn-ea"/>
                          <a:cs typeface="Cambria"/>
                        </a:rPr>
                        <a:t>Employees are recruited and trained in line with the code of ethics. </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2400" kern="1200" baseline="0" dirty="0" smtClean="0">
                          <a:solidFill>
                            <a:schemeClr val="tx1"/>
                          </a:solidFill>
                          <a:effectLst/>
                          <a:latin typeface="Cambria"/>
                          <a:ea typeface="+mn-ea"/>
                          <a:cs typeface="Cambria"/>
                        </a:rPr>
                        <a:t>Employee productivity targets and incentive systems value portfolio quality at least as highly as other </a:t>
                      </a:r>
                      <a:r>
                        <a:rPr kumimoji="0" lang="en-US" sz="2400" kern="1200" baseline="0" dirty="0" smtClean="0">
                          <a:solidFill>
                            <a:schemeClr val="tx1"/>
                          </a:solidFill>
                          <a:effectLst/>
                          <a:latin typeface="Cambria"/>
                          <a:ea typeface="+mn-ea"/>
                          <a:cs typeface="Cambria"/>
                        </a:rPr>
                        <a:t>factors.</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2400" kern="1200" baseline="0" dirty="0" smtClean="0">
                          <a:solidFill>
                            <a:schemeClr val="tx1"/>
                          </a:solidFill>
                          <a:effectLst/>
                          <a:latin typeface="Cambria"/>
                          <a:ea typeface="+mn-ea"/>
                          <a:cs typeface="Cambria"/>
                        </a:rPr>
                        <a:t>Employees </a:t>
                      </a:r>
                      <a:r>
                        <a:rPr kumimoji="0" lang="en-US" sz="2400" kern="1200" baseline="0" dirty="0" smtClean="0">
                          <a:solidFill>
                            <a:schemeClr val="tx1"/>
                          </a:solidFill>
                          <a:effectLst/>
                          <a:latin typeface="Cambria"/>
                          <a:ea typeface="+mn-ea"/>
                          <a:cs typeface="Cambria"/>
                        </a:rPr>
                        <a:t>are evaluated and incentivized on ethical behavior. </a:t>
                      </a:r>
                      <a:endParaRPr lang="en-US" sz="2400" b="1" dirty="0" smtClean="0">
                        <a:effectLst/>
                        <a:latin typeface="Cambria"/>
                        <a:cs typeface="Cambria"/>
                      </a:endParaRPr>
                    </a:p>
                  </a:txBody>
                  <a:tcPr/>
                </a:tc>
              </a:tr>
            </a:tbl>
          </a:graphicData>
        </a:graphic>
      </p:graphicFrame>
    </p:spTree>
    <p:extLst>
      <p:ext uri="{BB962C8B-B14F-4D97-AF65-F5344CB8AC3E}">
        <p14:creationId xmlns:p14="http://schemas.microsoft.com/office/powerpoint/2010/main" val="36886795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0015"/>
            <a:ext cx="8229600" cy="1066800"/>
          </a:xfrm>
        </p:spPr>
        <p:txBody>
          <a:bodyPr>
            <a:normAutofit fontScale="90000"/>
          </a:bodyPr>
          <a:lstStyle/>
          <a:p>
            <a:r>
              <a:rPr lang="en-US" dirty="0" smtClean="0"/>
              <a:t>Interview with </a:t>
            </a:r>
            <a:r>
              <a:rPr lang="en-US" dirty="0"/>
              <a:t>Mario Medina </a:t>
            </a:r>
            <a:r>
              <a:rPr lang="en-US" dirty="0" smtClean="0"/>
              <a:t>of Mibanco, Peru</a:t>
            </a:r>
            <a:br>
              <a:rPr lang="en-US" dirty="0" smtClean="0"/>
            </a:br>
            <a:r>
              <a:rPr lang="en-US" dirty="0"/>
              <a:t/>
            </a:r>
            <a:br>
              <a:rPr lang="en-US" dirty="0"/>
            </a:br>
            <a:r>
              <a:rPr lang="en-US" dirty="0" smtClean="0"/>
              <a:t>Focus on Standard 2b—</a:t>
            </a:r>
            <a:r>
              <a:rPr lang="en-US" i="1" dirty="0" smtClean="0"/>
              <a:t>Members </a:t>
            </a:r>
            <a:r>
              <a:rPr lang="en-US" i="1" dirty="0"/>
              <a:t>of the Board of Directors hold the institution accountable to its social mission and social goals.</a:t>
            </a:r>
            <a:br>
              <a:rPr lang="en-US" i="1" dirty="0"/>
            </a:br>
            <a:endParaRPr lang="en-US" i="1" dirty="0"/>
          </a:p>
        </p:txBody>
      </p:sp>
    </p:spTree>
    <p:extLst>
      <p:ext uri="{BB962C8B-B14F-4D97-AF65-F5344CB8AC3E}">
        <p14:creationId xmlns:p14="http://schemas.microsoft.com/office/powerpoint/2010/main" val="27213635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airobi Training">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1584</TotalTime>
  <Words>2622</Words>
  <Application>Microsoft Macintosh PowerPoint</Application>
  <PresentationFormat>On-screen Show (4:3)</PresentationFormat>
  <Paragraphs>187</Paragraphs>
  <Slides>24</Slides>
  <Notes>12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Nairobi Training</vt:lpstr>
      <vt:lpstr>   Section 2: Ensure Board, Management, and Employee Commitment to Social Goals</vt:lpstr>
      <vt:lpstr>Agenda</vt:lpstr>
      <vt:lpstr>Section 2 of the Universal Standards</vt:lpstr>
      <vt:lpstr>The standards in Section 2</vt:lpstr>
      <vt:lpstr>PowerPoint Presentation</vt:lpstr>
      <vt:lpstr>PowerPoint Presentation</vt:lpstr>
      <vt:lpstr>PowerPoint Presentation</vt:lpstr>
      <vt:lpstr>PowerPoint Presentation</vt:lpstr>
      <vt:lpstr>Interview with Mario Medina of Mibanco, Peru  Focus on Standard 2b—Members of the Board of Directors hold the institution accountable to its social mission and social goals. </vt:lpstr>
      <vt:lpstr>How does Mibanco ensure that Board members are aligned with the mission of the bank? </vt:lpstr>
      <vt:lpstr>Does Mibanco provide orientation/ training to your Board members on SPM? </vt:lpstr>
      <vt:lpstr>How often does the Board review social performance data and what do they review?</vt:lpstr>
      <vt:lpstr>What types of social performance decisions does your Board make with the data provided?  </vt:lpstr>
      <vt:lpstr>What are the “hot” issues in your boardroom, related to social performance? </vt:lpstr>
      <vt:lpstr>Interview with Mónica French of Compartamos, Mexico  Focus on Standard 2d—Employees are recruited, evaluated, and recognized based on both social and financial performance criteria. </vt:lpstr>
      <vt:lpstr>Compartamos’ Human Resources</vt:lpstr>
      <vt:lpstr>Why is it important to select employees who share Compartamos’ social mission?</vt:lpstr>
      <vt:lpstr>Can you describe the recruitment and selection process for employees?</vt:lpstr>
      <vt:lpstr>What training do employees receive, to ensure that they understand the contents of the Code and how to put it into practice? </vt:lpstr>
      <vt:lpstr>What kind of training…? (continued)</vt:lpstr>
      <vt:lpstr>What social performance criteria are included on employees’ balanced scorecards?</vt:lpstr>
      <vt:lpstr>Discussion with Participants</vt:lpstr>
      <vt:lpstr>Where to find resources</vt:lpstr>
      <vt:lpstr>Join us for Section 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Session 2: Ensuring Board, Management, and Employee Commitment to Social Goals</dc:title>
  <dc:creator>Steve Wardle</dc:creator>
  <cp:lastModifiedBy>Steve Wardle</cp:lastModifiedBy>
  <cp:revision>43</cp:revision>
  <dcterms:created xsi:type="dcterms:W3CDTF">2012-10-29T09:54:46Z</dcterms:created>
  <dcterms:modified xsi:type="dcterms:W3CDTF">2012-11-13T08:37:20Z</dcterms:modified>
</cp:coreProperties>
</file>