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8" r:id="rId2"/>
    <p:sldId id="259" r:id="rId3"/>
    <p:sldId id="260" r:id="rId4"/>
    <p:sldId id="265" r:id="rId5"/>
    <p:sldId id="275" r:id="rId6"/>
    <p:sldId id="276" r:id="rId7"/>
    <p:sldId id="277" r:id="rId8"/>
    <p:sldId id="261" r:id="rId9"/>
    <p:sldId id="267" r:id="rId10"/>
    <p:sldId id="278" r:id="rId11"/>
    <p:sldId id="279" r:id="rId12"/>
    <p:sldId id="263" r:id="rId13"/>
    <p:sldId id="281" r:id="rId14"/>
    <p:sldId id="282" r:id="rId15"/>
    <p:sldId id="283" r:id="rId16"/>
    <p:sldId id="284" r:id="rId17"/>
    <p:sldId id="274" r:id="rId18"/>
    <p:sldId id="27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C077ED-24AF-7F47-8AA8-37F3B3493883}" type="datetimeFigureOut">
              <a:rPr lang="en-US" smtClean="0"/>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0B395-B7A9-0C41-BD71-21B3504EE2ED}" type="slidenum">
              <a:rPr lang="en-US" smtClean="0"/>
              <a:pPr/>
              <a:t>‹#›</a:t>
            </a:fld>
            <a:endParaRPr lang="en-US"/>
          </a:p>
        </p:txBody>
      </p:sp>
    </p:spTree>
    <p:extLst>
      <p:ext uri="{BB962C8B-B14F-4D97-AF65-F5344CB8AC3E}">
        <p14:creationId xmlns:p14="http://schemas.microsoft.com/office/powerpoint/2010/main" xmlns="" val="28024424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CF467-8139-7642-8CE4-46CEA85B864F}" type="slidenum">
              <a:rPr lang="en-US" smtClean="0"/>
              <a:pPr/>
              <a:t>1</a:t>
            </a:fld>
            <a:endParaRPr lang="en-US"/>
          </a:p>
        </p:txBody>
      </p:sp>
    </p:spTree>
    <p:extLst>
      <p:ext uri="{BB962C8B-B14F-4D97-AF65-F5344CB8AC3E}">
        <p14:creationId xmlns:p14="http://schemas.microsoft.com/office/powerpoint/2010/main" xmlns="" val="2060791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B395-B7A9-0C41-BD71-21B3504EE2ED}" type="slidenum">
              <a:rPr lang="en-US" smtClean="0"/>
              <a:pPr/>
              <a:t>12</a:t>
            </a:fld>
            <a:endParaRPr lang="en-US"/>
          </a:p>
        </p:txBody>
      </p:sp>
    </p:spTree>
    <p:extLst>
      <p:ext uri="{BB962C8B-B14F-4D97-AF65-F5344CB8AC3E}">
        <p14:creationId xmlns:p14="http://schemas.microsoft.com/office/powerpoint/2010/main" xmlns="" val="216074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reasons why we treat employees</a:t>
            </a:r>
            <a:r>
              <a:rPr lang="en-US" baseline="0" dirty="0" smtClean="0"/>
              <a:t> responsibly:</a:t>
            </a:r>
          </a:p>
          <a:p>
            <a:pPr lvl="1"/>
            <a:r>
              <a:rPr lang="en-US" sz="1200" kern="1200" dirty="0" smtClean="0">
                <a:solidFill>
                  <a:schemeClr val="tx1"/>
                </a:solidFill>
                <a:effectLst/>
                <a:latin typeface="+mn-lt"/>
                <a:ea typeface="+mn-ea"/>
                <a:cs typeface="+mn-cs"/>
              </a:rPr>
              <a:t>-It creates satisfied employees who in turn offer better services thereby enabling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to have a competitive edge. </a:t>
            </a:r>
          </a:p>
          <a:p>
            <a:pPr lvl="1"/>
            <a:r>
              <a:rPr lang="en-US" sz="1200" kern="1200" dirty="0" smtClean="0">
                <a:solidFill>
                  <a:schemeClr val="tx1"/>
                </a:solidFill>
                <a:effectLst/>
                <a:latin typeface="+mn-lt"/>
                <a:ea typeface="+mn-ea"/>
                <a:cs typeface="+mn-cs"/>
              </a:rPr>
              <a:t>-Employees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our contact with our clients. Most clients are low-income women and we need to maintain the focus on them. </a:t>
            </a:r>
          </a:p>
          <a:p>
            <a:pPr lvl="1"/>
            <a:r>
              <a:rPr lang="en-US" sz="1200" kern="1200" dirty="0" smtClean="0">
                <a:solidFill>
                  <a:schemeClr val="tx1"/>
                </a:solidFill>
                <a:effectLst/>
                <a:latin typeface="+mn-lt"/>
                <a:ea typeface="+mn-ea"/>
                <a:cs typeface="+mn-cs"/>
              </a:rPr>
              <a:t>-We need a committed workforce. Our employees are our biggest asset. </a:t>
            </a:r>
          </a:p>
          <a:p>
            <a:pPr lvl="1"/>
            <a:r>
              <a:rPr lang="en-US" sz="1200" kern="1200" dirty="0" smtClean="0">
                <a:solidFill>
                  <a:schemeClr val="tx1"/>
                </a:solidFill>
                <a:effectLst/>
                <a:latin typeface="+mn-lt"/>
                <a:ea typeface="+mn-ea"/>
                <a:cs typeface="+mn-cs"/>
              </a:rPr>
              <a:t>-We hire internally and keep employees for 20+ years. We want to retain and keep them satisfied. This will differentiate us from other employers. </a:t>
            </a:r>
          </a:p>
          <a:p>
            <a:pPr lvl="1"/>
            <a:r>
              <a:rPr lang="en-US" sz="1200" kern="1200" dirty="0" smtClean="0">
                <a:solidFill>
                  <a:schemeClr val="tx1"/>
                </a:solidFill>
                <a:effectLst/>
                <a:latin typeface="+mn-lt"/>
                <a:ea typeface="+mn-ea"/>
                <a:cs typeface="+mn-cs"/>
              </a:rPr>
              <a:t>-We do feel unique because in a sector-wide survey last year, KWFT came out as the second-most preferred employer in Kenya, as voted on by employees. A satisfied workforce equals a satisfied client base. We have 2300 employees—only about 150 are at headquarters, the rest are out in the field, which is rural. </a:t>
            </a:r>
          </a:p>
          <a:p>
            <a:pPr lvl="1"/>
            <a:r>
              <a:rPr lang="en-US" sz="1200" kern="1200" dirty="0" smtClean="0">
                <a:solidFill>
                  <a:schemeClr val="tx1"/>
                </a:solidFill>
                <a:effectLst/>
                <a:latin typeface="+mn-lt"/>
                <a:ea typeface="+mn-ea"/>
                <a:cs typeface="+mn-cs"/>
              </a:rPr>
              <a:t>-We consider each employee’s individual needs and try to reach a compromise on various issues (e.g. marital, health and management development from within).</a:t>
            </a:r>
          </a:p>
          <a:p>
            <a:pPr lvl="1"/>
            <a:r>
              <a:rPr lang="en-US" sz="1200" kern="1200" dirty="0" smtClean="0">
                <a:solidFill>
                  <a:schemeClr val="tx1"/>
                </a:solidFill>
                <a:effectLst/>
                <a:latin typeface="+mn-lt"/>
                <a:ea typeface="+mn-ea"/>
                <a:cs typeface="+mn-cs"/>
              </a:rPr>
              <a:t>-Emphasis is on internal relationships to ensure external relationships with clients are well done.</a:t>
            </a:r>
          </a:p>
          <a:p>
            <a:pPr lvl="1"/>
            <a:r>
              <a:rPr lang="en-US" sz="1200" kern="1200" dirty="0" smtClean="0">
                <a:solidFill>
                  <a:schemeClr val="tx1"/>
                </a:solidFill>
                <a:effectLst/>
                <a:latin typeface="+mn-lt"/>
                <a:ea typeface="+mn-ea"/>
                <a:cs typeface="+mn-cs"/>
              </a:rPr>
              <a:t>-Competitive microfinance market—institutions have to work to attract and maintain their workforce.</a:t>
            </a:r>
          </a:p>
          <a:p>
            <a:endParaRPr lang="en-US" dirty="0"/>
          </a:p>
        </p:txBody>
      </p:sp>
      <p:sp>
        <p:nvSpPr>
          <p:cNvPr id="4" name="Slide Number Placeholder 3"/>
          <p:cNvSpPr>
            <a:spLocks noGrp="1"/>
          </p:cNvSpPr>
          <p:nvPr>
            <p:ph type="sldNum" sz="quarter" idx="10"/>
          </p:nvPr>
        </p:nvSpPr>
        <p:spPr/>
        <p:txBody>
          <a:bodyPr/>
          <a:lstStyle/>
          <a:p>
            <a:fld id="{CEACF467-8139-7642-8CE4-46CEA85B864F}" type="slidenum">
              <a:rPr lang="en-US" smtClean="0"/>
              <a:pPr/>
              <a:t>13</a:t>
            </a:fld>
            <a:endParaRPr lang="en-US"/>
          </a:p>
        </p:txBody>
      </p:sp>
    </p:spTree>
    <p:extLst>
      <p:ext uri="{BB962C8B-B14F-4D97-AF65-F5344CB8AC3E}">
        <p14:creationId xmlns:p14="http://schemas.microsoft.com/office/powerpoint/2010/main" xmlns="" val="332162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reasons why we treat employees</a:t>
            </a:r>
            <a:r>
              <a:rPr lang="en-US" baseline="0" dirty="0" smtClean="0"/>
              <a:t> responsibly:</a:t>
            </a:r>
          </a:p>
          <a:p>
            <a:pPr lvl="1"/>
            <a:r>
              <a:rPr lang="en-US" sz="1200" kern="1200" dirty="0" smtClean="0">
                <a:solidFill>
                  <a:schemeClr val="tx1"/>
                </a:solidFill>
                <a:effectLst/>
                <a:latin typeface="+mn-lt"/>
                <a:ea typeface="+mn-ea"/>
                <a:cs typeface="+mn-cs"/>
              </a:rPr>
              <a:t>-It creates satisfied employees who in turn offer better services thereby enabling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to have a competitive edge. </a:t>
            </a:r>
          </a:p>
          <a:p>
            <a:pPr lvl="1"/>
            <a:r>
              <a:rPr lang="en-US" sz="1200" kern="1200" dirty="0" smtClean="0">
                <a:solidFill>
                  <a:schemeClr val="tx1"/>
                </a:solidFill>
                <a:effectLst/>
                <a:latin typeface="+mn-lt"/>
                <a:ea typeface="+mn-ea"/>
                <a:cs typeface="+mn-cs"/>
              </a:rPr>
              <a:t>-Employees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our contact with our clients. Most clients are low-income women and we need to maintain the focus on them. </a:t>
            </a:r>
          </a:p>
          <a:p>
            <a:pPr lvl="1"/>
            <a:r>
              <a:rPr lang="en-US" sz="1200" kern="1200" dirty="0" smtClean="0">
                <a:solidFill>
                  <a:schemeClr val="tx1"/>
                </a:solidFill>
                <a:effectLst/>
                <a:latin typeface="+mn-lt"/>
                <a:ea typeface="+mn-ea"/>
                <a:cs typeface="+mn-cs"/>
              </a:rPr>
              <a:t>-We need a committed workforce. Our employees are our biggest asset. </a:t>
            </a:r>
          </a:p>
          <a:p>
            <a:pPr lvl="1"/>
            <a:r>
              <a:rPr lang="en-US" sz="1200" kern="1200" dirty="0" smtClean="0">
                <a:solidFill>
                  <a:schemeClr val="tx1"/>
                </a:solidFill>
                <a:effectLst/>
                <a:latin typeface="+mn-lt"/>
                <a:ea typeface="+mn-ea"/>
                <a:cs typeface="+mn-cs"/>
              </a:rPr>
              <a:t>-We hire internally and keep employees for 20+ years. We want to retain and keep them satisfied. This will differentiate us from other employers. </a:t>
            </a:r>
          </a:p>
          <a:p>
            <a:pPr lvl="1"/>
            <a:r>
              <a:rPr lang="en-US" sz="1200" kern="1200" dirty="0" smtClean="0">
                <a:solidFill>
                  <a:schemeClr val="tx1"/>
                </a:solidFill>
                <a:effectLst/>
                <a:latin typeface="+mn-lt"/>
                <a:ea typeface="+mn-ea"/>
                <a:cs typeface="+mn-cs"/>
              </a:rPr>
              <a:t>-We do feel unique because in a sector-wide survey last year, KWFT came out as the second-most preferred employer in Kenya, as voted on by employees. A satisfied workforce equals a satisfied client base. We have 2300 employees—only about 150 are at headquarters, the rest are out in the field, which is rural. </a:t>
            </a:r>
          </a:p>
          <a:p>
            <a:pPr lvl="1"/>
            <a:r>
              <a:rPr lang="en-US" sz="1200" kern="1200" dirty="0" smtClean="0">
                <a:solidFill>
                  <a:schemeClr val="tx1"/>
                </a:solidFill>
                <a:effectLst/>
                <a:latin typeface="+mn-lt"/>
                <a:ea typeface="+mn-ea"/>
                <a:cs typeface="+mn-cs"/>
              </a:rPr>
              <a:t>-We consider each employee’s individual needs and try to reach a compromise on various issues (e.g. marital, health and management development from within).</a:t>
            </a:r>
          </a:p>
          <a:p>
            <a:pPr lvl="1"/>
            <a:r>
              <a:rPr lang="en-US" sz="1200" kern="1200" dirty="0" smtClean="0">
                <a:solidFill>
                  <a:schemeClr val="tx1"/>
                </a:solidFill>
                <a:effectLst/>
                <a:latin typeface="+mn-lt"/>
                <a:ea typeface="+mn-ea"/>
                <a:cs typeface="+mn-cs"/>
              </a:rPr>
              <a:t>-Emphasis is on internal relationships to ensure external relationships with clients are well done.</a:t>
            </a:r>
          </a:p>
          <a:p>
            <a:pPr lvl="1"/>
            <a:r>
              <a:rPr lang="en-US" sz="1200" kern="1200" dirty="0" smtClean="0">
                <a:solidFill>
                  <a:schemeClr val="tx1"/>
                </a:solidFill>
                <a:effectLst/>
                <a:latin typeface="+mn-lt"/>
                <a:ea typeface="+mn-ea"/>
                <a:cs typeface="+mn-cs"/>
              </a:rPr>
              <a:t>-Competitive microfinance market—institutions have to work to attract and maintain their workforce.</a:t>
            </a:r>
          </a:p>
          <a:p>
            <a:endParaRPr lang="en-US" dirty="0"/>
          </a:p>
        </p:txBody>
      </p:sp>
      <p:sp>
        <p:nvSpPr>
          <p:cNvPr id="4" name="Slide Number Placeholder 3"/>
          <p:cNvSpPr>
            <a:spLocks noGrp="1"/>
          </p:cNvSpPr>
          <p:nvPr>
            <p:ph type="sldNum" sz="quarter" idx="10"/>
          </p:nvPr>
        </p:nvSpPr>
        <p:spPr/>
        <p:txBody>
          <a:bodyPr/>
          <a:lstStyle/>
          <a:p>
            <a:fld id="{CEACF467-8139-7642-8CE4-46CEA85B864F}" type="slidenum">
              <a:rPr lang="en-US" smtClean="0"/>
              <a:pPr/>
              <a:t>14</a:t>
            </a:fld>
            <a:endParaRPr lang="en-US"/>
          </a:p>
        </p:txBody>
      </p:sp>
    </p:spTree>
    <p:extLst>
      <p:ext uri="{BB962C8B-B14F-4D97-AF65-F5344CB8AC3E}">
        <p14:creationId xmlns:p14="http://schemas.microsoft.com/office/powerpoint/2010/main" xmlns="" val="3321627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reasons why we treat employees</a:t>
            </a:r>
            <a:r>
              <a:rPr lang="en-US" baseline="0" dirty="0" smtClean="0"/>
              <a:t> responsibly:</a:t>
            </a:r>
          </a:p>
          <a:p>
            <a:pPr lvl="1"/>
            <a:r>
              <a:rPr lang="en-US" sz="1200" kern="1200" dirty="0" smtClean="0">
                <a:solidFill>
                  <a:schemeClr val="tx1"/>
                </a:solidFill>
                <a:effectLst/>
                <a:latin typeface="+mn-lt"/>
                <a:ea typeface="+mn-ea"/>
                <a:cs typeface="+mn-cs"/>
              </a:rPr>
              <a:t>-It creates satisfied employees who in turn offer better services thereby enabling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to have a competitive edge. </a:t>
            </a:r>
          </a:p>
          <a:p>
            <a:pPr lvl="1"/>
            <a:r>
              <a:rPr lang="en-US" sz="1200" kern="1200" dirty="0" smtClean="0">
                <a:solidFill>
                  <a:schemeClr val="tx1"/>
                </a:solidFill>
                <a:effectLst/>
                <a:latin typeface="+mn-lt"/>
                <a:ea typeface="+mn-ea"/>
                <a:cs typeface="+mn-cs"/>
              </a:rPr>
              <a:t>-Employees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our contact with our clients. Most clients are low-income women and we need to maintain the focus on them. </a:t>
            </a:r>
          </a:p>
          <a:p>
            <a:pPr lvl="1"/>
            <a:r>
              <a:rPr lang="en-US" sz="1200" kern="1200" dirty="0" smtClean="0">
                <a:solidFill>
                  <a:schemeClr val="tx1"/>
                </a:solidFill>
                <a:effectLst/>
                <a:latin typeface="+mn-lt"/>
                <a:ea typeface="+mn-ea"/>
                <a:cs typeface="+mn-cs"/>
              </a:rPr>
              <a:t>-We need a committed workforce. Our employees are our biggest asset. </a:t>
            </a:r>
          </a:p>
          <a:p>
            <a:pPr lvl="1"/>
            <a:r>
              <a:rPr lang="en-US" sz="1200" kern="1200" dirty="0" smtClean="0">
                <a:solidFill>
                  <a:schemeClr val="tx1"/>
                </a:solidFill>
                <a:effectLst/>
                <a:latin typeface="+mn-lt"/>
                <a:ea typeface="+mn-ea"/>
                <a:cs typeface="+mn-cs"/>
              </a:rPr>
              <a:t>-We hire internally and keep employees for 20+ years. We want to retain and keep them satisfied. This will differentiate us from other employers. </a:t>
            </a:r>
          </a:p>
          <a:p>
            <a:pPr lvl="1"/>
            <a:r>
              <a:rPr lang="en-US" sz="1200" kern="1200" dirty="0" smtClean="0">
                <a:solidFill>
                  <a:schemeClr val="tx1"/>
                </a:solidFill>
                <a:effectLst/>
                <a:latin typeface="+mn-lt"/>
                <a:ea typeface="+mn-ea"/>
                <a:cs typeface="+mn-cs"/>
              </a:rPr>
              <a:t>-We do feel unique because in a sector-wide survey last year, KWFT came out as the second-most preferred employer in Kenya, as voted on by employees. A satisfied workforce equals a satisfied client base. We have 2300 employees—only about 150 are at headquarters, the rest are out in the field, which is rural. </a:t>
            </a:r>
          </a:p>
          <a:p>
            <a:pPr lvl="1"/>
            <a:r>
              <a:rPr lang="en-US" sz="1200" kern="1200" dirty="0" smtClean="0">
                <a:solidFill>
                  <a:schemeClr val="tx1"/>
                </a:solidFill>
                <a:effectLst/>
                <a:latin typeface="+mn-lt"/>
                <a:ea typeface="+mn-ea"/>
                <a:cs typeface="+mn-cs"/>
              </a:rPr>
              <a:t>-We consider each employee’s individual needs and try to reach a compromise on various issues (e.g. marital, health and management development from within).</a:t>
            </a:r>
          </a:p>
          <a:p>
            <a:pPr lvl="1"/>
            <a:r>
              <a:rPr lang="en-US" sz="1200" kern="1200" dirty="0" smtClean="0">
                <a:solidFill>
                  <a:schemeClr val="tx1"/>
                </a:solidFill>
                <a:effectLst/>
                <a:latin typeface="+mn-lt"/>
                <a:ea typeface="+mn-ea"/>
                <a:cs typeface="+mn-cs"/>
              </a:rPr>
              <a:t>-Emphasis is on internal relationships to ensure external relationships with clients are well done.</a:t>
            </a:r>
          </a:p>
          <a:p>
            <a:pPr lvl="1"/>
            <a:r>
              <a:rPr lang="en-US" sz="1200" kern="1200" dirty="0" smtClean="0">
                <a:solidFill>
                  <a:schemeClr val="tx1"/>
                </a:solidFill>
                <a:effectLst/>
                <a:latin typeface="+mn-lt"/>
                <a:ea typeface="+mn-ea"/>
                <a:cs typeface="+mn-cs"/>
              </a:rPr>
              <a:t>-Competitive microfinance market—institutions have to work to attract and maintain their workforce.</a:t>
            </a:r>
          </a:p>
          <a:p>
            <a:endParaRPr lang="en-US" dirty="0"/>
          </a:p>
        </p:txBody>
      </p:sp>
      <p:sp>
        <p:nvSpPr>
          <p:cNvPr id="4" name="Slide Number Placeholder 3"/>
          <p:cNvSpPr>
            <a:spLocks noGrp="1"/>
          </p:cNvSpPr>
          <p:nvPr>
            <p:ph type="sldNum" sz="quarter" idx="10"/>
          </p:nvPr>
        </p:nvSpPr>
        <p:spPr/>
        <p:txBody>
          <a:bodyPr/>
          <a:lstStyle/>
          <a:p>
            <a:fld id="{CEACF467-8139-7642-8CE4-46CEA85B864F}" type="slidenum">
              <a:rPr lang="en-US" smtClean="0"/>
              <a:pPr/>
              <a:t>15</a:t>
            </a:fld>
            <a:endParaRPr lang="en-US"/>
          </a:p>
        </p:txBody>
      </p:sp>
    </p:spTree>
    <p:extLst>
      <p:ext uri="{BB962C8B-B14F-4D97-AF65-F5344CB8AC3E}">
        <p14:creationId xmlns:p14="http://schemas.microsoft.com/office/powerpoint/2010/main" xmlns="" val="3321627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CF467-8139-7642-8CE4-46CEA85B864F}" type="slidenum">
              <a:rPr lang="en-US" smtClean="0"/>
              <a:pPr/>
              <a:t>18</a:t>
            </a:fld>
            <a:endParaRPr lang="en-US"/>
          </a:p>
        </p:txBody>
      </p:sp>
    </p:spTree>
    <p:extLst>
      <p:ext uri="{BB962C8B-B14F-4D97-AF65-F5344CB8AC3E}">
        <p14:creationId xmlns:p14="http://schemas.microsoft.com/office/powerpoint/2010/main" xmlns="" val="186620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CF467-8139-7642-8CE4-46CEA85B864F}" type="slidenum">
              <a:rPr lang="en-US" smtClean="0"/>
              <a:pPr/>
              <a:t>3</a:t>
            </a:fld>
            <a:endParaRPr lang="en-US"/>
          </a:p>
        </p:txBody>
      </p:sp>
    </p:spTree>
    <p:extLst>
      <p:ext uri="{BB962C8B-B14F-4D97-AF65-F5344CB8AC3E}">
        <p14:creationId xmlns:p14="http://schemas.microsoft.com/office/powerpoint/2010/main" xmlns="" val="3923681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xmlns="" val="251549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xmlns="" val="251549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xmlns="" val="251549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63F161-E83C-4D4F-802C-A8BBE7C19EAF}"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xmlns="" val="251549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CF467-8139-7642-8CE4-46CEA85B864F}" type="slidenum">
              <a:rPr lang="en-US" smtClean="0"/>
              <a:pPr/>
              <a:t>9</a:t>
            </a:fld>
            <a:endParaRPr lang="en-US"/>
          </a:p>
        </p:txBody>
      </p:sp>
    </p:spTree>
    <p:extLst>
      <p:ext uri="{BB962C8B-B14F-4D97-AF65-F5344CB8AC3E}">
        <p14:creationId xmlns:p14="http://schemas.microsoft.com/office/powerpoint/2010/main" xmlns="" val="332162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reasons why we treat employees</a:t>
            </a:r>
            <a:r>
              <a:rPr lang="en-US" baseline="0" dirty="0" smtClean="0"/>
              <a:t> responsibly:</a:t>
            </a:r>
          </a:p>
          <a:p>
            <a:pPr lvl="1"/>
            <a:r>
              <a:rPr lang="en-US" sz="1200" kern="1200" dirty="0" smtClean="0">
                <a:solidFill>
                  <a:schemeClr val="tx1"/>
                </a:solidFill>
                <a:effectLst/>
                <a:latin typeface="+mn-lt"/>
                <a:ea typeface="+mn-ea"/>
                <a:cs typeface="+mn-cs"/>
              </a:rPr>
              <a:t>-It creates satisfied employees who in turn offer better services thereby enabling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to have a competitive edge. </a:t>
            </a:r>
          </a:p>
          <a:p>
            <a:pPr lvl="1"/>
            <a:r>
              <a:rPr lang="en-US" sz="1200" kern="1200" dirty="0" smtClean="0">
                <a:solidFill>
                  <a:schemeClr val="tx1"/>
                </a:solidFill>
                <a:effectLst/>
                <a:latin typeface="+mn-lt"/>
                <a:ea typeface="+mn-ea"/>
                <a:cs typeface="+mn-cs"/>
              </a:rPr>
              <a:t>-Employees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our contact with our clients. Most clients are low-income women and we need to maintain the focus on them. </a:t>
            </a:r>
          </a:p>
          <a:p>
            <a:pPr lvl="1"/>
            <a:r>
              <a:rPr lang="en-US" sz="1200" kern="1200" dirty="0" smtClean="0">
                <a:solidFill>
                  <a:schemeClr val="tx1"/>
                </a:solidFill>
                <a:effectLst/>
                <a:latin typeface="+mn-lt"/>
                <a:ea typeface="+mn-ea"/>
                <a:cs typeface="+mn-cs"/>
              </a:rPr>
              <a:t>-We need a committed workforce. Our employees are our biggest asset. </a:t>
            </a:r>
          </a:p>
          <a:p>
            <a:pPr lvl="1"/>
            <a:r>
              <a:rPr lang="en-US" sz="1200" kern="1200" dirty="0" smtClean="0">
                <a:solidFill>
                  <a:schemeClr val="tx1"/>
                </a:solidFill>
                <a:effectLst/>
                <a:latin typeface="+mn-lt"/>
                <a:ea typeface="+mn-ea"/>
                <a:cs typeface="+mn-cs"/>
              </a:rPr>
              <a:t>-We hire internally and keep employees for 20+ years. We want to retain and keep them satisfied. This will differentiate us from other employers. </a:t>
            </a:r>
          </a:p>
          <a:p>
            <a:pPr lvl="1"/>
            <a:r>
              <a:rPr lang="en-US" sz="1200" kern="1200" dirty="0" smtClean="0">
                <a:solidFill>
                  <a:schemeClr val="tx1"/>
                </a:solidFill>
                <a:effectLst/>
                <a:latin typeface="+mn-lt"/>
                <a:ea typeface="+mn-ea"/>
                <a:cs typeface="+mn-cs"/>
              </a:rPr>
              <a:t>-We do feel unique because in a sector-wide survey last year, KWFT came out as the second-most preferred employer in Kenya, as voted on by employees. A satisfied workforce equals a satisfied client base. We have 2300 employees—only about 150 are at headquarters, the rest are out in the field, which is rural. </a:t>
            </a:r>
          </a:p>
          <a:p>
            <a:pPr lvl="1"/>
            <a:r>
              <a:rPr lang="en-US" sz="1200" kern="1200" dirty="0" smtClean="0">
                <a:solidFill>
                  <a:schemeClr val="tx1"/>
                </a:solidFill>
                <a:effectLst/>
                <a:latin typeface="+mn-lt"/>
                <a:ea typeface="+mn-ea"/>
                <a:cs typeface="+mn-cs"/>
              </a:rPr>
              <a:t>-We consider each employee’s individual needs and try to reach a compromise on various issues (e.g. marital, health and management development from within).</a:t>
            </a:r>
          </a:p>
          <a:p>
            <a:pPr lvl="1"/>
            <a:r>
              <a:rPr lang="en-US" sz="1200" kern="1200" dirty="0" smtClean="0">
                <a:solidFill>
                  <a:schemeClr val="tx1"/>
                </a:solidFill>
                <a:effectLst/>
                <a:latin typeface="+mn-lt"/>
                <a:ea typeface="+mn-ea"/>
                <a:cs typeface="+mn-cs"/>
              </a:rPr>
              <a:t>-Emphasis is on internal relationships to ensure external relationships with clients are well done.</a:t>
            </a:r>
          </a:p>
          <a:p>
            <a:pPr lvl="1"/>
            <a:r>
              <a:rPr lang="en-US" sz="1200" kern="1200" dirty="0" smtClean="0">
                <a:solidFill>
                  <a:schemeClr val="tx1"/>
                </a:solidFill>
                <a:effectLst/>
                <a:latin typeface="+mn-lt"/>
                <a:ea typeface="+mn-ea"/>
                <a:cs typeface="+mn-cs"/>
              </a:rPr>
              <a:t>-Competitive microfinance market—institutions have to work to attract and maintain their workforce.</a:t>
            </a:r>
          </a:p>
          <a:p>
            <a:endParaRPr lang="en-US" dirty="0"/>
          </a:p>
        </p:txBody>
      </p:sp>
      <p:sp>
        <p:nvSpPr>
          <p:cNvPr id="4" name="Slide Number Placeholder 3"/>
          <p:cNvSpPr>
            <a:spLocks noGrp="1"/>
          </p:cNvSpPr>
          <p:nvPr>
            <p:ph type="sldNum" sz="quarter" idx="10"/>
          </p:nvPr>
        </p:nvSpPr>
        <p:spPr/>
        <p:txBody>
          <a:bodyPr/>
          <a:lstStyle/>
          <a:p>
            <a:fld id="{CEACF467-8139-7642-8CE4-46CEA85B864F}" type="slidenum">
              <a:rPr lang="en-US" smtClean="0"/>
              <a:pPr/>
              <a:t>10</a:t>
            </a:fld>
            <a:endParaRPr lang="en-US"/>
          </a:p>
        </p:txBody>
      </p:sp>
    </p:spTree>
    <p:extLst>
      <p:ext uri="{BB962C8B-B14F-4D97-AF65-F5344CB8AC3E}">
        <p14:creationId xmlns:p14="http://schemas.microsoft.com/office/powerpoint/2010/main" xmlns="" val="332162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reasons why we treat employees</a:t>
            </a:r>
            <a:r>
              <a:rPr lang="en-US" baseline="0" dirty="0" smtClean="0"/>
              <a:t> responsibly:</a:t>
            </a:r>
          </a:p>
          <a:p>
            <a:pPr lvl="1"/>
            <a:r>
              <a:rPr lang="en-US" sz="1200" kern="1200" dirty="0" smtClean="0">
                <a:solidFill>
                  <a:schemeClr val="tx1"/>
                </a:solidFill>
                <a:effectLst/>
                <a:latin typeface="+mn-lt"/>
                <a:ea typeface="+mn-ea"/>
                <a:cs typeface="+mn-cs"/>
              </a:rPr>
              <a:t>-It creates satisfied employees who in turn offer better services thereby enabling the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to have a competitive edge. </a:t>
            </a:r>
          </a:p>
          <a:p>
            <a:pPr lvl="1"/>
            <a:r>
              <a:rPr lang="en-US" sz="1200" kern="1200" dirty="0" smtClean="0">
                <a:solidFill>
                  <a:schemeClr val="tx1"/>
                </a:solidFill>
                <a:effectLst/>
                <a:latin typeface="+mn-lt"/>
                <a:ea typeface="+mn-ea"/>
                <a:cs typeface="+mn-cs"/>
              </a:rPr>
              <a:t>-Employees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our contact with our clients. Most clients are low-income women and we need to maintain the focus on them. </a:t>
            </a:r>
          </a:p>
          <a:p>
            <a:pPr lvl="1"/>
            <a:r>
              <a:rPr lang="en-US" sz="1200" kern="1200" dirty="0" smtClean="0">
                <a:solidFill>
                  <a:schemeClr val="tx1"/>
                </a:solidFill>
                <a:effectLst/>
                <a:latin typeface="+mn-lt"/>
                <a:ea typeface="+mn-ea"/>
                <a:cs typeface="+mn-cs"/>
              </a:rPr>
              <a:t>-We need a committed workforce. Our employees are our biggest asset. </a:t>
            </a:r>
          </a:p>
          <a:p>
            <a:pPr lvl="1"/>
            <a:r>
              <a:rPr lang="en-US" sz="1200" kern="1200" dirty="0" smtClean="0">
                <a:solidFill>
                  <a:schemeClr val="tx1"/>
                </a:solidFill>
                <a:effectLst/>
                <a:latin typeface="+mn-lt"/>
                <a:ea typeface="+mn-ea"/>
                <a:cs typeface="+mn-cs"/>
              </a:rPr>
              <a:t>-We hire internally and keep employees for 20+ years. We want to retain and keep them satisfied. This will differentiate us from other employers. </a:t>
            </a:r>
          </a:p>
          <a:p>
            <a:pPr lvl="1"/>
            <a:r>
              <a:rPr lang="en-US" sz="1200" kern="1200" dirty="0" smtClean="0">
                <a:solidFill>
                  <a:schemeClr val="tx1"/>
                </a:solidFill>
                <a:effectLst/>
                <a:latin typeface="+mn-lt"/>
                <a:ea typeface="+mn-ea"/>
                <a:cs typeface="+mn-cs"/>
              </a:rPr>
              <a:t>-We do feel unique because in a sector-wide survey last year, KWFT came out as the second-most preferred employer in Kenya, as voted on by employees. A satisfied workforce equals a satisfied client base. We have 2300 employees—only about 150 are at headquarters, the rest are out in the field, which is rural. </a:t>
            </a:r>
          </a:p>
          <a:p>
            <a:pPr lvl="1"/>
            <a:r>
              <a:rPr lang="en-US" sz="1200" kern="1200" dirty="0" smtClean="0">
                <a:solidFill>
                  <a:schemeClr val="tx1"/>
                </a:solidFill>
                <a:effectLst/>
                <a:latin typeface="+mn-lt"/>
                <a:ea typeface="+mn-ea"/>
                <a:cs typeface="+mn-cs"/>
              </a:rPr>
              <a:t>-We consider each employee’s individual needs and try to reach a compromise on various issues (e.g. marital, health and management development from within).</a:t>
            </a:r>
          </a:p>
          <a:p>
            <a:pPr lvl="1"/>
            <a:r>
              <a:rPr lang="en-US" sz="1200" kern="1200" dirty="0" smtClean="0">
                <a:solidFill>
                  <a:schemeClr val="tx1"/>
                </a:solidFill>
                <a:effectLst/>
                <a:latin typeface="+mn-lt"/>
                <a:ea typeface="+mn-ea"/>
                <a:cs typeface="+mn-cs"/>
              </a:rPr>
              <a:t>-Emphasis is on internal relationships to ensure external relationships with clients are well done.</a:t>
            </a:r>
          </a:p>
          <a:p>
            <a:pPr lvl="1"/>
            <a:r>
              <a:rPr lang="en-US" sz="1200" kern="1200" dirty="0" smtClean="0">
                <a:solidFill>
                  <a:schemeClr val="tx1"/>
                </a:solidFill>
                <a:effectLst/>
                <a:latin typeface="+mn-lt"/>
                <a:ea typeface="+mn-ea"/>
                <a:cs typeface="+mn-cs"/>
              </a:rPr>
              <a:t>-Competitive microfinance market—institutions have to work to attract and maintain their workforce.</a:t>
            </a:r>
          </a:p>
          <a:p>
            <a:endParaRPr lang="en-US" dirty="0"/>
          </a:p>
        </p:txBody>
      </p:sp>
      <p:sp>
        <p:nvSpPr>
          <p:cNvPr id="4" name="Slide Number Placeholder 3"/>
          <p:cNvSpPr>
            <a:spLocks noGrp="1"/>
          </p:cNvSpPr>
          <p:nvPr>
            <p:ph type="sldNum" sz="quarter" idx="10"/>
          </p:nvPr>
        </p:nvSpPr>
        <p:spPr/>
        <p:txBody>
          <a:bodyPr/>
          <a:lstStyle/>
          <a:p>
            <a:fld id="{CEACF467-8139-7642-8CE4-46CEA85B864F}" type="slidenum">
              <a:rPr lang="en-US" smtClean="0"/>
              <a:pPr/>
              <a:t>11</a:t>
            </a:fld>
            <a:endParaRPr lang="en-US"/>
          </a:p>
        </p:txBody>
      </p:sp>
    </p:spTree>
    <p:extLst>
      <p:ext uri="{BB962C8B-B14F-4D97-AF65-F5344CB8AC3E}">
        <p14:creationId xmlns:p14="http://schemas.microsoft.com/office/powerpoint/2010/main" xmlns="" val="3321627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E493BCC3-267A-8849-9119-C03352B59428}" type="datetimeFigureOut">
              <a:rPr lang="en-US" smtClean="0">
                <a:solidFill>
                  <a:srgbClr val="EFE1A2"/>
                </a:solidFill>
                <a:latin typeface="Georgia"/>
              </a:rPr>
              <a:pPr/>
              <a:t>4/22/2013</a:t>
            </a:fld>
            <a:endParaRPr lang="en-US">
              <a:solidFill>
                <a:srgbClr val="EFE1A2"/>
              </a:solidFill>
              <a:latin typeface="Georgia"/>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EFE1A2"/>
              </a:solidFill>
              <a:latin typeface="Georgia"/>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416357F-9992-564A-B18A-2E887FEDCA1C}" type="slidenum">
              <a:rPr lang="en-US" smtClean="0">
                <a:solidFill>
                  <a:prstClr val="white"/>
                </a:solidFill>
                <a:latin typeface="Georgia"/>
              </a:rPr>
              <a:pPr/>
              <a:t>‹#›</a:t>
            </a:fld>
            <a:endParaRPr lang="en-US">
              <a:solidFill>
                <a:prstClr val="white"/>
              </a:solidFill>
              <a:latin typeface="Georgia"/>
            </a:endParaRPr>
          </a:p>
        </p:txBody>
      </p:sp>
    </p:spTree>
    <p:extLst>
      <p:ext uri="{BB962C8B-B14F-4D97-AF65-F5344CB8AC3E}">
        <p14:creationId xmlns:p14="http://schemas.microsoft.com/office/powerpoint/2010/main" xmlns="" val="324696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4E827B-929D-4A4F-ABE5-C916E059604E}" type="datetimeFigureOut">
              <a:rPr lang="en-US" smtClean="0">
                <a:solidFill>
                  <a:srgbClr val="EFE1A2"/>
                </a:solidFill>
                <a:latin typeface="Georgia"/>
              </a:rPr>
              <a:pPr/>
              <a:t>4/22/2013</a:t>
            </a:fld>
            <a:endParaRPr lang="en-US">
              <a:solidFill>
                <a:srgbClr val="EFE1A2"/>
              </a:solidFill>
              <a:latin typeface="Georgia"/>
            </a:endParaRPr>
          </a:p>
        </p:txBody>
      </p:sp>
      <p:sp>
        <p:nvSpPr>
          <p:cNvPr id="5" name="Footer Placeholder 4"/>
          <p:cNvSpPr>
            <a:spLocks noGrp="1"/>
          </p:cNvSpPr>
          <p:nvPr>
            <p:ph type="ftr" sz="quarter" idx="11"/>
          </p:nvPr>
        </p:nvSpPr>
        <p:spPr/>
        <p:txBody>
          <a:bodyPr/>
          <a:lstStyle/>
          <a:p>
            <a:endParaRPr lang="en-US">
              <a:solidFill>
                <a:srgbClr val="EFE1A2"/>
              </a:solidFill>
              <a:latin typeface="Georgia"/>
            </a:endParaRPr>
          </a:p>
        </p:txBody>
      </p:sp>
      <p:sp>
        <p:nvSpPr>
          <p:cNvPr id="6" name="Slide Number Placeholder 5"/>
          <p:cNvSpPr>
            <a:spLocks noGrp="1"/>
          </p:cNvSpPr>
          <p:nvPr>
            <p:ph type="sldNum" sz="quarter" idx="12"/>
          </p:nvPr>
        </p:nvSpPr>
        <p:spPr/>
        <p:txBody>
          <a:bodyPr/>
          <a:lstStyle/>
          <a:p>
            <a:fld id="{061F0D9A-1E78-1C4E-8DDE-8D6411FFFF54}" type="slidenum">
              <a:rPr lang="en-US" smtClean="0">
                <a:latin typeface="Georgia"/>
              </a:rPr>
              <a:pPr/>
              <a:t>‹#›</a:t>
            </a:fld>
            <a:endParaRPr lang="en-US">
              <a:latin typeface="Georgia"/>
            </a:endParaRPr>
          </a:p>
        </p:txBody>
      </p:sp>
    </p:spTree>
    <p:extLst>
      <p:ext uri="{BB962C8B-B14F-4D97-AF65-F5344CB8AC3E}">
        <p14:creationId xmlns:p14="http://schemas.microsoft.com/office/powerpoint/2010/main" xmlns="" val="151575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173066C-72DF-6E42-A0D2-D381E0D697DC}" type="datetimeFigureOut">
              <a:rPr lang="en-US" smtClean="0">
                <a:solidFill>
                  <a:srgbClr val="EFE1A2"/>
                </a:solidFill>
                <a:latin typeface="Georgia"/>
              </a:rPr>
              <a:pPr/>
              <a:t>4/22/2013</a:t>
            </a:fld>
            <a:endParaRPr lang="en-US">
              <a:solidFill>
                <a:srgbClr val="EFE1A2"/>
              </a:solidFill>
              <a:latin typeface="Georgia"/>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EFE1A2"/>
              </a:solidFill>
              <a:latin typeface="Georgia"/>
            </a:endParaRPr>
          </a:p>
        </p:txBody>
      </p:sp>
      <p:sp>
        <p:nvSpPr>
          <p:cNvPr id="5" name="Slide Number Placeholder 4"/>
          <p:cNvSpPr>
            <a:spLocks noGrp="1"/>
          </p:cNvSpPr>
          <p:nvPr>
            <p:ph type="sldNum" sz="quarter" idx="12"/>
          </p:nvPr>
        </p:nvSpPr>
        <p:spPr>
          <a:xfrm>
            <a:off x="8174736" y="2272"/>
            <a:ext cx="762000" cy="365760"/>
          </a:xfrm>
        </p:spPr>
        <p:txBody>
          <a:bodyPr/>
          <a:lstStyle/>
          <a:p>
            <a:fld id="{5A1056B5-D717-7E45-AF88-7058DB402C65}" type="slidenum">
              <a:rPr lang="en-US" smtClean="0">
                <a:latin typeface="Georgia"/>
              </a:rPr>
              <a:pPr/>
              <a:t>‹#›</a:t>
            </a:fld>
            <a:endParaRPr lang="en-US">
              <a:latin typeface="Georgia"/>
            </a:endParaRPr>
          </a:p>
        </p:txBody>
      </p:sp>
    </p:spTree>
    <p:extLst>
      <p:ext uri="{BB962C8B-B14F-4D97-AF65-F5344CB8AC3E}">
        <p14:creationId xmlns:p14="http://schemas.microsoft.com/office/powerpoint/2010/main" xmlns="" val="16648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173066C-72DF-6E42-A0D2-D381E0D697DC}" type="datetimeFigureOut">
              <a:rPr lang="en-US" smtClean="0">
                <a:solidFill>
                  <a:srgbClr val="EFE1A2"/>
                </a:solidFill>
                <a:latin typeface="Georgia"/>
              </a:rPr>
              <a:pPr/>
              <a:t>4/22/2013</a:t>
            </a:fld>
            <a:endParaRPr lang="en-US">
              <a:solidFill>
                <a:srgbClr val="EFE1A2"/>
              </a:solidFill>
              <a:latin typeface="Georgia"/>
            </a:endParaRPr>
          </a:p>
        </p:txBody>
      </p:sp>
      <p:sp>
        <p:nvSpPr>
          <p:cNvPr id="27" name="Slide Number Placeholder 26"/>
          <p:cNvSpPr>
            <a:spLocks noGrp="1"/>
          </p:cNvSpPr>
          <p:nvPr>
            <p:ph type="sldNum" sz="quarter" idx="11"/>
          </p:nvPr>
        </p:nvSpPr>
        <p:spPr/>
        <p:txBody>
          <a:bodyPr rtlCol="0"/>
          <a:lstStyle/>
          <a:p>
            <a:fld id="{5A1056B5-D717-7E45-AF88-7058DB402C65}" type="slidenum">
              <a:rPr lang="en-US" smtClean="0">
                <a:latin typeface="Georgia"/>
              </a:rPr>
              <a:pPr/>
              <a:t>‹#›</a:t>
            </a:fld>
            <a:endParaRPr lang="en-US">
              <a:latin typeface="Georgia"/>
            </a:endParaRPr>
          </a:p>
        </p:txBody>
      </p:sp>
      <p:sp>
        <p:nvSpPr>
          <p:cNvPr id="28" name="Footer Placeholder 27"/>
          <p:cNvSpPr>
            <a:spLocks noGrp="1"/>
          </p:cNvSpPr>
          <p:nvPr>
            <p:ph type="ftr" sz="quarter" idx="12"/>
          </p:nvPr>
        </p:nvSpPr>
        <p:spPr/>
        <p:txBody>
          <a:bodyPr rtlCol="0"/>
          <a:lstStyle/>
          <a:p>
            <a:endParaRPr lang="en-US">
              <a:solidFill>
                <a:srgbClr val="EFE1A2"/>
              </a:solidFill>
              <a:latin typeface="Georgia"/>
            </a:endParaRPr>
          </a:p>
        </p:txBody>
      </p:sp>
    </p:spTree>
    <p:extLst>
      <p:ext uri="{BB962C8B-B14F-4D97-AF65-F5344CB8AC3E}">
        <p14:creationId xmlns:p14="http://schemas.microsoft.com/office/powerpoint/2010/main" xmlns="" val="59131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75E62-1A1B-F944-A6A8-F237252F9F91}" type="datetimeFigureOut">
              <a:rPr lang="en-US" smtClean="0">
                <a:solidFill>
                  <a:srgbClr val="EFE1A2"/>
                </a:solidFill>
                <a:latin typeface="Georgia"/>
              </a:rPr>
              <a:pPr/>
              <a:t>4/22/2013</a:t>
            </a:fld>
            <a:endParaRPr lang="en-US">
              <a:solidFill>
                <a:srgbClr val="EFE1A2"/>
              </a:solidFill>
              <a:latin typeface="Georgia"/>
            </a:endParaRPr>
          </a:p>
        </p:txBody>
      </p:sp>
      <p:sp>
        <p:nvSpPr>
          <p:cNvPr id="3" name="Footer Placeholder 2"/>
          <p:cNvSpPr>
            <a:spLocks noGrp="1"/>
          </p:cNvSpPr>
          <p:nvPr>
            <p:ph type="ftr" sz="quarter" idx="11"/>
          </p:nvPr>
        </p:nvSpPr>
        <p:spPr/>
        <p:txBody>
          <a:bodyPr/>
          <a:lstStyle/>
          <a:p>
            <a:endParaRPr lang="en-US">
              <a:solidFill>
                <a:srgbClr val="EFE1A2"/>
              </a:solidFill>
              <a:latin typeface="Georgia"/>
            </a:endParaRPr>
          </a:p>
        </p:txBody>
      </p:sp>
      <p:sp>
        <p:nvSpPr>
          <p:cNvPr id="4" name="Slide Number Placeholder 3"/>
          <p:cNvSpPr>
            <a:spLocks noGrp="1"/>
          </p:cNvSpPr>
          <p:nvPr>
            <p:ph type="sldNum" sz="quarter" idx="12"/>
          </p:nvPr>
        </p:nvSpPr>
        <p:spPr/>
        <p:txBody>
          <a:bodyPr/>
          <a:lstStyle/>
          <a:p>
            <a:fld id="{99AA81A8-4A28-DA43-A986-7A4577DDBCCD}" type="slidenum">
              <a:rPr lang="en-US" smtClean="0">
                <a:latin typeface="Georgia"/>
              </a:rPr>
              <a:pPr/>
              <a:t>‹#›</a:t>
            </a:fld>
            <a:endParaRPr lang="en-US">
              <a:latin typeface="Georgia"/>
            </a:endParaRPr>
          </a:p>
        </p:txBody>
      </p:sp>
    </p:spTree>
    <p:extLst>
      <p:ext uri="{BB962C8B-B14F-4D97-AF65-F5344CB8AC3E}">
        <p14:creationId xmlns:p14="http://schemas.microsoft.com/office/powerpoint/2010/main" xmlns="" val="3992921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74E827B-929D-4A4F-ABE5-C916E059604E}" type="datetimeFigureOut">
              <a:rPr lang="en-US" smtClean="0">
                <a:solidFill>
                  <a:srgbClr val="EFE1A2"/>
                </a:solidFill>
                <a:latin typeface="Georgia"/>
              </a:rPr>
              <a:pPr/>
              <a:t>4/22/2013</a:t>
            </a:fld>
            <a:endParaRPr lang="en-US">
              <a:solidFill>
                <a:srgbClr val="EFE1A2"/>
              </a:solidFill>
              <a:latin typeface="Georgia"/>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EFE1A2"/>
              </a:solidFill>
              <a:latin typeface="Georgia"/>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61F0D9A-1E78-1C4E-8DDE-8D6411FFFF54}" type="slidenum">
              <a:rPr lang="en-US" smtClean="0">
                <a:latin typeface="Georgia"/>
              </a:rPr>
              <a:pPr/>
              <a:t>‹#›</a:t>
            </a:fld>
            <a:endParaRPr lang="en-US">
              <a:latin typeface="Georgia"/>
            </a:endParaRPr>
          </a:p>
        </p:txBody>
      </p:sp>
    </p:spTree>
    <p:extLst>
      <p:ext uri="{BB962C8B-B14F-4D97-AF65-F5344CB8AC3E}">
        <p14:creationId xmlns:p14="http://schemas.microsoft.com/office/powerpoint/2010/main" xmlns="" val="244005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rgbClr val="000000"/>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rgbClr val="000000"/>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rgbClr val="000000"/>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rgbClr val="000000"/>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804"/>
            <a:ext cx="8458200" cy="1573500"/>
          </a:xfrm>
        </p:spPr>
        <p:txBody>
          <a:bodyPr>
            <a:noAutofit/>
          </a:bodyPr>
          <a:lstStyle/>
          <a:p>
            <a:pPr lvl="0"/>
            <a:r>
              <a:rPr lang="en-US" dirty="0" smtClean="0">
                <a:solidFill>
                  <a:srgbClr val="FF6600"/>
                </a:solidFill>
              </a:rPr>
              <a:t/>
            </a:r>
            <a:br>
              <a:rPr lang="en-US" dirty="0" smtClean="0">
                <a:solidFill>
                  <a:srgbClr val="FF6600"/>
                </a:solidFill>
              </a:rPr>
            </a:br>
            <a:r>
              <a:rPr lang="en-US" dirty="0">
                <a:solidFill>
                  <a:srgbClr val="FF6600"/>
                </a:solidFill>
              </a:rPr>
              <a:t/>
            </a:r>
            <a:br>
              <a:rPr lang="en-US" dirty="0">
                <a:solidFill>
                  <a:srgbClr val="FF6600"/>
                </a:solidFill>
              </a:rPr>
            </a:br>
            <a:r>
              <a:rPr lang="en-US" dirty="0" smtClean="0">
                <a:solidFill>
                  <a:srgbClr val="FF6600"/>
                </a:solidFill>
              </a:rPr>
              <a:t/>
            </a:r>
            <a:br>
              <a:rPr lang="en-US" dirty="0" smtClean="0">
                <a:solidFill>
                  <a:srgbClr val="FF6600"/>
                </a:solidFill>
              </a:rPr>
            </a:br>
            <a:r>
              <a:rPr lang="en-US" dirty="0" smtClean="0">
                <a:solidFill>
                  <a:srgbClr val="FF6600"/>
                </a:solidFill>
              </a:rPr>
              <a:t>Section 6: Balance Social and Financial Performance</a:t>
            </a:r>
            <a:endParaRPr lang="en-US" dirty="0">
              <a:solidFill>
                <a:srgbClr val="FF6600"/>
              </a:solidFill>
            </a:endParaRPr>
          </a:p>
        </p:txBody>
      </p:sp>
      <p:pic>
        <p:nvPicPr>
          <p:cNvPr id="4" name="Picture 5" descr="SocialPerformance400x129"/>
          <p:cNvPicPr>
            <a:picLocks noChangeAspect="1" noChangeArrowheads="1"/>
          </p:cNvPicPr>
          <p:nvPr/>
        </p:nvPicPr>
        <p:blipFill>
          <a:blip r:embed="rId3"/>
          <a:srcRect/>
          <a:stretch>
            <a:fillRect/>
          </a:stretch>
        </p:blipFill>
        <p:spPr bwMode="auto">
          <a:xfrm>
            <a:off x="2209800" y="1909184"/>
            <a:ext cx="4800600" cy="1676400"/>
          </a:xfrm>
          <a:prstGeom prst="rect">
            <a:avLst/>
          </a:prstGeom>
          <a:noFill/>
          <a:ln w="9525">
            <a:noFill/>
            <a:miter lim="800000"/>
            <a:headEnd/>
            <a:tailEnd/>
          </a:ln>
        </p:spPr>
      </p:pic>
      <p:sp>
        <p:nvSpPr>
          <p:cNvPr id="3" name="TextBox 2"/>
          <p:cNvSpPr txBox="1"/>
          <p:nvPr/>
        </p:nvSpPr>
        <p:spPr>
          <a:xfrm>
            <a:off x="457200" y="4897999"/>
            <a:ext cx="8262655" cy="1384995"/>
          </a:xfrm>
          <a:prstGeom prst="rect">
            <a:avLst/>
          </a:prstGeom>
          <a:noFill/>
        </p:spPr>
        <p:txBody>
          <a:bodyPr wrap="square" rtlCol="0">
            <a:spAutoFit/>
          </a:bodyPr>
          <a:lstStyle/>
          <a:p>
            <a:pPr algn="ctr"/>
            <a:r>
              <a:rPr lang="en-US" sz="2800" dirty="0" smtClean="0">
                <a:solidFill>
                  <a:prstClr val="black"/>
                </a:solidFill>
                <a:latin typeface="Georgia"/>
              </a:rPr>
              <a:t>Today’s speakers: Emmanuelle </a:t>
            </a:r>
            <a:r>
              <a:rPr lang="en-US" sz="2800" dirty="0" err="1" smtClean="0">
                <a:solidFill>
                  <a:prstClr val="black"/>
                </a:solidFill>
                <a:latin typeface="Georgia"/>
              </a:rPr>
              <a:t>Javoy</a:t>
            </a:r>
            <a:r>
              <a:rPr lang="en-US" sz="2800" dirty="0" smtClean="0">
                <a:solidFill>
                  <a:prstClr val="black"/>
                </a:solidFill>
                <a:latin typeface="Georgia"/>
              </a:rPr>
              <a:t>, Planet </a:t>
            </a:r>
            <a:r>
              <a:rPr lang="en-US" sz="2800" dirty="0" smtClean="0">
                <a:solidFill>
                  <a:prstClr val="black"/>
                </a:solidFill>
                <a:latin typeface="Georgia"/>
              </a:rPr>
              <a:t>Rating, </a:t>
            </a:r>
            <a:r>
              <a:rPr lang="en-US" sz="2800" dirty="0" smtClean="0">
                <a:solidFill>
                  <a:prstClr val="black"/>
                </a:solidFill>
                <a:latin typeface="Georgia"/>
              </a:rPr>
              <a:t>Dina Pons, </a:t>
            </a:r>
            <a:r>
              <a:rPr lang="en-US" sz="2800" dirty="0" err="1" smtClean="0">
                <a:solidFill>
                  <a:prstClr val="black"/>
                </a:solidFill>
                <a:latin typeface="Georgia"/>
              </a:rPr>
              <a:t>Incofin</a:t>
            </a:r>
            <a:r>
              <a:rPr lang="en-US" sz="2800" smtClean="0">
                <a:solidFill>
                  <a:prstClr val="black"/>
                </a:solidFill>
                <a:latin typeface="Georgia"/>
              </a:rPr>
              <a:t>, </a:t>
            </a:r>
            <a:r>
              <a:rPr lang="en-US" sz="2800" smtClean="0">
                <a:solidFill>
                  <a:prstClr val="black"/>
                </a:solidFill>
                <a:latin typeface="Georgia"/>
              </a:rPr>
              <a:t>and Lisa </a:t>
            </a:r>
            <a:r>
              <a:rPr lang="en-US" sz="2800" dirty="0" err="1" smtClean="0">
                <a:solidFill>
                  <a:prstClr val="black"/>
                </a:solidFill>
                <a:latin typeface="Georgia"/>
              </a:rPr>
              <a:t>Sherk</a:t>
            </a:r>
            <a:r>
              <a:rPr lang="en-US" sz="2800" dirty="0" smtClean="0">
                <a:solidFill>
                  <a:prstClr val="black"/>
                </a:solidFill>
                <a:latin typeface="Georgia"/>
              </a:rPr>
              <a:t>, Blue Orchard </a:t>
            </a:r>
            <a:endParaRPr lang="en-US" sz="2800" dirty="0">
              <a:solidFill>
                <a:prstClr val="black"/>
              </a:solidFill>
              <a:latin typeface="Georgia"/>
            </a:endParaRPr>
          </a:p>
        </p:txBody>
      </p:sp>
      <p:sp>
        <p:nvSpPr>
          <p:cNvPr id="5" name="TextBox 4"/>
          <p:cNvSpPr txBox="1"/>
          <p:nvPr/>
        </p:nvSpPr>
        <p:spPr>
          <a:xfrm>
            <a:off x="457200" y="4047463"/>
            <a:ext cx="8356975" cy="830997"/>
          </a:xfrm>
          <a:prstGeom prst="rect">
            <a:avLst/>
          </a:prstGeom>
          <a:noFill/>
        </p:spPr>
        <p:txBody>
          <a:bodyPr wrap="none" rtlCol="0">
            <a:spAutoFit/>
          </a:bodyPr>
          <a:lstStyle/>
          <a:p>
            <a:r>
              <a:rPr lang="en-US" sz="3000" dirty="0" smtClean="0"/>
              <a:t>The Universal Standards Implementation Series</a:t>
            </a:r>
          </a:p>
          <a:p>
            <a:endParaRPr lang="en-US" dirty="0"/>
          </a:p>
        </p:txBody>
      </p:sp>
      <p:sp>
        <p:nvSpPr>
          <p:cNvPr id="6" name="TextBox 5"/>
          <p:cNvSpPr txBox="1"/>
          <p:nvPr/>
        </p:nvSpPr>
        <p:spPr>
          <a:xfrm>
            <a:off x="3262923" y="6193692"/>
            <a:ext cx="1497751" cy="369332"/>
          </a:xfrm>
          <a:prstGeom prst="rect">
            <a:avLst/>
          </a:prstGeom>
          <a:noFill/>
        </p:spPr>
        <p:txBody>
          <a:bodyPr wrap="none" rtlCol="0">
            <a:spAutoFit/>
          </a:bodyPr>
          <a:lstStyle/>
          <a:p>
            <a:r>
              <a:rPr lang="en-US" dirty="0" smtClean="0"/>
              <a:t>April 3, 2013</a:t>
            </a:r>
            <a:endParaRPr lang="en-US" dirty="0"/>
          </a:p>
        </p:txBody>
      </p:sp>
    </p:spTree>
    <p:extLst>
      <p:ext uri="{BB962C8B-B14F-4D97-AF65-F5344CB8AC3E}">
        <p14:creationId xmlns:p14="http://schemas.microsoft.com/office/powerpoint/2010/main" xmlns="" val="1860813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43467"/>
            <a:ext cx="8229600" cy="1066800"/>
          </a:xfrm>
        </p:spPr>
        <p:txBody>
          <a:bodyPr>
            <a:noAutofit/>
          </a:bodyPr>
          <a:lstStyle/>
          <a:p>
            <a:r>
              <a:rPr lang="en-US" sz="3000" dirty="0" smtClean="0"/>
              <a:t>When assessing an investee’s growth rates, what do you consider “responsible” vs. “irresponsible?</a:t>
            </a:r>
            <a:endParaRPr lang="en-US" sz="3000" dirty="0"/>
          </a:p>
        </p:txBody>
      </p:sp>
      <p:sp>
        <p:nvSpPr>
          <p:cNvPr id="4" name="Content Placeholder 2"/>
          <p:cNvSpPr>
            <a:spLocks noGrp="1"/>
          </p:cNvSpPr>
          <p:nvPr>
            <p:ph idx="1"/>
          </p:nvPr>
        </p:nvSpPr>
        <p:spPr>
          <a:xfrm>
            <a:off x="0" y="1992339"/>
            <a:ext cx="8229600" cy="4582198"/>
          </a:xfrm>
        </p:spPr>
        <p:txBody>
          <a:bodyPr>
            <a:noAutofit/>
          </a:bodyPr>
          <a:lstStyle/>
          <a:p>
            <a:r>
              <a:rPr lang="en-US" sz="2000" dirty="0" smtClean="0"/>
              <a:t>Due diligence tool rewards average annual growth rates standing between 25% to 75%  depending on the factors previously described. </a:t>
            </a:r>
          </a:p>
          <a:p>
            <a:pPr marL="109728" indent="0">
              <a:buNone/>
            </a:pPr>
            <a:endParaRPr lang="en-US" sz="2000" dirty="0" smtClean="0"/>
          </a:p>
          <a:p>
            <a:pPr lvl="1"/>
            <a:r>
              <a:rPr lang="en-US" sz="2000" dirty="0" smtClean="0"/>
              <a:t>Start-up MFIs in virgin markets with growth rates at 150%</a:t>
            </a:r>
          </a:p>
          <a:p>
            <a:pPr lvl="1"/>
            <a:r>
              <a:rPr lang="en-US" sz="2000" dirty="0" smtClean="0"/>
              <a:t>Mature MFIs in highly penetrated markets with growth rates at 25%</a:t>
            </a:r>
          </a:p>
          <a:p>
            <a:pPr lvl="1"/>
            <a:r>
              <a:rPr lang="en-US" sz="2000" dirty="0" smtClean="0"/>
              <a:t>Young and fragile MFIs with limited internal capacities in low penetrated market with growth rates at 45%. </a:t>
            </a:r>
          </a:p>
          <a:p>
            <a:pPr lvl="1"/>
            <a:endParaRPr lang="en-US" sz="2000" dirty="0"/>
          </a:p>
          <a:p>
            <a:r>
              <a:rPr lang="en-US" sz="2000" dirty="0" smtClean="0"/>
              <a:t>Responsible growth rate analysis cannot be captured by one ratio, but shall take into account several factors. </a:t>
            </a:r>
          </a:p>
          <a:p>
            <a:endParaRPr lang="en-US" sz="2000" dirty="0"/>
          </a:p>
          <a:p>
            <a:r>
              <a:rPr lang="en-US" sz="2000" dirty="0" smtClean="0"/>
              <a:t>Need for consolidated data and country level analysis for investors to use as reference grid ? (Mimosa, OID studies, </a:t>
            </a:r>
            <a:r>
              <a:rPr lang="en-US" sz="2000" dirty="0" err="1" smtClean="0"/>
              <a:t>etc</a:t>
            </a:r>
            <a:r>
              <a:rPr lang="en-US" sz="2000" dirty="0" smtClean="0"/>
              <a:t>). </a:t>
            </a:r>
          </a:p>
          <a:p>
            <a:endParaRPr lang="en-US" sz="2000" dirty="0"/>
          </a:p>
          <a:p>
            <a:pPr marL="109728" indent="0">
              <a:buNone/>
            </a:pPr>
            <a:endParaRPr lang="en-US" sz="2000" dirty="0"/>
          </a:p>
          <a:p>
            <a:endParaRPr lang="en-US" sz="2000" dirty="0" smtClean="0"/>
          </a:p>
          <a:p>
            <a:endParaRPr lang="en-US" sz="2000" dirty="0"/>
          </a:p>
          <a:p>
            <a:pPr lvl="1"/>
            <a:endParaRPr lang="en-US" sz="2000" dirty="0" smtClean="0"/>
          </a:p>
        </p:txBody>
      </p:sp>
    </p:spTree>
    <p:extLst>
      <p:ext uri="{BB962C8B-B14F-4D97-AF65-F5344CB8AC3E}">
        <p14:creationId xmlns:p14="http://schemas.microsoft.com/office/powerpoint/2010/main" xmlns="" val="78481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43467"/>
            <a:ext cx="8229600" cy="1066800"/>
          </a:xfrm>
        </p:spPr>
        <p:txBody>
          <a:bodyPr>
            <a:noAutofit/>
          </a:bodyPr>
          <a:lstStyle/>
          <a:p>
            <a:r>
              <a:rPr lang="en-US" sz="3000" dirty="0" smtClean="0"/>
              <a:t>Do investors have a responsibility to assess market penetration when making investment decisions?</a:t>
            </a:r>
            <a:endParaRPr lang="en-US" sz="3000" dirty="0"/>
          </a:p>
        </p:txBody>
      </p:sp>
      <p:sp>
        <p:nvSpPr>
          <p:cNvPr id="4" name="Content Placeholder 2"/>
          <p:cNvSpPr>
            <a:spLocks noGrp="1"/>
          </p:cNvSpPr>
          <p:nvPr>
            <p:ph idx="1"/>
          </p:nvPr>
        </p:nvSpPr>
        <p:spPr>
          <a:xfrm>
            <a:off x="1" y="1976228"/>
            <a:ext cx="8876962" cy="4258443"/>
          </a:xfrm>
        </p:spPr>
        <p:txBody>
          <a:bodyPr>
            <a:noAutofit/>
          </a:bodyPr>
          <a:lstStyle/>
          <a:p>
            <a:r>
              <a:rPr lang="en-US" sz="1800" b="1" dirty="0" smtClean="0"/>
              <a:t>For each individual investment: </a:t>
            </a:r>
          </a:p>
          <a:p>
            <a:pPr lvl="1"/>
            <a:r>
              <a:rPr lang="en-US" sz="1800" dirty="0" smtClean="0"/>
              <a:t>There is a responsibility to assess market penetration before investing. </a:t>
            </a:r>
          </a:p>
          <a:p>
            <a:pPr lvl="1"/>
            <a:r>
              <a:rPr lang="en-US" sz="1800" dirty="0" smtClean="0"/>
              <a:t>For debt investments: there is a responsibility to monitor and discuss market penetration with the management team during the investment </a:t>
            </a:r>
          </a:p>
          <a:p>
            <a:pPr lvl="1"/>
            <a:r>
              <a:rPr lang="en-US" sz="1800" dirty="0" smtClean="0"/>
              <a:t>For equity investments: there is a responsibility to set reasonable growth rates at the BOD level and in agreement with the whole operation staff and management.</a:t>
            </a:r>
          </a:p>
          <a:p>
            <a:pPr lvl="1"/>
            <a:endParaRPr lang="en-US" sz="1800" dirty="0"/>
          </a:p>
          <a:p>
            <a:r>
              <a:rPr lang="en-US" sz="1800" b="1" dirty="0"/>
              <a:t>For </a:t>
            </a:r>
            <a:r>
              <a:rPr lang="en-US" sz="1800" b="1" dirty="0" smtClean="0"/>
              <a:t>markets as a whole:</a:t>
            </a:r>
          </a:p>
          <a:p>
            <a:pPr lvl="1"/>
            <a:r>
              <a:rPr lang="en-US" sz="1800" dirty="0"/>
              <a:t>There is a responsibility to assess market penetration before investing. </a:t>
            </a:r>
            <a:endParaRPr lang="en-US" sz="1800" dirty="0" smtClean="0"/>
          </a:p>
          <a:p>
            <a:pPr lvl="1"/>
            <a:r>
              <a:rPr lang="en-US" sz="1800" dirty="0"/>
              <a:t>Need for collaborative work among investors (Kyrgyzstan group, AVOID, OID study) </a:t>
            </a:r>
            <a:endParaRPr lang="en-US" sz="1800" dirty="0" smtClean="0"/>
          </a:p>
          <a:p>
            <a:pPr lvl="1"/>
            <a:r>
              <a:rPr lang="en-US" sz="1800" dirty="0" smtClean="0"/>
              <a:t>Example of the OID study conducted in Cambodia. </a:t>
            </a:r>
          </a:p>
          <a:p>
            <a:pPr lvl="2"/>
            <a:r>
              <a:rPr lang="en-US" sz="1800" dirty="0" smtClean="0"/>
              <a:t>Co-financed by Blue Orchard, Incofin IM, Oikocredit </a:t>
            </a:r>
          </a:p>
          <a:p>
            <a:pPr lvl="2"/>
            <a:r>
              <a:rPr lang="en-US" sz="1800" dirty="0"/>
              <a:t>C</a:t>
            </a:r>
            <a:r>
              <a:rPr lang="en-US" sz="1800" dirty="0" smtClean="0"/>
              <a:t>ooperation of 8 leading Cambodian MFIs </a:t>
            </a:r>
          </a:p>
          <a:p>
            <a:pPr lvl="2"/>
            <a:r>
              <a:rPr lang="en-US" sz="1800" dirty="0" smtClean="0"/>
              <a:t>Publication date : April 5</a:t>
            </a:r>
            <a:r>
              <a:rPr lang="en-US" sz="1800" baseline="30000" dirty="0" smtClean="0"/>
              <a:t>th</a:t>
            </a:r>
            <a:r>
              <a:rPr lang="en-US" sz="1800" dirty="0" smtClean="0"/>
              <a:t> </a:t>
            </a:r>
          </a:p>
        </p:txBody>
      </p:sp>
    </p:spTree>
    <p:extLst>
      <p:ext uri="{BB962C8B-B14F-4D97-AF65-F5344CB8AC3E}">
        <p14:creationId xmlns:p14="http://schemas.microsoft.com/office/powerpoint/2010/main" xmlns="" val="386339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1465"/>
            <a:ext cx="8229600" cy="1069848"/>
          </a:xfrm>
        </p:spPr>
        <p:txBody>
          <a:bodyPr>
            <a:normAutofit fontScale="90000"/>
          </a:bodyPr>
          <a:lstStyle/>
          <a:p>
            <a:pPr lvl="0"/>
            <a:r>
              <a:rPr lang="en-US" dirty="0" smtClean="0">
                <a:solidFill>
                  <a:srgbClr val="000000"/>
                </a:solidFill>
              </a:rPr>
              <a:t>Interview with Emmanuelle </a:t>
            </a:r>
            <a:r>
              <a:rPr lang="en-US" dirty="0" err="1" smtClean="0">
                <a:solidFill>
                  <a:srgbClr val="000000"/>
                </a:solidFill>
              </a:rPr>
              <a:t>Javoy</a:t>
            </a:r>
            <a:r>
              <a:rPr lang="en-US" dirty="0" smtClean="0">
                <a:solidFill>
                  <a:srgbClr val="000000"/>
                </a:solidFill>
              </a:rPr>
              <a:t>, Planet Rating</a:t>
            </a:r>
            <a:endParaRPr lang="en-US" dirty="0">
              <a:solidFill>
                <a:srgbClr val="000000"/>
              </a:solidFill>
            </a:endParaRPr>
          </a:p>
        </p:txBody>
      </p:sp>
      <p:sp>
        <p:nvSpPr>
          <p:cNvPr id="6" name="TextBox 5"/>
          <p:cNvSpPr txBox="1"/>
          <p:nvPr/>
        </p:nvSpPr>
        <p:spPr>
          <a:xfrm>
            <a:off x="3040548" y="5241328"/>
            <a:ext cx="184666" cy="369332"/>
          </a:xfrm>
          <a:prstGeom prst="rect">
            <a:avLst/>
          </a:prstGeom>
          <a:noFill/>
        </p:spPr>
        <p:txBody>
          <a:bodyPr wrap="none" rtlCol="0">
            <a:spAutoFit/>
          </a:bodyPr>
          <a:lstStyle/>
          <a:p>
            <a:endParaRPr lang="en-US" dirty="0"/>
          </a:p>
        </p:txBody>
      </p:sp>
      <p:sp>
        <p:nvSpPr>
          <p:cNvPr id="8" name="Rectangle 7"/>
          <p:cNvSpPr/>
          <p:nvPr/>
        </p:nvSpPr>
        <p:spPr>
          <a:xfrm>
            <a:off x="457201" y="5288340"/>
            <a:ext cx="8077510" cy="1569660"/>
          </a:xfrm>
          <a:prstGeom prst="rect">
            <a:avLst/>
          </a:prstGeom>
        </p:spPr>
        <p:txBody>
          <a:bodyPr wrap="square">
            <a:spAutoFit/>
          </a:bodyPr>
          <a:lstStyle/>
          <a:p>
            <a:r>
              <a:rPr lang="en-US" sz="3200" dirty="0" smtClean="0">
                <a:latin typeface="Trebuchet MS (Headings)"/>
                <a:cs typeface="Trebuchet MS (Headings)"/>
              </a:rPr>
              <a:t>Standard 6a- Growth rates are sustainable and appropriate for market conditions, allowing for high service quality. </a:t>
            </a:r>
            <a:endParaRPr lang="en-US" sz="3200" dirty="0">
              <a:latin typeface="Trebuchet MS (Headings)"/>
              <a:cs typeface="Trebuchet MS (Headings)"/>
            </a:endParaRPr>
          </a:p>
        </p:txBody>
      </p:sp>
      <p:pic>
        <p:nvPicPr>
          <p:cNvPr id="3" name="Picture 2" descr="image00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98123" y="1583728"/>
            <a:ext cx="2257425" cy="3657600"/>
          </a:xfrm>
          <a:prstGeom prst="rect">
            <a:avLst/>
          </a:prstGeom>
        </p:spPr>
      </p:pic>
    </p:spTree>
    <p:extLst>
      <p:ext uri="{BB962C8B-B14F-4D97-AF65-F5344CB8AC3E}">
        <p14:creationId xmlns:p14="http://schemas.microsoft.com/office/powerpoint/2010/main" xmlns="" val="159192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176867"/>
            <a:ext cx="8229600" cy="1066800"/>
          </a:xfrm>
        </p:spPr>
        <p:txBody>
          <a:bodyPr>
            <a:noAutofit/>
          </a:bodyPr>
          <a:lstStyle/>
          <a:p>
            <a:r>
              <a:rPr lang="en-US" sz="3600" dirty="0" smtClean="0"/>
              <a:t>When rating an FI, which growth-related factors do you assess?</a:t>
            </a:r>
            <a:endParaRPr lang="en-US" sz="3600" dirty="0"/>
          </a:p>
        </p:txBody>
      </p:sp>
      <p:sp>
        <p:nvSpPr>
          <p:cNvPr id="4" name="Content Placeholder 2"/>
          <p:cNvSpPr>
            <a:spLocks noGrp="1"/>
          </p:cNvSpPr>
          <p:nvPr>
            <p:ph idx="1"/>
          </p:nvPr>
        </p:nvSpPr>
        <p:spPr>
          <a:xfrm>
            <a:off x="457200" y="2540000"/>
            <a:ext cx="8229600" cy="4034536"/>
          </a:xfrm>
        </p:spPr>
        <p:txBody>
          <a:bodyPr>
            <a:normAutofit fontScale="92500" lnSpcReduction="10000"/>
          </a:bodyPr>
          <a:lstStyle/>
          <a:p>
            <a:r>
              <a:rPr lang="en-US" dirty="0" smtClean="0"/>
              <a:t>Quality of the assessment by the MFI of the capacity of its market</a:t>
            </a:r>
          </a:p>
          <a:p>
            <a:r>
              <a:rPr lang="en-US" dirty="0" smtClean="0"/>
              <a:t>Internal capacity to manage the training of staff </a:t>
            </a:r>
          </a:p>
          <a:p>
            <a:r>
              <a:rPr lang="en-US" dirty="0" smtClean="0"/>
              <a:t>MIS that can adapt</a:t>
            </a:r>
          </a:p>
          <a:p>
            <a:r>
              <a:rPr lang="en-US" dirty="0" smtClean="0"/>
              <a:t>Internal audit function that can keep up with growth. Audit plan that oversamples new branches</a:t>
            </a:r>
          </a:p>
          <a:p>
            <a:r>
              <a:rPr lang="en-US" dirty="0" smtClean="0"/>
              <a:t>Performance analysis that takes into account the fact that PAR is not an efficient measure of portfolio quality when the proportion of “fresh” portfolio is important &gt; analysis by vintages of portfolio needed</a:t>
            </a:r>
          </a:p>
          <a:p>
            <a:endParaRPr lang="en-US" dirty="0" smtClean="0"/>
          </a:p>
        </p:txBody>
      </p:sp>
    </p:spTree>
    <p:extLst>
      <p:ext uri="{BB962C8B-B14F-4D97-AF65-F5344CB8AC3E}">
        <p14:creationId xmlns:p14="http://schemas.microsoft.com/office/powerpoint/2010/main" xmlns="" val="2081692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176867"/>
            <a:ext cx="8229600" cy="1066800"/>
          </a:xfrm>
        </p:spPr>
        <p:txBody>
          <a:bodyPr>
            <a:noAutofit/>
          </a:bodyPr>
          <a:lstStyle/>
          <a:p>
            <a:r>
              <a:rPr lang="en-US" sz="3600" dirty="0" smtClean="0"/>
              <a:t>What problems have you seen at the market level, caused by irresponsible growth rates?</a:t>
            </a:r>
            <a:endParaRPr lang="en-US" sz="3600" dirty="0"/>
          </a:p>
        </p:txBody>
      </p:sp>
      <p:sp>
        <p:nvSpPr>
          <p:cNvPr id="4" name="Content Placeholder 2"/>
          <p:cNvSpPr>
            <a:spLocks noGrp="1"/>
          </p:cNvSpPr>
          <p:nvPr>
            <p:ph idx="1"/>
          </p:nvPr>
        </p:nvSpPr>
        <p:spPr>
          <a:xfrm>
            <a:off x="457200" y="2540000"/>
            <a:ext cx="8229600" cy="4034536"/>
          </a:xfrm>
        </p:spPr>
        <p:txBody>
          <a:bodyPr>
            <a:normAutofit/>
          </a:bodyPr>
          <a:lstStyle/>
          <a:p>
            <a:r>
              <a:rPr lang="en-US" dirty="0" smtClean="0"/>
              <a:t>In markets where growth rates are either not adapted to the market capacity or to the internal capacity of MFIs, we usually see the development of unhealthy competition (poaching of staff with their portfolio of clients) or marketing techniques (aggressive sales techniques, offer to buy-out existing loans) which can create a downward spiral for all actors</a:t>
            </a:r>
          </a:p>
        </p:txBody>
      </p:sp>
    </p:spTree>
    <p:extLst>
      <p:ext uri="{BB962C8B-B14F-4D97-AF65-F5344CB8AC3E}">
        <p14:creationId xmlns:p14="http://schemas.microsoft.com/office/powerpoint/2010/main" xmlns="" val="2394457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176867"/>
            <a:ext cx="8229600" cy="1066800"/>
          </a:xfrm>
        </p:spPr>
        <p:txBody>
          <a:bodyPr>
            <a:noAutofit/>
          </a:bodyPr>
          <a:lstStyle/>
          <a:p>
            <a:r>
              <a:rPr lang="en-US" sz="3000" dirty="0" smtClean="0"/>
              <a:t>What is MIMOSA and how will it help the industry understand and prevent irresponsible growth and client over-indebtedness?</a:t>
            </a:r>
            <a:endParaRPr lang="en-US" sz="3000" dirty="0"/>
          </a:p>
        </p:txBody>
      </p:sp>
      <p:sp>
        <p:nvSpPr>
          <p:cNvPr id="4" name="Content Placeholder 2"/>
          <p:cNvSpPr>
            <a:spLocks noGrp="1"/>
          </p:cNvSpPr>
          <p:nvPr>
            <p:ph idx="1"/>
          </p:nvPr>
        </p:nvSpPr>
        <p:spPr>
          <a:xfrm>
            <a:off x="457200" y="2540000"/>
            <a:ext cx="8229600" cy="4034536"/>
          </a:xfrm>
        </p:spPr>
        <p:txBody>
          <a:bodyPr>
            <a:normAutofit fontScale="77500" lnSpcReduction="20000"/>
          </a:bodyPr>
          <a:lstStyle/>
          <a:p>
            <a:r>
              <a:rPr lang="en-US" dirty="0" smtClean="0"/>
              <a:t>MIMOSA is a model to estimate the credit market capacity</a:t>
            </a:r>
          </a:p>
          <a:p>
            <a:r>
              <a:rPr lang="en-US" dirty="0" smtClean="0"/>
              <a:t>It is based on data from Global </a:t>
            </a:r>
            <a:r>
              <a:rPr lang="en-US" dirty="0" err="1" smtClean="0"/>
              <a:t>Findex</a:t>
            </a:r>
            <a:endParaRPr lang="en-US" dirty="0" smtClean="0"/>
          </a:p>
          <a:p>
            <a:r>
              <a:rPr lang="en-US" dirty="0" smtClean="0"/>
              <a:t>Analysis shows that the use of credit for formal financial institutions is correlated to </a:t>
            </a:r>
          </a:p>
          <a:p>
            <a:pPr lvl="1"/>
            <a:r>
              <a:rPr lang="en-US" dirty="0" smtClean="0"/>
              <a:t>HDI (Human Development Index)</a:t>
            </a:r>
          </a:p>
          <a:p>
            <a:pPr lvl="1"/>
            <a:r>
              <a:rPr lang="en-US" dirty="0" smtClean="0"/>
              <a:t>Savings at formal financial institutions</a:t>
            </a:r>
          </a:p>
          <a:p>
            <a:pPr lvl="1"/>
            <a:r>
              <a:rPr lang="en-US" dirty="0" smtClean="0"/>
              <a:t>Use of semi-formal borrowing sources (employer, private lender, etc.)</a:t>
            </a:r>
          </a:p>
          <a:p>
            <a:r>
              <a:rPr lang="en-US" dirty="0" smtClean="0"/>
              <a:t>We assign a score to each market based on the comparison between the predicted credit market capacity and the current use of credit. </a:t>
            </a:r>
          </a:p>
          <a:p>
            <a:r>
              <a:rPr lang="en-US" dirty="0" smtClean="0"/>
              <a:t>A score of 5 identifies countries where the current use of credit is at least twice the predicted level</a:t>
            </a:r>
          </a:p>
        </p:txBody>
      </p:sp>
    </p:spTree>
    <p:extLst>
      <p:ext uri="{BB962C8B-B14F-4D97-AF65-F5344CB8AC3E}">
        <p14:creationId xmlns:p14="http://schemas.microsoft.com/office/powerpoint/2010/main" xmlns="" val="419129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MIMOSA</a:t>
            </a:r>
            <a:endParaRPr lang="fr-FR" dirty="0"/>
          </a:p>
        </p:txBody>
      </p:sp>
      <p:grpSp>
        <p:nvGrpSpPr>
          <p:cNvPr id="4" name="Espace réservé du contenu 3"/>
          <p:cNvGrpSpPr>
            <a:grpSpLocks noGrp="1" noChangeAspect="1"/>
          </p:cNvGrpSpPr>
          <p:nvPr/>
        </p:nvGrpSpPr>
        <p:grpSpPr>
          <a:xfrm>
            <a:off x="457200" y="2249488"/>
            <a:ext cx="8229600" cy="4324350"/>
            <a:chOff x="1187624" y="1844824"/>
            <a:chExt cx="6889120" cy="3672408"/>
          </a:xfrm>
        </p:grpSpPr>
        <p:pic>
          <p:nvPicPr>
            <p:cNvPr id="5" name="Image 4" descr="C:\Users\anavarro\Google Drive\7. Planet Rating Paris - working folder\Missions\Microfinance market outlook\Versions publiées\Graphs\7_Model_2b-R.png"/>
            <p:cNvPicPr>
              <a:picLocks noChangeAspect="1"/>
            </p:cNvPicPr>
            <p:nvPr/>
          </p:nvPicPr>
          <p:blipFill>
            <a:blip r:embed="rId2" cstate="print"/>
            <a:srcRect r="14363" b="7636"/>
            <a:stretch>
              <a:fillRect/>
            </a:stretch>
          </p:blipFill>
          <p:spPr bwMode="auto">
            <a:xfrm>
              <a:off x="1187624" y="1844824"/>
              <a:ext cx="6889120" cy="367240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1691680" y="1916832"/>
              <a:ext cx="1975770" cy="792088"/>
            </a:xfrm>
            <a:prstGeom prst="rect">
              <a:avLst/>
            </a:prstGeom>
            <a:noFill/>
          </p:spPr>
        </p:pic>
      </p:grpSp>
    </p:spTree>
    <p:extLst>
      <p:ext uri="{BB962C8B-B14F-4D97-AF65-F5344CB8AC3E}">
        <p14:creationId xmlns:p14="http://schemas.microsoft.com/office/powerpoint/2010/main" xmlns="" val="133181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0431"/>
            <a:ext cx="8229600" cy="1069848"/>
          </a:xfrm>
        </p:spPr>
        <p:txBody>
          <a:bodyPr>
            <a:normAutofit fontScale="90000"/>
          </a:bodyPr>
          <a:lstStyle/>
          <a:p>
            <a:pPr lvl="0"/>
            <a:r>
              <a:rPr lang="en-US" dirty="0" smtClean="0">
                <a:solidFill>
                  <a:srgbClr val="000000"/>
                </a:solidFill>
              </a:rPr>
              <a:t>Update from the Avoiding Over-Indebtedness Working Group</a:t>
            </a:r>
            <a:endParaRPr lang="en-US" dirty="0">
              <a:solidFill>
                <a:srgbClr val="000000"/>
              </a:solidFill>
            </a:endParaRPr>
          </a:p>
        </p:txBody>
      </p:sp>
      <p:sp>
        <p:nvSpPr>
          <p:cNvPr id="6" name="TextBox 5"/>
          <p:cNvSpPr txBox="1"/>
          <p:nvPr/>
        </p:nvSpPr>
        <p:spPr>
          <a:xfrm>
            <a:off x="3040548" y="524132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419421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7891"/>
            <a:ext cx="8229600" cy="1066800"/>
          </a:xfrm>
        </p:spPr>
        <p:txBody>
          <a:bodyPr/>
          <a:lstStyle/>
          <a:p>
            <a:r>
              <a:rPr lang="en-US" dirty="0" smtClean="0"/>
              <a:t>Discussion with Participants</a:t>
            </a:r>
            <a:endParaRPr lang="en-US" dirty="0"/>
          </a:p>
        </p:txBody>
      </p:sp>
    </p:spTree>
    <p:extLst>
      <p:ext uri="{BB962C8B-B14F-4D97-AF65-F5344CB8AC3E}">
        <p14:creationId xmlns:p14="http://schemas.microsoft.com/office/powerpoint/2010/main" xmlns="" val="1873262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resources</a:t>
            </a:r>
            <a:endParaRPr lang="en-US" dirty="0"/>
          </a:p>
        </p:txBody>
      </p:sp>
      <p:sp>
        <p:nvSpPr>
          <p:cNvPr id="3" name="Content Placeholder 2"/>
          <p:cNvSpPr>
            <a:spLocks noGrp="1"/>
          </p:cNvSpPr>
          <p:nvPr>
            <p:ph idx="1"/>
          </p:nvPr>
        </p:nvSpPr>
        <p:spPr/>
        <p:txBody>
          <a:bodyPr/>
          <a:lstStyle/>
          <a:p>
            <a:r>
              <a:rPr lang="en-US" dirty="0" smtClean="0"/>
              <a:t>SPM Resource Library for the </a:t>
            </a:r>
            <a:r>
              <a:rPr lang="en-US" dirty="0"/>
              <a:t>Universal Standards: http://sptf.info/spmstandards/standards-implementation-</a:t>
            </a:r>
            <a:r>
              <a:rPr lang="en-US" dirty="0" smtClean="0"/>
              <a:t>resources</a:t>
            </a:r>
          </a:p>
          <a:p>
            <a:pPr marL="109728" indent="0">
              <a:buNone/>
            </a:pPr>
            <a:endParaRPr lang="en-US" dirty="0"/>
          </a:p>
          <a:p>
            <a:r>
              <a:rPr lang="en-US" dirty="0" smtClean="0"/>
              <a:t>This presentation and </a:t>
            </a:r>
            <a:r>
              <a:rPr lang="en-US" dirty="0"/>
              <a:t>audio </a:t>
            </a:r>
            <a:r>
              <a:rPr lang="en-US" dirty="0" smtClean="0"/>
              <a:t>recordin</a:t>
            </a:r>
            <a:r>
              <a:rPr lang="en-US" dirty="0"/>
              <a:t>g: </a:t>
            </a:r>
            <a:r>
              <a:rPr lang="en-US" dirty="0" smtClean="0"/>
              <a:t>http</a:t>
            </a:r>
            <a:r>
              <a:rPr lang="en-US" dirty="0"/>
              <a:t>://</a:t>
            </a:r>
            <a:r>
              <a:rPr lang="en-US" dirty="0" err="1"/>
              <a:t>sptf.info</a:t>
            </a:r>
            <a:r>
              <a:rPr lang="en-US" dirty="0"/>
              <a:t>/online-trainings/universal-standards-implementation</a:t>
            </a:r>
          </a:p>
        </p:txBody>
      </p:sp>
    </p:spTree>
    <p:extLst>
      <p:ext uri="{BB962C8B-B14F-4D97-AF65-F5344CB8AC3E}">
        <p14:creationId xmlns:p14="http://schemas.microsoft.com/office/powerpoint/2010/main" xmlns="" val="33586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Review of Section 6 of the Universal Standards</a:t>
            </a:r>
          </a:p>
          <a:p>
            <a:pPr marL="109728" indent="0">
              <a:buNone/>
            </a:pPr>
            <a:endParaRPr lang="en-US" dirty="0" smtClean="0"/>
          </a:p>
          <a:p>
            <a:r>
              <a:rPr lang="en-US" dirty="0" smtClean="0"/>
              <a:t>Interview with Dina Pons from </a:t>
            </a:r>
            <a:r>
              <a:rPr lang="en-US" dirty="0" err="1" smtClean="0"/>
              <a:t>Incofin</a:t>
            </a:r>
            <a:endParaRPr lang="en-US" dirty="0" smtClean="0"/>
          </a:p>
          <a:p>
            <a:pPr marL="109728" indent="0">
              <a:buNone/>
            </a:pPr>
            <a:endParaRPr lang="en-US" dirty="0" smtClean="0"/>
          </a:p>
          <a:p>
            <a:r>
              <a:rPr lang="en-US" dirty="0" smtClean="0"/>
              <a:t>Interview with Emmanuelle </a:t>
            </a:r>
            <a:r>
              <a:rPr lang="en-US" dirty="0" err="1" smtClean="0"/>
              <a:t>Javoy</a:t>
            </a:r>
            <a:r>
              <a:rPr lang="en-US" dirty="0" smtClean="0"/>
              <a:t> from Planet Rating</a:t>
            </a:r>
          </a:p>
          <a:p>
            <a:pPr marL="109728" indent="0">
              <a:buNone/>
            </a:pPr>
            <a:endParaRPr lang="en-US" dirty="0" smtClean="0"/>
          </a:p>
          <a:p>
            <a:r>
              <a:rPr lang="en-US" dirty="0" smtClean="0"/>
              <a:t>Update from Lisa </a:t>
            </a:r>
            <a:r>
              <a:rPr lang="en-US" dirty="0" err="1" smtClean="0"/>
              <a:t>Sherk</a:t>
            </a:r>
            <a:r>
              <a:rPr lang="en-US" dirty="0" smtClean="0"/>
              <a:t> on the AVOID Working Group</a:t>
            </a:r>
          </a:p>
          <a:p>
            <a:pPr marL="109728" indent="0">
              <a:buNone/>
            </a:pPr>
            <a:endParaRPr lang="en-US" dirty="0" smtClean="0"/>
          </a:p>
          <a:p>
            <a:r>
              <a:rPr lang="en-US" dirty="0" smtClean="0"/>
              <a:t>Discussion with Participants</a:t>
            </a:r>
            <a:endParaRPr lang="en-US" dirty="0"/>
          </a:p>
        </p:txBody>
      </p:sp>
    </p:spTree>
    <p:extLst>
      <p:ext uri="{BB962C8B-B14F-4D97-AF65-F5344CB8AC3E}">
        <p14:creationId xmlns:p14="http://schemas.microsoft.com/office/powerpoint/2010/main" xmlns="" val="349987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Section 6 of the Universal Standards</a:t>
            </a:r>
            <a:endParaRPr lang="en-US" dirty="0"/>
          </a:p>
        </p:txBody>
      </p:sp>
      <p:sp>
        <p:nvSpPr>
          <p:cNvPr id="3" name="Content Placeholder 2"/>
          <p:cNvSpPr>
            <a:spLocks noGrp="1"/>
          </p:cNvSpPr>
          <p:nvPr>
            <p:ph idx="1"/>
          </p:nvPr>
        </p:nvSpPr>
        <p:spPr>
          <a:xfrm>
            <a:off x="457200" y="1676399"/>
            <a:ext cx="8229600" cy="5181601"/>
          </a:xfrm>
        </p:spPr>
        <p:txBody>
          <a:bodyPr>
            <a:normAutofit/>
          </a:bodyPr>
          <a:lstStyle/>
          <a:p>
            <a:r>
              <a:rPr lang="en-US" b="1" dirty="0" smtClean="0"/>
              <a:t>Section Title</a:t>
            </a:r>
            <a:r>
              <a:rPr lang="en-US" dirty="0" smtClean="0"/>
              <a:t>: Balance Social and Financial Performance</a:t>
            </a:r>
          </a:p>
          <a:p>
            <a:endParaRPr lang="en-US" dirty="0" smtClean="0"/>
          </a:p>
          <a:p>
            <a:r>
              <a:rPr lang="en-US" b="1" dirty="0" smtClean="0"/>
              <a:t>Rationale</a:t>
            </a:r>
            <a:r>
              <a:rPr lang="en-US" dirty="0" smtClean="0"/>
              <a:t>: An institution’s financial decisions and results should reflect their social goals.</a:t>
            </a:r>
          </a:p>
          <a:p>
            <a:pPr marL="109728" indent="0">
              <a:buNone/>
            </a:pPr>
            <a:endParaRPr lang="en-US" dirty="0"/>
          </a:p>
          <a:p>
            <a:r>
              <a:rPr lang="en-US" b="1" dirty="0" smtClean="0"/>
              <a:t>Four standards:</a:t>
            </a:r>
          </a:p>
          <a:p>
            <a:pPr lvl="1"/>
            <a:r>
              <a:rPr lang="en-US" b="1" dirty="0" smtClean="0">
                <a:solidFill>
                  <a:schemeClr val="tx1"/>
                </a:solidFill>
              </a:rPr>
              <a:t>6a- </a:t>
            </a:r>
            <a:r>
              <a:rPr lang="en-US" dirty="0" smtClean="0">
                <a:solidFill>
                  <a:schemeClr val="tx1"/>
                </a:solidFill>
              </a:rPr>
              <a:t>Growth</a:t>
            </a:r>
          </a:p>
          <a:p>
            <a:pPr lvl="1"/>
            <a:r>
              <a:rPr lang="en-US" b="1" dirty="0" smtClean="0">
                <a:solidFill>
                  <a:schemeClr val="tx1"/>
                </a:solidFill>
              </a:rPr>
              <a:t>6b- </a:t>
            </a:r>
            <a:r>
              <a:rPr lang="en-US" dirty="0" smtClean="0">
                <a:solidFill>
                  <a:schemeClr val="tx1"/>
                </a:solidFill>
              </a:rPr>
              <a:t>Financing structure &amp; profits</a:t>
            </a:r>
          </a:p>
          <a:p>
            <a:pPr lvl="1"/>
            <a:r>
              <a:rPr lang="en-US" b="1" dirty="0" smtClean="0">
                <a:solidFill>
                  <a:schemeClr val="tx1"/>
                </a:solidFill>
              </a:rPr>
              <a:t>6c</a:t>
            </a:r>
            <a:r>
              <a:rPr lang="en-US" dirty="0" smtClean="0">
                <a:solidFill>
                  <a:schemeClr val="tx1"/>
                </a:solidFill>
              </a:rPr>
              <a:t>- Prices &amp; profits</a:t>
            </a:r>
          </a:p>
          <a:p>
            <a:pPr lvl="1"/>
            <a:r>
              <a:rPr lang="en-US" b="1" dirty="0" smtClean="0">
                <a:solidFill>
                  <a:schemeClr val="tx1"/>
                </a:solidFill>
              </a:rPr>
              <a:t>6d</a:t>
            </a:r>
            <a:r>
              <a:rPr lang="en-US" dirty="0" smtClean="0">
                <a:solidFill>
                  <a:schemeClr val="tx1"/>
                </a:solidFill>
              </a:rPr>
              <a:t>- Executive compensation</a:t>
            </a:r>
          </a:p>
          <a:p>
            <a:pPr lvl="1"/>
            <a:endParaRPr lang="en-US" dirty="0" smtClean="0">
              <a:solidFill>
                <a:schemeClr val="tx1"/>
              </a:solidFill>
            </a:endParaRPr>
          </a:p>
        </p:txBody>
      </p:sp>
    </p:spTree>
    <p:extLst>
      <p:ext uri="{BB962C8B-B14F-4D97-AF65-F5344CB8AC3E}">
        <p14:creationId xmlns:p14="http://schemas.microsoft.com/office/powerpoint/2010/main" xmlns="" val="109582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9183"/>
            <a:ext cx="8382000" cy="1200328"/>
          </a:xfrm>
          <a:prstGeom prst="rect">
            <a:avLst/>
          </a:prstGeom>
          <a:noFill/>
        </p:spPr>
        <p:txBody>
          <a:bodyPr wrap="square" rtlCol="0">
            <a:spAutoFit/>
          </a:bodyPr>
          <a:lstStyle/>
          <a:p>
            <a:r>
              <a:rPr lang="en-US" sz="2400" b="1" dirty="0">
                <a:solidFill>
                  <a:prstClr val="black"/>
                </a:solidFill>
              </a:rPr>
              <a:t>6a- Growth rates are sustainable and appropriate for market conditions, allowing for high service quality. </a:t>
            </a:r>
          </a:p>
        </p:txBody>
      </p:sp>
      <p:graphicFrame>
        <p:nvGraphicFramePr>
          <p:cNvPr id="2" name="Table 1"/>
          <p:cNvGraphicFramePr>
            <a:graphicFrameLocks noGrp="1"/>
          </p:cNvGraphicFramePr>
          <p:nvPr>
            <p:extLst>
              <p:ext uri="{D42A27DB-BD31-4B8C-83A1-F6EECF244321}">
                <p14:modId xmlns:p14="http://schemas.microsoft.com/office/powerpoint/2010/main" xmlns="" val="2766354106"/>
              </p:ext>
            </p:extLst>
          </p:nvPr>
        </p:nvGraphicFramePr>
        <p:xfrm>
          <a:off x="0" y="1643678"/>
          <a:ext cx="9144000" cy="5723782"/>
        </p:xfrm>
        <a:graphic>
          <a:graphicData uri="http://schemas.openxmlformats.org/drawingml/2006/table">
            <a:tbl>
              <a:tblPr firstRow="1" bandRow="1">
                <a:tableStyleId>{3C2FFA5D-87B4-456A-9821-1D502468CF0F}</a:tableStyleId>
              </a:tblPr>
              <a:tblGrid>
                <a:gridCol w="9144000"/>
              </a:tblGrid>
              <a:tr h="526942">
                <a:tc>
                  <a:txBody>
                    <a:bodyPr/>
                    <a:lstStyle/>
                    <a:p>
                      <a:r>
                        <a:rPr lang="en-US" sz="2000" dirty="0" smtClean="0">
                          <a:solidFill>
                            <a:schemeClr val="tx1"/>
                          </a:solidFill>
                        </a:rPr>
                        <a:t>Essential Practices</a:t>
                      </a:r>
                      <a:endParaRPr lang="en-US" sz="2000" dirty="0">
                        <a:solidFill>
                          <a:schemeClr val="tx1"/>
                        </a:solidFill>
                      </a:endParaRPr>
                    </a:p>
                  </a:txBody>
                  <a:tcPr/>
                </a:tc>
              </a:tr>
              <a:tr h="4687380">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100" dirty="0" smtClean="0"/>
                        <a:t>Set sustainable target growth rates, considering both internal factors (e.g., staffing, information systems, financing) and external </a:t>
                      </a:r>
                      <a:r>
                        <a:rPr kumimoji="0" lang="en-US" sz="2100" kern="1200" dirty="0" smtClean="0">
                          <a:solidFill>
                            <a:schemeClr val="dk1"/>
                          </a:solidFill>
                          <a:latin typeface="+mn-lt"/>
                          <a:ea typeface="+mn-ea"/>
                          <a:cs typeface="+mn-cs"/>
                        </a:rPr>
                        <a:t>factors</a:t>
                      </a:r>
                      <a:r>
                        <a:rPr lang="en-US" sz="2100" dirty="0" smtClean="0"/>
                        <a:t> (e.g., competition, market saturation, client over-indebtedness).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100" dirty="0" smtClean="0"/>
                        <a:t>Manage the risks associated with growth by: 1) assessing market conditions to ensure that neither sustainability nor client wellbeing are compromised by pursuit of short-term growth, and 2) setting and verifying compliance with growth related policies across all departments/branches.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100" dirty="0" smtClean="0"/>
                        <a:t>Examine quarterly growth rates for all branches/regions, not just the overall annual rates and use a monitoring system to identify unexpected and unsanctioned growth.</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100" kern="1200" dirty="0" smtClean="0">
                          <a:solidFill>
                            <a:schemeClr val="dk1"/>
                          </a:solidFill>
                          <a:effectLst/>
                          <a:latin typeface="+mn-lt"/>
                          <a:ea typeface="+mn-ea"/>
                          <a:cs typeface="+mn-cs"/>
                        </a:rPr>
                        <a:t>Monitor whether internal capacity (e.g., MIS, risk management, employee training) is keeping pace with institutional growth in number of clients and amount of loans and deposits, and increase that capacity as needed. </a:t>
                      </a:r>
                      <a:endParaRPr lang="en-US" sz="2100"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dirty="0"/>
                    </a:p>
                  </a:txBody>
                  <a:tcPr/>
                </a:tc>
              </a:tr>
            </a:tbl>
          </a:graphicData>
        </a:graphic>
      </p:graphicFrame>
    </p:spTree>
    <p:extLst>
      <p:ext uri="{BB962C8B-B14F-4D97-AF65-F5344CB8AC3E}">
        <p14:creationId xmlns:p14="http://schemas.microsoft.com/office/powerpoint/2010/main" xmlns="" val="2330096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9183"/>
            <a:ext cx="8382000" cy="1200328"/>
          </a:xfrm>
          <a:prstGeom prst="rect">
            <a:avLst/>
          </a:prstGeom>
          <a:noFill/>
        </p:spPr>
        <p:txBody>
          <a:bodyPr wrap="square" rtlCol="0">
            <a:spAutoFit/>
          </a:bodyPr>
          <a:lstStyle/>
          <a:p>
            <a:r>
              <a:rPr lang="en-US" sz="2400" b="1" dirty="0">
                <a:solidFill>
                  <a:prstClr val="black"/>
                </a:solidFill>
              </a:rPr>
              <a:t>6b- The institution’s financing structure is appropriate to a double bottom line institution in its mix of sources, terms, and desired returns. </a:t>
            </a:r>
          </a:p>
        </p:txBody>
      </p:sp>
      <p:graphicFrame>
        <p:nvGraphicFramePr>
          <p:cNvPr id="2" name="Table 1"/>
          <p:cNvGraphicFramePr>
            <a:graphicFrameLocks noGrp="1"/>
          </p:cNvGraphicFramePr>
          <p:nvPr>
            <p:extLst>
              <p:ext uri="{D42A27DB-BD31-4B8C-83A1-F6EECF244321}">
                <p14:modId xmlns:p14="http://schemas.microsoft.com/office/powerpoint/2010/main" xmlns="" val="1092620301"/>
              </p:ext>
            </p:extLst>
          </p:nvPr>
        </p:nvGraphicFramePr>
        <p:xfrm>
          <a:off x="0" y="1643678"/>
          <a:ext cx="9144000" cy="5312302"/>
        </p:xfrm>
        <a:graphic>
          <a:graphicData uri="http://schemas.openxmlformats.org/drawingml/2006/table">
            <a:tbl>
              <a:tblPr firstRow="1" bandRow="1">
                <a:tableStyleId>{3C2FFA5D-87B4-456A-9821-1D502468CF0F}</a:tableStyleId>
              </a:tblPr>
              <a:tblGrid>
                <a:gridCol w="9144000"/>
              </a:tblGrid>
              <a:tr h="526942">
                <a:tc>
                  <a:txBody>
                    <a:bodyPr/>
                    <a:lstStyle/>
                    <a:p>
                      <a:r>
                        <a:rPr lang="en-US" sz="2000" dirty="0" smtClean="0">
                          <a:solidFill>
                            <a:schemeClr val="tx1"/>
                          </a:solidFill>
                        </a:rPr>
                        <a:t>Essential Practices</a:t>
                      </a:r>
                      <a:endParaRPr lang="en-US" sz="2000" dirty="0">
                        <a:solidFill>
                          <a:schemeClr val="tx1"/>
                        </a:solidFill>
                      </a:endParaRPr>
                    </a:p>
                  </a:txBody>
                  <a:tcPr/>
                </a:tc>
              </a:tr>
              <a:tr h="4687380">
                <a:tc>
                  <a:txBody>
                    <a:bodyPr/>
                    <a:lstStyle/>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400" baseline="0" dirty="0" smtClean="0"/>
                        <a:t>Ensure alignment with investors on 1) the use of the institution’s returns, and 2) the profitability expectations of the institution.</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Ensure alignment with investors</a:t>
                      </a:r>
                      <a:r>
                        <a:rPr lang="en-US" sz="2400" baseline="0" dirty="0" smtClean="0"/>
                        <a:t> </a:t>
                      </a:r>
                      <a:r>
                        <a:rPr lang="en-US" sz="2400" dirty="0" smtClean="0"/>
                        <a:t>on </a:t>
                      </a:r>
                      <a:r>
                        <a:rPr kumimoji="0" lang="en-US" sz="2400" kern="1200" dirty="0" smtClean="0">
                          <a:solidFill>
                            <a:schemeClr val="dk1"/>
                          </a:solidFill>
                          <a:effectLst/>
                          <a:latin typeface="+mn-lt"/>
                          <a:ea typeface="+mn-ea"/>
                          <a:cs typeface="+mn-cs"/>
                        </a:rPr>
                        <a:t>planned time horizons for investment, and exit strategies are aligned with the institution’s social goals and stage of development.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kern="1200" dirty="0" smtClean="0">
                          <a:solidFill>
                            <a:schemeClr val="dk1"/>
                          </a:solidFill>
                          <a:effectLst/>
                          <a:latin typeface="+mn-lt"/>
                          <a:ea typeface="+mn-ea"/>
                          <a:cs typeface="+mn-cs"/>
                        </a:rPr>
                        <a:t>Consider the</a:t>
                      </a:r>
                      <a:r>
                        <a:rPr kumimoji="0" lang="en-US" sz="2400" kern="1200" baseline="0" dirty="0" smtClean="0">
                          <a:solidFill>
                            <a:schemeClr val="dk1"/>
                          </a:solidFill>
                          <a:effectLst/>
                          <a:latin typeface="+mn-lt"/>
                          <a:ea typeface="+mn-ea"/>
                          <a:cs typeface="+mn-cs"/>
                        </a:rPr>
                        <a:t> </a:t>
                      </a:r>
                      <a:r>
                        <a:rPr kumimoji="0" lang="en-US" sz="2400" kern="1200" dirty="0" smtClean="0">
                          <a:solidFill>
                            <a:schemeClr val="dk1"/>
                          </a:solidFill>
                          <a:effectLst/>
                          <a:latin typeface="+mn-lt"/>
                          <a:ea typeface="+mn-ea"/>
                          <a:cs typeface="+mn-cs"/>
                        </a:rPr>
                        <a:t>total cost of capital when deciding on a financing structure in order to understand what cost would be passed on to the client.</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kern="1200" dirty="0" smtClean="0">
                          <a:solidFill>
                            <a:schemeClr val="dk1"/>
                          </a:solidFill>
                          <a:effectLst/>
                          <a:latin typeface="+mn-lt"/>
                          <a:ea typeface="+mn-ea"/>
                          <a:cs typeface="+mn-cs"/>
                        </a:rPr>
                        <a:t>Protect client savings and cash collateral.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kern="1200" dirty="0" smtClean="0">
                          <a:solidFill>
                            <a:schemeClr val="dk1"/>
                          </a:solidFill>
                          <a:effectLst/>
                          <a:latin typeface="+mn-lt"/>
                          <a:ea typeface="+mn-ea"/>
                          <a:cs typeface="+mn-cs"/>
                        </a:rPr>
                        <a:t>Invest a portion of profits to increase value to customers, such as lowering interest rates or adding or improving products and services.</a:t>
                      </a:r>
                      <a:r>
                        <a:rPr lang="en-US" sz="2400" dirty="0" smtClean="0">
                          <a:effectLst/>
                        </a:rPr>
                        <a:t> </a:t>
                      </a:r>
                      <a:endParaRPr kumimoji="0" lang="en-US" sz="24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2000" dirty="0"/>
                    </a:p>
                  </a:txBody>
                  <a:tcPr/>
                </a:tc>
              </a:tr>
            </a:tbl>
          </a:graphicData>
        </a:graphic>
      </p:graphicFrame>
    </p:spTree>
    <p:extLst>
      <p:ext uri="{BB962C8B-B14F-4D97-AF65-F5344CB8AC3E}">
        <p14:creationId xmlns:p14="http://schemas.microsoft.com/office/powerpoint/2010/main" xmlns="" val="1007776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9183"/>
            <a:ext cx="8382000" cy="1569660"/>
          </a:xfrm>
          <a:prstGeom prst="rect">
            <a:avLst/>
          </a:prstGeom>
          <a:noFill/>
        </p:spPr>
        <p:txBody>
          <a:bodyPr wrap="square" rtlCol="0">
            <a:spAutoFit/>
          </a:bodyPr>
          <a:lstStyle/>
          <a:p>
            <a:r>
              <a:rPr lang="en-US" sz="2400" b="1" dirty="0">
                <a:solidFill>
                  <a:prstClr val="black"/>
                </a:solidFill>
              </a:rPr>
              <a:t>6c- Pursuit of profits does not undermine the long-term sustainability of the institution or client well-being. </a:t>
            </a:r>
          </a:p>
          <a:p>
            <a:endParaRPr lang="en-US" sz="2400" b="1"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643283531"/>
              </p:ext>
            </p:extLst>
          </p:nvPr>
        </p:nvGraphicFramePr>
        <p:xfrm>
          <a:off x="0" y="1643678"/>
          <a:ext cx="9144000" cy="5373262"/>
        </p:xfrm>
        <a:graphic>
          <a:graphicData uri="http://schemas.openxmlformats.org/drawingml/2006/table">
            <a:tbl>
              <a:tblPr firstRow="1" bandRow="1">
                <a:tableStyleId>{3C2FFA5D-87B4-456A-9821-1D502468CF0F}</a:tableStyleId>
              </a:tblPr>
              <a:tblGrid>
                <a:gridCol w="9144000"/>
              </a:tblGrid>
              <a:tr h="526942">
                <a:tc>
                  <a:txBody>
                    <a:bodyPr/>
                    <a:lstStyle/>
                    <a:p>
                      <a:r>
                        <a:rPr lang="en-US" sz="2400" dirty="0" smtClean="0">
                          <a:solidFill>
                            <a:schemeClr val="tx1"/>
                          </a:solidFill>
                        </a:rPr>
                        <a:t>Essential Practices</a:t>
                      </a:r>
                      <a:endParaRPr lang="en-US" sz="2400" dirty="0">
                        <a:solidFill>
                          <a:schemeClr val="tx1"/>
                        </a:solidFill>
                      </a:endParaRPr>
                    </a:p>
                  </a:txBody>
                  <a:tcPr/>
                </a:tc>
              </a:tr>
              <a:tr h="4687380">
                <a:tc>
                  <a:txBody>
                    <a:bodyPr/>
                    <a:lstStyle/>
                    <a:p>
                      <a:pPr marL="285750" indent="-285750">
                        <a:buFont typeface="Arial"/>
                        <a:buChar char="•"/>
                      </a:pPr>
                      <a:r>
                        <a:rPr kumimoji="0" lang="en-US" sz="2400" kern="1200" dirty="0" smtClean="0">
                          <a:solidFill>
                            <a:schemeClr val="dk1"/>
                          </a:solidFill>
                          <a:effectLst/>
                          <a:latin typeface="+mn-lt"/>
                          <a:ea typeface="+mn-ea"/>
                          <a:cs typeface="+mn-cs"/>
                        </a:rPr>
                        <a:t>Set</a:t>
                      </a:r>
                      <a:r>
                        <a:rPr kumimoji="0" lang="en-US" sz="2400" kern="1200" baseline="0" dirty="0" smtClean="0">
                          <a:solidFill>
                            <a:schemeClr val="dk1"/>
                          </a:solidFill>
                          <a:effectLst/>
                          <a:latin typeface="+mn-lt"/>
                          <a:ea typeface="+mn-ea"/>
                          <a:cs typeface="+mn-cs"/>
                        </a:rPr>
                        <a:t> responsible p</a:t>
                      </a:r>
                      <a:r>
                        <a:rPr kumimoji="0" lang="en-US" sz="2400" kern="1200" dirty="0" smtClean="0">
                          <a:solidFill>
                            <a:schemeClr val="dk1"/>
                          </a:solidFill>
                          <a:effectLst/>
                          <a:latin typeface="+mn-lt"/>
                          <a:ea typeface="+mn-ea"/>
                          <a:cs typeface="+mn-cs"/>
                        </a:rPr>
                        <a:t>rices for products and services (e.g., effective interest rates on loans, fees for remittances, insurance premiums), meaning that prices are:</a:t>
                      </a:r>
                    </a:p>
                    <a:p>
                      <a:pPr marL="742950" lvl="1" indent="-285750">
                        <a:buFont typeface="Arial"/>
                        <a:buChar char="•"/>
                      </a:pPr>
                      <a:r>
                        <a:rPr kumimoji="0" lang="en-US" sz="2400" kern="1200" dirty="0" smtClean="0">
                          <a:solidFill>
                            <a:schemeClr val="dk1"/>
                          </a:solidFill>
                          <a:effectLst/>
                          <a:latin typeface="+mn-lt"/>
                          <a:ea typeface="+mn-ea"/>
                          <a:cs typeface="+mn-cs"/>
                        </a:rPr>
                        <a:t>Market-oriented</a:t>
                      </a:r>
                      <a:r>
                        <a:rPr kumimoji="0" lang="en-US" sz="2400" kern="1200" baseline="0" dirty="0" smtClean="0">
                          <a:solidFill>
                            <a:schemeClr val="dk1"/>
                          </a:solidFill>
                          <a:effectLst/>
                          <a:latin typeface="+mn-lt"/>
                          <a:ea typeface="+mn-ea"/>
                          <a:cs typeface="+mn-cs"/>
                        </a:rPr>
                        <a:t> and competitive within the country context; and</a:t>
                      </a:r>
                    </a:p>
                    <a:p>
                      <a:pPr marL="742950" lvl="1" indent="-285750">
                        <a:buFont typeface="Arial"/>
                        <a:buChar char="•"/>
                      </a:pPr>
                      <a:r>
                        <a:rPr kumimoji="0" lang="en-US" sz="2400" kern="1200" dirty="0" smtClean="0">
                          <a:solidFill>
                            <a:schemeClr val="dk1"/>
                          </a:solidFill>
                          <a:effectLst/>
                          <a:latin typeface="+mn-lt"/>
                          <a:ea typeface="+mn-ea"/>
                          <a:cs typeface="+mn-cs"/>
                        </a:rPr>
                        <a:t>Allow the institution to earn a rate of return to support operations and grow</a:t>
                      </a:r>
                      <a:r>
                        <a:rPr lang="en-US" sz="2400" dirty="0" smtClean="0">
                          <a:effectLst/>
                        </a:rPr>
                        <a:t> </a:t>
                      </a:r>
                      <a:endParaRPr kumimoji="0" lang="en-US" sz="24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2400" dirty="0" smtClean="0"/>
                        <a:t>The Board monitors whether the institution’s pricing levels for all products and services are consistent with the institution’s policies on returns.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kern="1200" dirty="0" smtClean="0">
                          <a:solidFill>
                            <a:schemeClr val="dk1"/>
                          </a:solidFill>
                          <a:effectLst/>
                          <a:latin typeface="+mn-lt"/>
                          <a:ea typeface="+mn-ea"/>
                          <a:cs typeface="+mn-cs"/>
                        </a:rPr>
                        <a:t>Establish a loan-officer-to-client ratio  that promotes high service quality for clients.  </a:t>
                      </a:r>
                      <a:endParaRPr lang="en-US" sz="2400" dirty="0" smtClean="0"/>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2400" dirty="0"/>
                    </a:p>
                  </a:txBody>
                  <a:tcPr/>
                </a:tc>
              </a:tr>
            </a:tbl>
          </a:graphicData>
        </a:graphic>
      </p:graphicFrame>
    </p:spTree>
    <p:extLst>
      <p:ext uri="{BB962C8B-B14F-4D97-AF65-F5344CB8AC3E}">
        <p14:creationId xmlns:p14="http://schemas.microsoft.com/office/powerpoint/2010/main" xmlns="" val="3367173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9183"/>
            <a:ext cx="8382000" cy="1569660"/>
          </a:xfrm>
          <a:prstGeom prst="rect">
            <a:avLst/>
          </a:prstGeom>
          <a:noFill/>
        </p:spPr>
        <p:txBody>
          <a:bodyPr wrap="square" rtlCol="0">
            <a:spAutoFit/>
          </a:bodyPr>
          <a:lstStyle/>
          <a:p>
            <a:r>
              <a:rPr lang="en-US" sz="2400" b="1" dirty="0">
                <a:solidFill>
                  <a:prstClr val="black"/>
                </a:solidFill>
              </a:rPr>
              <a:t>6d- The institution offers  compensation to senior managers that is appropriate to a double bottom line institution. </a:t>
            </a:r>
          </a:p>
          <a:p>
            <a:endParaRPr lang="en-US" sz="2400" b="1"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81641876"/>
              </p:ext>
            </p:extLst>
          </p:nvPr>
        </p:nvGraphicFramePr>
        <p:xfrm>
          <a:off x="0" y="1643678"/>
          <a:ext cx="9144000" cy="5214322"/>
        </p:xfrm>
        <a:graphic>
          <a:graphicData uri="http://schemas.openxmlformats.org/drawingml/2006/table">
            <a:tbl>
              <a:tblPr firstRow="1" bandRow="1">
                <a:tableStyleId>{3C2FFA5D-87B4-456A-9821-1D502468CF0F}</a:tableStyleId>
              </a:tblPr>
              <a:tblGrid>
                <a:gridCol w="9144000"/>
              </a:tblGrid>
              <a:tr h="526942">
                <a:tc>
                  <a:txBody>
                    <a:bodyPr/>
                    <a:lstStyle/>
                    <a:p>
                      <a:r>
                        <a:rPr lang="en-US" sz="2400" dirty="0" smtClean="0">
                          <a:solidFill>
                            <a:schemeClr val="tx1"/>
                          </a:solidFill>
                        </a:rPr>
                        <a:t>Essential Practices</a:t>
                      </a:r>
                      <a:endParaRPr lang="en-US" sz="2400" dirty="0">
                        <a:solidFill>
                          <a:schemeClr val="tx1"/>
                        </a:solidFill>
                      </a:endParaRPr>
                    </a:p>
                  </a:txBody>
                  <a:tcPr/>
                </a:tc>
              </a:tr>
              <a:tr h="4687380">
                <a:tc>
                  <a:txBody>
                    <a:bodyPr/>
                    <a:lstStyle/>
                    <a:p>
                      <a:pPr marL="285750" indent="-285750">
                        <a:buFont typeface="Arial"/>
                        <a:buChar char="•"/>
                      </a:pPr>
                      <a:r>
                        <a:rPr kumimoji="0" lang="en-US" sz="2400" kern="1200" dirty="0" smtClean="0">
                          <a:solidFill>
                            <a:schemeClr val="dk1"/>
                          </a:solidFill>
                          <a:effectLst/>
                          <a:latin typeface="+mn-lt"/>
                          <a:ea typeface="+mn-ea"/>
                          <a:cs typeface="+mn-cs"/>
                        </a:rPr>
                        <a:t>Transparently disclose compensation (defined as salary, benefits, bonuses, stock options, and cash value of perquisites) to regulators, donors, and investors, upon request. </a:t>
                      </a:r>
                    </a:p>
                    <a:p>
                      <a:pPr marL="0" indent="0">
                        <a:buFont typeface="Arial"/>
                        <a:buNone/>
                      </a:pPr>
                      <a:endParaRPr kumimoji="0" lang="en-US" sz="24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400" kern="1200" dirty="0" smtClean="0">
                          <a:solidFill>
                            <a:schemeClr val="dk1"/>
                          </a:solidFill>
                          <a:effectLst/>
                          <a:latin typeface="+mn-lt"/>
                          <a:ea typeface="+mn-ea"/>
                          <a:cs typeface="+mn-cs"/>
                        </a:rPr>
                        <a:t> Calculate the difference between the average compensation of top level executives (e.g., CEO, CFO) and field employees, and evaluate whether this spread is consistent with the institution’s mission, social goals, and commitment to treat employees responsibly. </a:t>
                      </a:r>
                      <a:endParaRPr lang="en-US" sz="2400" dirty="0" smtClean="0"/>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2400" dirty="0"/>
                    </a:p>
                  </a:txBody>
                  <a:tcPr/>
                </a:tc>
              </a:tr>
            </a:tbl>
          </a:graphicData>
        </a:graphic>
      </p:graphicFrame>
    </p:spTree>
    <p:extLst>
      <p:ext uri="{BB962C8B-B14F-4D97-AF65-F5344CB8AC3E}">
        <p14:creationId xmlns:p14="http://schemas.microsoft.com/office/powerpoint/2010/main" xmlns="" val="2204625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1465"/>
            <a:ext cx="8229600" cy="1069848"/>
          </a:xfrm>
        </p:spPr>
        <p:txBody>
          <a:bodyPr>
            <a:normAutofit/>
          </a:bodyPr>
          <a:lstStyle/>
          <a:p>
            <a:pPr lvl="0"/>
            <a:r>
              <a:rPr lang="en-US" dirty="0" smtClean="0">
                <a:solidFill>
                  <a:srgbClr val="000000"/>
                </a:solidFill>
              </a:rPr>
              <a:t>Interview with Dina Pons, </a:t>
            </a:r>
            <a:r>
              <a:rPr lang="en-US" dirty="0" err="1" smtClean="0">
                <a:solidFill>
                  <a:srgbClr val="000000"/>
                </a:solidFill>
              </a:rPr>
              <a:t>Incofin</a:t>
            </a:r>
            <a:endParaRPr lang="en-US" dirty="0">
              <a:solidFill>
                <a:srgbClr val="000000"/>
              </a:solidFill>
            </a:endParaRPr>
          </a:p>
        </p:txBody>
      </p:sp>
      <p:sp>
        <p:nvSpPr>
          <p:cNvPr id="6" name="TextBox 5"/>
          <p:cNvSpPr txBox="1"/>
          <p:nvPr/>
        </p:nvSpPr>
        <p:spPr>
          <a:xfrm>
            <a:off x="3040548" y="5241328"/>
            <a:ext cx="184666" cy="369332"/>
          </a:xfrm>
          <a:prstGeom prst="rect">
            <a:avLst/>
          </a:prstGeom>
          <a:noFill/>
        </p:spPr>
        <p:txBody>
          <a:bodyPr wrap="none" rtlCol="0">
            <a:spAutoFit/>
          </a:bodyPr>
          <a:lstStyle/>
          <a:p>
            <a:endParaRPr lang="en-US" dirty="0"/>
          </a:p>
        </p:txBody>
      </p:sp>
      <p:sp>
        <p:nvSpPr>
          <p:cNvPr id="7" name="Rectangle 6"/>
          <p:cNvSpPr/>
          <p:nvPr/>
        </p:nvSpPr>
        <p:spPr>
          <a:xfrm>
            <a:off x="457201" y="4579608"/>
            <a:ext cx="8077510" cy="1569660"/>
          </a:xfrm>
          <a:prstGeom prst="rect">
            <a:avLst/>
          </a:prstGeom>
        </p:spPr>
        <p:txBody>
          <a:bodyPr wrap="square">
            <a:spAutoFit/>
          </a:bodyPr>
          <a:lstStyle/>
          <a:p>
            <a:r>
              <a:rPr lang="en-US" sz="3200" dirty="0" smtClean="0">
                <a:latin typeface="Trebuchet MS (Headings)"/>
                <a:cs typeface="Trebuchet MS (Headings)"/>
              </a:rPr>
              <a:t>Standard 6a- Growth rates are sustainable and appropriate for market conditions, allowing for high service quality. </a:t>
            </a:r>
            <a:endParaRPr lang="en-US" sz="3200" dirty="0">
              <a:latin typeface="Trebuchet MS (Headings)"/>
              <a:cs typeface="Trebuchet MS (Headings)"/>
            </a:endParaRPr>
          </a:p>
        </p:txBody>
      </p:sp>
      <p:pic>
        <p:nvPicPr>
          <p:cNvPr id="8" name="Picture 7"/>
          <p:cNvPicPr/>
          <p:nvPr/>
        </p:nvPicPr>
        <p:blipFill rotWithShape="1">
          <a:blip r:embed="rId2"/>
          <a:srcRect l="29696" t="6812" r="30442" b="9171"/>
          <a:stretch/>
        </p:blipFill>
        <p:spPr bwMode="auto">
          <a:xfrm>
            <a:off x="3225214" y="2126613"/>
            <a:ext cx="1933997" cy="245299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59192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134"/>
            <a:ext cx="8229600" cy="1066800"/>
          </a:xfrm>
        </p:spPr>
        <p:txBody>
          <a:bodyPr>
            <a:noAutofit/>
          </a:bodyPr>
          <a:lstStyle/>
          <a:p>
            <a:r>
              <a:rPr lang="en-US" sz="2600" dirty="0" smtClean="0"/>
              <a:t>How does </a:t>
            </a:r>
            <a:r>
              <a:rPr lang="en-US" sz="2600" dirty="0" err="1" smtClean="0"/>
              <a:t>Incofin</a:t>
            </a:r>
            <a:r>
              <a:rPr lang="en-US" sz="2600" dirty="0" smtClean="0"/>
              <a:t> look for when assessing an FI’s growth rates? </a:t>
            </a:r>
            <a:endParaRPr lang="en-US" sz="2600" dirty="0"/>
          </a:p>
        </p:txBody>
      </p:sp>
      <p:sp>
        <p:nvSpPr>
          <p:cNvPr id="5" name="Content Placeholder 2"/>
          <p:cNvSpPr>
            <a:spLocks noGrp="1"/>
          </p:cNvSpPr>
          <p:nvPr>
            <p:ph idx="1"/>
          </p:nvPr>
        </p:nvSpPr>
        <p:spPr>
          <a:xfrm>
            <a:off x="44507" y="1440934"/>
            <a:ext cx="9099493" cy="4793777"/>
          </a:xfrm>
        </p:spPr>
        <p:txBody>
          <a:bodyPr>
            <a:noAutofit/>
          </a:bodyPr>
          <a:lstStyle/>
          <a:p>
            <a:r>
              <a:rPr lang="en-US" sz="1900" b="1" dirty="0" smtClean="0"/>
              <a:t>First level of analysis: </a:t>
            </a:r>
          </a:p>
          <a:p>
            <a:pPr lvl="1">
              <a:buFont typeface="Arial" pitchFamily="34" charset="0"/>
              <a:buChar char="•"/>
            </a:pPr>
            <a:r>
              <a:rPr lang="en-US" sz="1900" dirty="0">
                <a:solidFill>
                  <a:schemeClr val="tx1"/>
                </a:solidFill>
              </a:rPr>
              <a:t>Level of microfinance services penetration in the country/provinces/districts of where the MFI is located. </a:t>
            </a:r>
            <a:endParaRPr lang="en-US" sz="1900" dirty="0" smtClean="0">
              <a:solidFill>
                <a:schemeClr val="tx1"/>
              </a:solidFill>
            </a:endParaRPr>
          </a:p>
          <a:p>
            <a:pPr lvl="1">
              <a:buFont typeface="Arial" pitchFamily="34" charset="0"/>
              <a:buChar char="•"/>
            </a:pPr>
            <a:r>
              <a:rPr lang="en-US" sz="1900" dirty="0">
                <a:solidFill>
                  <a:schemeClr val="tx1"/>
                </a:solidFill>
              </a:rPr>
              <a:t>L</a:t>
            </a:r>
            <a:r>
              <a:rPr lang="en-US" sz="1900" dirty="0" smtClean="0">
                <a:solidFill>
                  <a:schemeClr val="tx1"/>
                </a:solidFill>
              </a:rPr>
              <a:t>evel of multiple borrowing, </a:t>
            </a:r>
            <a:r>
              <a:rPr lang="en-US" sz="1900" dirty="0">
                <a:solidFill>
                  <a:schemeClr val="tx1"/>
                </a:solidFill>
              </a:rPr>
              <a:t> </a:t>
            </a:r>
            <a:r>
              <a:rPr lang="en-US" sz="1900" dirty="0" smtClean="0">
                <a:solidFill>
                  <a:schemeClr val="tx1"/>
                </a:solidFill>
              </a:rPr>
              <a:t>presence of a credit bureau, etc. </a:t>
            </a:r>
            <a:endParaRPr lang="en-US" sz="1900" dirty="0">
              <a:solidFill>
                <a:schemeClr val="tx1"/>
              </a:solidFill>
            </a:endParaRPr>
          </a:p>
          <a:p>
            <a:pPr lvl="1">
              <a:buFont typeface="Arial" pitchFamily="34" charset="0"/>
              <a:buChar char="•"/>
            </a:pPr>
            <a:r>
              <a:rPr lang="en-US" sz="1900" dirty="0">
                <a:solidFill>
                  <a:schemeClr val="tx1"/>
                </a:solidFill>
              </a:rPr>
              <a:t>Level of growth </a:t>
            </a:r>
            <a:r>
              <a:rPr lang="en-US" sz="1900" dirty="0" smtClean="0">
                <a:solidFill>
                  <a:schemeClr val="tx1"/>
                </a:solidFill>
              </a:rPr>
              <a:t>rates and type of product offering, average loan size </a:t>
            </a:r>
            <a:r>
              <a:rPr lang="en-US" sz="1900" dirty="0">
                <a:solidFill>
                  <a:schemeClr val="tx1"/>
                </a:solidFill>
              </a:rPr>
              <a:t>of the main microfinance providers. </a:t>
            </a:r>
          </a:p>
          <a:p>
            <a:pPr marL="411480" lvl="1" indent="0">
              <a:buNone/>
            </a:pPr>
            <a:endParaRPr lang="en-US" sz="1900" dirty="0"/>
          </a:p>
          <a:p>
            <a:r>
              <a:rPr lang="en-US" sz="1900" b="1" dirty="0" smtClean="0"/>
              <a:t>Second level analysis: </a:t>
            </a:r>
          </a:p>
          <a:p>
            <a:pPr marL="630936" lvl="2" indent="-256032">
              <a:buClr>
                <a:schemeClr val="accent3"/>
              </a:buClr>
              <a:buFont typeface="Georgia"/>
              <a:buChar char="•"/>
            </a:pPr>
            <a:r>
              <a:rPr lang="en-US" sz="1900" dirty="0" smtClean="0"/>
              <a:t>Past and present levels </a:t>
            </a:r>
            <a:r>
              <a:rPr lang="en-US" sz="1900" dirty="0"/>
              <a:t>of growth rates of the </a:t>
            </a:r>
            <a:r>
              <a:rPr lang="en-US" sz="1900" dirty="0" smtClean="0"/>
              <a:t>MFI. </a:t>
            </a:r>
          </a:p>
          <a:p>
            <a:pPr marL="630936" lvl="2" indent="-256032">
              <a:buClr>
                <a:schemeClr val="accent3"/>
              </a:buClr>
              <a:buFont typeface="Georgia"/>
              <a:buChar char="•"/>
            </a:pPr>
            <a:r>
              <a:rPr lang="en-US" sz="1900" dirty="0" smtClean="0"/>
              <a:t>Projected growth rates of the MFI (conversation with MT and BOD). </a:t>
            </a:r>
          </a:p>
          <a:p>
            <a:pPr marL="630936" lvl="2" indent="-256032">
              <a:buClr>
                <a:schemeClr val="accent3"/>
              </a:buClr>
              <a:buFont typeface="Georgia"/>
              <a:buChar char="•"/>
            </a:pPr>
            <a:endParaRPr lang="en-US" sz="1900" dirty="0"/>
          </a:p>
          <a:p>
            <a:pPr marL="365760" lvl="1" indent="-256032">
              <a:buClr>
                <a:schemeClr val="accent3"/>
              </a:buClr>
              <a:buFont typeface="Georgia"/>
              <a:buChar char="•"/>
            </a:pPr>
            <a:r>
              <a:rPr lang="en-US" sz="1900" b="1" dirty="0">
                <a:solidFill>
                  <a:schemeClr val="tx1"/>
                </a:solidFill>
              </a:rPr>
              <a:t>Third level analysis: </a:t>
            </a:r>
            <a:endParaRPr lang="en-US" sz="1900" b="1" dirty="0" smtClean="0">
              <a:solidFill>
                <a:schemeClr val="tx1"/>
              </a:solidFill>
            </a:endParaRPr>
          </a:p>
          <a:p>
            <a:pPr marL="630936" lvl="2" indent="-256032">
              <a:buClr>
                <a:schemeClr val="accent3"/>
              </a:buClr>
              <a:buFont typeface="Georgia"/>
              <a:buChar char="•"/>
            </a:pPr>
            <a:r>
              <a:rPr lang="en-US" sz="1900" dirty="0" smtClean="0">
                <a:solidFill>
                  <a:schemeClr val="tx1"/>
                </a:solidFill>
              </a:rPr>
              <a:t>Refined analysis per branch, per quarter, per region, </a:t>
            </a:r>
            <a:r>
              <a:rPr lang="en-US" sz="1900" dirty="0" err="1" smtClean="0">
                <a:solidFill>
                  <a:schemeClr val="tx1"/>
                </a:solidFill>
              </a:rPr>
              <a:t>etc</a:t>
            </a:r>
            <a:endParaRPr lang="en-US" sz="1900" dirty="0" smtClean="0">
              <a:solidFill>
                <a:schemeClr val="tx1"/>
              </a:solidFill>
            </a:endParaRPr>
          </a:p>
          <a:p>
            <a:pPr marL="630936" lvl="2" indent="-256032">
              <a:buClr>
                <a:schemeClr val="accent3"/>
              </a:buClr>
              <a:buFont typeface="Georgia"/>
              <a:buChar char="•"/>
            </a:pPr>
            <a:r>
              <a:rPr lang="en-US" sz="1900" dirty="0" smtClean="0">
                <a:solidFill>
                  <a:schemeClr val="tx1"/>
                </a:solidFill>
              </a:rPr>
              <a:t>Analysis of internal capacities (MIS, risk management, credit underwriting policies, delinquency management, </a:t>
            </a:r>
            <a:r>
              <a:rPr lang="en-US" sz="1900" dirty="0" err="1" smtClean="0">
                <a:solidFill>
                  <a:schemeClr val="tx1"/>
                </a:solidFill>
              </a:rPr>
              <a:t>etc</a:t>
            </a:r>
            <a:r>
              <a:rPr lang="en-US" sz="1900" dirty="0" smtClean="0">
                <a:solidFill>
                  <a:schemeClr val="tx1"/>
                </a:solidFill>
              </a:rPr>
              <a:t>). </a:t>
            </a:r>
          </a:p>
          <a:p>
            <a:pPr marL="630936" lvl="2" indent="-256032">
              <a:buClr>
                <a:schemeClr val="accent3"/>
              </a:buClr>
              <a:buFont typeface="Georgia"/>
              <a:buChar char="•"/>
            </a:pPr>
            <a:r>
              <a:rPr lang="en-US" sz="1900" dirty="0" smtClean="0">
                <a:solidFill>
                  <a:schemeClr val="tx1"/>
                </a:solidFill>
              </a:rPr>
              <a:t>Analysis of HR: middle managers, compliance culture, incentive schemes, etc. </a:t>
            </a:r>
            <a:endParaRPr lang="en-US" sz="1900" dirty="0">
              <a:solidFill>
                <a:schemeClr val="tx1"/>
              </a:solidFill>
            </a:endParaRPr>
          </a:p>
          <a:p>
            <a:pPr marL="365760" lvl="1" indent="-256032">
              <a:buClr>
                <a:schemeClr val="accent3"/>
              </a:buClr>
              <a:buFont typeface="Georgia"/>
              <a:buChar char="•"/>
            </a:pPr>
            <a:endParaRPr lang="en-US" sz="1900" dirty="0"/>
          </a:p>
          <a:p>
            <a:endParaRPr lang="en-US" sz="1900" dirty="0" smtClean="0"/>
          </a:p>
        </p:txBody>
      </p:sp>
    </p:spTree>
    <p:extLst>
      <p:ext uri="{BB962C8B-B14F-4D97-AF65-F5344CB8AC3E}">
        <p14:creationId xmlns:p14="http://schemas.microsoft.com/office/powerpoint/2010/main" xmlns="" val="3644730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irobi Training">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TotalTime>
  <Words>2426</Words>
  <Application>Microsoft Office PowerPoint</Application>
  <PresentationFormat>On-screen Show (4:3)</PresentationFormat>
  <Paragraphs>176</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Nairobi Training</vt:lpstr>
      <vt:lpstr>   Section 6: Balance Social and Financial Performance</vt:lpstr>
      <vt:lpstr>Agenda</vt:lpstr>
      <vt:lpstr>Section 6 of the Universal Standards</vt:lpstr>
      <vt:lpstr>Slide 4</vt:lpstr>
      <vt:lpstr>Slide 5</vt:lpstr>
      <vt:lpstr>Slide 6</vt:lpstr>
      <vt:lpstr>Slide 7</vt:lpstr>
      <vt:lpstr>Interview with Dina Pons, Incofin</vt:lpstr>
      <vt:lpstr>How does Incofin look for when assessing an FI’s growth rates? </vt:lpstr>
      <vt:lpstr>When assessing an investee’s growth rates, what do you consider “responsible” vs. “irresponsible?</vt:lpstr>
      <vt:lpstr>Do investors have a responsibility to assess market penetration when making investment decisions?</vt:lpstr>
      <vt:lpstr>Interview with Emmanuelle Javoy, Planet Rating</vt:lpstr>
      <vt:lpstr>When rating an FI, which growth-related factors do you assess?</vt:lpstr>
      <vt:lpstr>What problems have you seen at the market level, caused by irresponsible growth rates?</vt:lpstr>
      <vt:lpstr>What is MIMOSA and how will it help the industry understand and prevent irresponsible growth and client over-indebtedness?</vt:lpstr>
      <vt:lpstr>MIMOSA</vt:lpstr>
      <vt:lpstr>Update from the Avoiding Over-Indebtedness Working Group</vt:lpstr>
      <vt:lpstr>Discussion with Participants</vt:lpstr>
      <vt:lpstr>Where to find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6: Balance Social and Financial Performance</dc:title>
  <dc:creator>Steve Wardle</dc:creator>
  <cp:lastModifiedBy>Amelia Greenberg</cp:lastModifiedBy>
  <cp:revision>22</cp:revision>
  <dcterms:created xsi:type="dcterms:W3CDTF">2013-03-26T10:48:37Z</dcterms:created>
  <dcterms:modified xsi:type="dcterms:W3CDTF">2013-04-22T16:59:35Z</dcterms:modified>
</cp:coreProperties>
</file>