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8" r:id="rId2"/>
    <p:sldId id="259" r:id="rId3"/>
    <p:sldId id="260" r:id="rId4"/>
    <p:sldId id="265" r:id="rId5"/>
    <p:sldId id="275" r:id="rId6"/>
    <p:sldId id="276" r:id="rId7"/>
    <p:sldId id="277" r:id="rId8"/>
    <p:sldId id="261" r:id="rId9"/>
    <p:sldId id="278" r:id="rId10"/>
    <p:sldId id="279" r:id="rId11"/>
    <p:sldId id="267" r:id="rId12"/>
    <p:sldId id="272" r:id="rId13"/>
    <p:sldId id="27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8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C077ED-24AF-7F47-8AA8-37F3B3493883}" type="datetimeFigureOut">
              <a:rPr lang="en-US" smtClean="0"/>
              <a:t>5/1/13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0B395-B7A9-0C41-BD71-21B3504EE2ED}" type="slidenum">
              <a:rPr lang="en-US" smtClean="0"/>
              <a:t>‹#›</a:t>
            </a:fld>
            <a:endParaRPr lang="en-US"/>
          </a:p>
        </p:txBody>
      </p:sp>
    </p:spTree>
    <p:extLst>
      <p:ext uri="{BB962C8B-B14F-4D97-AF65-F5344CB8AC3E}">
        <p14:creationId xmlns:p14="http://schemas.microsoft.com/office/powerpoint/2010/main" val="28024424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a:t>
            </a:fld>
            <a:endParaRPr lang="en-US"/>
          </a:p>
        </p:txBody>
      </p:sp>
    </p:spTree>
    <p:extLst>
      <p:ext uri="{BB962C8B-B14F-4D97-AF65-F5344CB8AC3E}">
        <p14:creationId xmlns:p14="http://schemas.microsoft.com/office/powerpoint/2010/main" val="2060791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12</a:t>
            </a:fld>
            <a:endParaRPr lang="en-US"/>
          </a:p>
        </p:txBody>
      </p:sp>
    </p:spTree>
    <p:extLst>
      <p:ext uri="{BB962C8B-B14F-4D97-AF65-F5344CB8AC3E}">
        <p14:creationId xmlns:p14="http://schemas.microsoft.com/office/powerpoint/2010/main" val="186620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3</a:t>
            </a:fld>
            <a:endParaRPr lang="en-US"/>
          </a:p>
        </p:txBody>
      </p:sp>
    </p:spTree>
    <p:extLst>
      <p:ext uri="{BB962C8B-B14F-4D97-AF65-F5344CB8AC3E}">
        <p14:creationId xmlns:p14="http://schemas.microsoft.com/office/powerpoint/2010/main" val="3923681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4</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A63F161-E83C-4D4F-802C-A8BBE7C19EAF}" type="slidenum">
              <a:rPr lang="en-US" smtClean="0">
                <a:solidFill>
                  <a:prstClr val="black"/>
                </a:solidFill>
                <a:latin typeface="Calibri"/>
              </a:rPr>
              <a:pPr/>
              <a:t>7</a:t>
            </a:fld>
            <a:endParaRPr lang="en-US">
              <a:solidFill>
                <a:prstClr val="black"/>
              </a:solidFill>
              <a:latin typeface="Calibri"/>
            </a:endParaRPr>
          </a:p>
        </p:txBody>
      </p:sp>
    </p:spTree>
    <p:extLst>
      <p:ext uri="{BB962C8B-B14F-4D97-AF65-F5344CB8AC3E}">
        <p14:creationId xmlns:p14="http://schemas.microsoft.com/office/powerpoint/2010/main" val="2515499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9</a:t>
            </a:fld>
            <a:endParaRPr lang="en-US"/>
          </a:p>
        </p:txBody>
      </p:sp>
    </p:spTree>
    <p:extLst>
      <p:ext uri="{BB962C8B-B14F-4D97-AF65-F5344CB8AC3E}">
        <p14:creationId xmlns:p14="http://schemas.microsoft.com/office/powerpoint/2010/main" val="3321627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10</a:t>
            </a:fld>
            <a:endParaRPr lang="en-US"/>
          </a:p>
        </p:txBody>
      </p:sp>
    </p:spTree>
    <p:extLst>
      <p:ext uri="{BB962C8B-B14F-4D97-AF65-F5344CB8AC3E}">
        <p14:creationId xmlns:p14="http://schemas.microsoft.com/office/powerpoint/2010/main" val="3321627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t>11</a:t>
            </a:fld>
            <a:endParaRPr lang="en-US"/>
          </a:p>
        </p:txBody>
      </p:sp>
    </p:spTree>
    <p:extLst>
      <p:ext uri="{BB962C8B-B14F-4D97-AF65-F5344CB8AC3E}">
        <p14:creationId xmlns:p14="http://schemas.microsoft.com/office/powerpoint/2010/main" val="332162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493BCC3-267A-8849-9119-C03352B59428}" type="datetimeFigureOut">
              <a:rPr lang="en-US" smtClean="0">
                <a:solidFill>
                  <a:srgbClr val="EFE1A2"/>
                </a:solidFill>
                <a:latin typeface="Georgia"/>
              </a:rPr>
              <a:pPr/>
              <a:t>5/1/13</a:t>
            </a:fld>
            <a:endParaRPr lang="en-US">
              <a:solidFill>
                <a:srgbClr val="EFE1A2"/>
              </a:solidFill>
              <a:latin typeface="Georgia"/>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EFE1A2"/>
              </a:solidFill>
              <a:latin typeface="Georgia"/>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416357F-9992-564A-B18A-2E887FEDCA1C}" type="slidenum">
              <a:rPr lang="en-US" smtClean="0">
                <a:solidFill>
                  <a:prstClr val="white"/>
                </a:solidFill>
                <a:latin typeface="Georgia"/>
              </a:rPr>
              <a:pPr/>
              <a:t>‹#›</a:t>
            </a:fld>
            <a:endParaRPr lang="en-US">
              <a:solidFill>
                <a:prstClr val="white"/>
              </a:solidFill>
              <a:latin typeface="Georgia"/>
            </a:endParaRPr>
          </a:p>
        </p:txBody>
      </p:sp>
    </p:spTree>
    <p:extLst>
      <p:ext uri="{BB962C8B-B14F-4D97-AF65-F5344CB8AC3E}">
        <p14:creationId xmlns:p14="http://schemas.microsoft.com/office/powerpoint/2010/main" val="324696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4E827B-929D-4A4F-ABE5-C916E059604E}" type="datetimeFigureOut">
              <a:rPr lang="en-US" smtClean="0">
                <a:solidFill>
                  <a:srgbClr val="EFE1A2"/>
                </a:solidFill>
                <a:latin typeface="Georgia"/>
              </a:rPr>
              <a:pPr/>
              <a:t>5/1/13</a:t>
            </a:fld>
            <a:endParaRPr lang="en-US">
              <a:solidFill>
                <a:srgbClr val="EFE1A2"/>
              </a:solidFill>
              <a:latin typeface="Georgia"/>
            </a:endParaRPr>
          </a:p>
        </p:txBody>
      </p:sp>
      <p:sp>
        <p:nvSpPr>
          <p:cNvPr id="5" name="Footer Placeholder 4"/>
          <p:cNvSpPr>
            <a:spLocks noGrp="1"/>
          </p:cNvSpPr>
          <p:nvPr>
            <p:ph type="ftr" sz="quarter" idx="11"/>
          </p:nvPr>
        </p:nvSpPr>
        <p:spPr/>
        <p:txBody>
          <a:bodyPr/>
          <a:lstStyle/>
          <a:p>
            <a:endParaRPr lang="en-US">
              <a:solidFill>
                <a:srgbClr val="EFE1A2"/>
              </a:solidFill>
              <a:latin typeface="Georgia"/>
            </a:endParaRPr>
          </a:p>
        </p:txBody>
      </p:sp>
      <p:sp>
        <p:nvSpPr>
          <p:cNvPr id="6" name="Slide Number Placeholder 5"/>
          <p:cNvSpPr>
            <a:spLocks noGrp="1"/>
          </p:cNvSpPr>
          <p:nvPr>
            <p:ph type="sldNum" sz="quarter" idx="12"/>
          </p:nvPr>
        </p:nvSpPr>
        <p:spPr/>
        <p:txBody>
          <a:bodyPr/>
          <a:lstStyle/>
          <a:p>
            <a:fld id="{061F0D9A-1E78-1C4E-8DDE-8D6411FFFF54}"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51575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173066C-72DF-6E42-A0D2-D381E0D697DC}" type="datetimeFigureOut">
              <a:rPr lang="en-US" smtClean="0">
                <a:solidFill>
                  <a:srgbClr val="EFE1A2"/>
                </a:solidFill>
                <a:latin typeface="Georgia"/>
              </a:rPr>
              <a:pPr/>
              <a:t>5/1/13</a:t>
            </a:fld>
            <a:endParaRPr lang="en-US">
              <a:solidFill>
                <a:srgbClr val="EFE1A2"/>
              </a:solidFill>
              <a:latin typeface="Georgia"/>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EFE1A2"/>
              </a:solidFill>
              <a:latin typeface="Georgia"/>
            </a:endParaRPr>
          </a:p>
        </p:txBody>
      </p:sp>
      <p:sp>
        <p:nvSpPr>
          <p:cNvPr id="5" name="Slide Number Placeholder 4"/>
          <p:cNvSpPr>
            <a:spLocks noGrp="1"/>
          </p:cNvSpPr>
          <p:nvPr>
            <p:ph type="sldNum" sz="quarter" idx="12"/>
          </p:nvPr>
        </p:nvSpPr>
        <p:spPr>
          <a:xfrm>
            <a:off x="8174736" y="2272"/>
            <a:ext cx="762000" cy="365760"/>
          </a:xfrm>
        </p:spPr>
        <p:txBody>
          <a:bodyPr/>
          <a:lstStyle/>
          <a:p>
            <a:fld id="{5A1056B5-D717-7E45-AF88-7058DB402C65}"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166483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173066C-72DF-6E42-A0D2-D381E0D697DC}" type="datetimeFigureOut">
              <a:rPr lang="en-US" smtClean="0">
                <a:solidFill>
                  <a:srgbClr val="EFE1A2"/>
                </a:solidFill>
                <a:latin typeface="Georgia"/>
              </a:rPr>
              <a:pPr/>
              <a:t>5/1/13</a:t>
            </a:fld>
            <a:endParaRPr lang="en-US">
              <a:solidFill>
                <a:srgbClr val="EFE1A2"/>
              </a:solidFill>
              <a:latin typeface="Georgia"/>
            </a:endParaRPr>
          </a:p>
        </p:txBody>
      </p:sp>
      <p:sp>
        <p:nvSpPr>
          <p:cNvPr id="27" name="Slide Number Placeholder 26"/>
          <p:cNvSpPr>
            <a:spLocks noGrp="1"/>
          </p:cNvSpPr>
          <p:nvPr>
            <p:ph type="sldNum" sz="quarter" idx="11"/>
          </p:nvPr>
        </p:nvSpPr>
        <p:spPr/>
        <p:txBody>
          <a:bodyPr rtlCol="0"/>
          <a:lstStyle/>
          <a:p>
            <a:fld id="{5A1056B5-D717-7E45-AF88-7058DB402C65}" type="slidenum">
              <a:rPr lang="en-US" smtClean="0">
                <a:latin typeface="Georgia"/>
              </a:rPr>
              <a:pPr/>
              <a:t>‹#›</a:t>
            </a:fld>
            <a:endParaRPr lang="en-US">
              <a:latin typeface="Georgia"/>
            </a:endParaRPr>
          </a:p>
        </p:txBody>
      </p:sp>
      <p:sp>
        <p:nvSpPr>
          <p:cNvPr id="28" name="Footer Placeholder 27"/>
          <p:cNvSpPr>
            <a:spLocks noGrp="1"/>
          </p:cNvSpPr>
          <p:nvPr>
            <p:ph type="ftr" sz="quarter" idx="12"/>
          </p:nvPr>
        </p:nvSpPr>
        <p:spPr/>
        <p:txBody>
          <a:bodyPr rtlCol="0"/>
          <a:lstStyle/>
          <a:p>
            <a:endParaRPr lang="en-US">
              <a:solidFill>
                <a:srgbClr val="EFE1A2"/>
              </a:solidFill>
              <a:latin typeface="Georgia"/>
            </a:endParaRPr>
          </a:p>
        </p:txBody>
      </p:sp>
    </p:spTree>
    <p:extLst>
      <p:ext uri="{BB962C8B-B14F-4D97-AF65-F5344CB8AC3E}">
        <p14:creationId xmlns:p14="http://schemas.microsoft.com/office/powerpoint/2010/main" val="591314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75E62-1A1B-F944-A6A8-F237252F9F91}" type="datetimeFigureOut">
              <a:rPr lang="en-US" smtClean="0">
                <a:solidFill>
                  <a:srgbClr val="EFE1A2"/>
                </a:solidFill>
                <a:latin typeface="Georgia"/>
              </a:rPr>
              <a:pPr/>
              <a:t>5/1/13</a:t>
            </a:fld>
            <a:endParaRPr lang="en-US">
              <a:solidFill>
                <a:srgbClr val="EFE1A2"/>
              </a:solidFill>
              <a:latin typeface="Georgia"/>
            </a:endParaRPr>
          </a:p>
        </p:txBody>
      </p:sp>
      <p:sp>
        <p:nvSpPr>
          <p:cNvPr id="3" name="Footer Placeholder 2"/>
          <p:cNvSpPr>
            <a:spLocks noGrp="1"/>
          </p:cNvSpPr>
          <p:nvPr>
            <p:ph type="ftr" sz="quarter" idx="11"/>
          </p:nvPr>
        </p:nvSpPr>
        <p:spPr/>
        <p:txBody>
          <a:bodyPr/>
          <a:lstStyle/>
          <a:p>
            <a:endParaRPr lang="en-US">
              <a:solidFill>
                <a:srgbClr val="EFE1A2"/>
              </a:solidFill>
              <a:latin typeface="Georgia"/>
            </a:endParaRPr>
          </a:p>
        </p:txBody>
      </p:sp>
      <p:sp>
        <p:nvSpPr>
          <p:cNvPr id="4" name="Slide Number Placeholder 3"/>
          <p:cNvSpPr>
            <a:spLocks noGrp="1"/>
          </p:cNvSpPr>
          <p:nvPr>
            <p:ph type="sldNum" sz="quarter" idx="12"/>
          </p:nvPr>
        </p:nvSpPr>
        <p:spPr/>
        <p:txBody>
          <a:bodyPr/>
          <a:lstStyle/>
          <a:p>
            <a:fld id="{99AA81A8-4A28-DA43-A986-7A4577DDBCCD}"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39929216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latin typeface="Georgia"/>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latin typeface="Georgia"/>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74E827B-929D-4A4F-ABE5-C916E059604E}" type="datetimeFigureOut">
              <a:rPr lang="en-US" smtClean="0">
                <a:solidFill>
                  <a:srgbClr val="EFE1A2"/>
                </a:solidFill>
                <a:latin typeface="Georgia"/>
              </a:rPr>
              <a:pPr/>
              <a:t>5/1/13</a:t>
            </a:fld>
            <a:endParaRPr lang="en-US">
              <a:solidFill>
                <a:srgbClr val="EFE1A2"/>
              </a:solidFill>
              <a:latin typeface="Georgia"/>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EFE1A2"/>
              </a:solidFill>
              <a:latin typeface="Georgia"/>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61F0D9A-1E78-1C4E-8DDE-8D6411FFFF54}" type="slidenum">
              <a:rPr lang="en-US" smtClean="0">
                <a:latin typeface="Georgia"/>
              </a:rPr>
              <a:pPr/>
              <a:t>‹#›</a:t>
            </a:fld>
            <a:endParaRPr lang="en-US">
              <a:latin typeface="Georgia"/>
            </a:endParaRPr>
          </a:p>
        </p:txBody>
      </p:sp>
    </p:spTree>
    <p:extLst>
      <p:ext uri="{BB962C8B-B14F-4D97-AF65-F5344CB8AC3E}">
        <p14:creationId xmlns:p14="http://schemas.microsoft.com/office/powerpoint/2010/main" val="2440058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rgbClr val="0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rgbClr val="000000"/>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rgbClr val="000000"/>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rgbClr val="00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804"/>
            <a:ext cx="8458200" cy="1573500"/>
          </a:xfrm>
        </p:spPr>
        <p:txBody>
          <a:bodyPr>
            <a:noAutofit/>
          </a:bodyPr>
          <a:lstStyle/>
          <a:p>
            <a:pPr lvl="0"/>
            <a:r>
              <a:rPr lang="en-US" dirty="0" smtClean="0">
                <a:solidFill>
                  <a:srgbClr val="FF6600"/>
                </a:solidFill>
              </a:rPr>
              <a:t/>
            </a:r>
            <a:br>
              <a:rPr lang="en-US" dirty="0" smtClean="0">
                <a:solidFill>
                  <a:srgbClr val="FF6600"/>
                </a:solidFill>
              </a:rPr>
            </a:br>
            <a:r>
              <a:rPr lang="en-US" dirty="0">
                <a:solidFill>
                  <a:srgbClr val="FF6600"/>
                </a:solidFill>
              </a:rPr>
              <a:t/>
            </a:r>
            <a:br>
              <a:rPr lang="en-US" dirty="0">
                <a:solidFill>
                  <a:srgbClr val="FF6600"/>
                </a:solidFill>
              </a:rPr>
            </a:br>
            <a:r>
              <a:rPr lang="en-US" dirty="0" smtClean="0">
                <a:solidFill>
                  <a:srgbClr val="FF6600"/>
                </a:solidFill>
              </a:rPr>
              <a:t/>
            </a:r>
            <a:br>
              <a:rPr lang="en-US" dirty="0" smtClean="0">
                <a:solidFill>
                  <a:srgbClr val="FF6600"/>
                </a:solidFill>
              </a:rPr>
            </a:br>
            <a:r>
              <a:rPr lang="en-US" dirty="0" smtClean="0">
                <a:solidFill>
                  <a:srgbClr val="FF6600"/>
                </a:solidFill>
              </a:rPr>
              <a:t>Section 6: Balance Social and Financial Performance</a:t>
            </a:r>
            <a:endParaRPr lang="en-US" dirty="0">
              <a:solidFill>
                <a:srgbClr val="FF6600"/>
              </a:solidFill>
            </a:endParaRPr>
          </a:p>
        </p:txBody>
      </p:sp>
      <p:pic>
        <p:nvPicPr>
          <p:cNvPr id="4" name="Picture 5" descr="SocialPerformance400x129"/>
          <p:cNvPicPr>
            <a:picLocks noChangeAspect="1" noChangeArrowheads="1"/>
          </p:cNvPicPr>
          <p:nvPr/>
        </p:nvPicPr>
        <p:blipFill>
          <a:blip r:embed="rId3"/>
          <a:srcRect/>
          <a:stretch>
            <a:fillRect/>
          </a:stretch>
        </p:blipFill>
        <p:spPr bwMode="auto">
          <a:xfrm>
            <a:off x="2209800" y="1909184"/>
            <a:ext cx="4800600" cy="1676400"/>
          </a:xfrm>
          <a:prstGeom prst="rect">
            <a:avLst/>
          </a:prstGeom>
          <a:noFill/>
          <a:ln w="9525">
            <a:noFill/>
            <a:miter lim="800000"/>
            <a:headEnd/>
            <a:tailEnd/>
          </a:ln>
        </p:spPr>
      </p:pic>
      <p:sp>
        <p:nvSpPr>
          <p:cNvPr id="3" name="TextBox 2"/>
          <p:cNvSpPr txBox="1"/>
          <p:nvPr/>
        </p:nvSpPr>
        <p:spPr>
          <a:xfrm>
            <a:off x="457200" y="4897999"/>
            <a:ext cx="8262655" cy="954107"/>
          </a:xfrm>
          <a:prstGeom prst="rect">
            <a:avLst/>
          </a:prstGeom>
          <a:noFill/>
        </p:spPr>
        <p:txBody>
          <a:bodyPr wrap="square" rtlCol="0">
            <a:spAutoFit/>
          </a:bodyPr>
          <a:lstStyle/>
          <a:p>
            <a:pPr algn="ctr"/>
            <a:r>
              <a:rPr lang="en-US" sz="2800" dirty="0" smtClean="0">
                <a:solidFill>
                  <a:prstClr val="black"/>
                </a:solidFill>
                <a:latin typeface="Georgia"/>
              </a:rPr>
              <a:t>Today’s guests: Paul </a:t>
            </a:r>
            <a:r>
              <a:rPr lang="en-US" sz="2800" dirty="0" err="1" smtClean="0">
                <a:solidFill>
                  <a:prstClr val="black"/>
                </a:solidFill>
                <a:latin typeface="Georgia"/>
              </a:rPr>
              <a:t>DiLeo</a:t>
            </a:r>
            <a:r>
              <a:rPr lang="en-US" sz="2800" dirty="0" smtClean="0">
                <a:solidFill>
                  <a:prstClr val="black"/>
                </a:solidFill>
                <a:latin typeface="Georgia"/>
              </a:rPr>
              <a:t> &amp; Anna </a:t>
            </a:r>
            <a:r>
              <a:rPr lang="en-US" sz="2800" dirty="0" err="1" smtClean="0">
                <a:solidFill>
                  <a:prstClr val="black"/>
                </a:solidFill>
                <a:latin typeface="Georgia"/>
              </a:rPr>
              <a:t>Kanze</a:t>
            </a:r>
            <a:r>
              <a:rPr lang="en-US" sz="2800" dirty="0" smtClean="0">
                <a:solidFill>
                  <a:prstClr val="black"/>
                </a:solidFill>
                <a:latin typeface="Georgia"/>
              </a:rPr>
              <a:t>, Grassroots Capital</a:t>
            </a:r>
            <a:endParaRPr lang="en-US" sz="2800" dirty="0">
              <a:solidFill>
                <a:prstClr val="black"/>
              </a:solidFill>
              <a:latin typeface="Georgia"/>
            </a:endParaRPr>
          </a:p>
        </p:txBody>
      </p:sp>
      <p:sp>
        <p:nvSpPr>
          <p:cNvPr id="5" name="TextBox 4"/>
          <p:cNvSpPr txBox="1"/>
          <p:nvPr/>
        </p:nvSpPr>
        <p:spPr>
          <a:xfrm>
            <a:off x="457200" y="4047463"/>
            <a:ext cx="8356975" cy="830997"/>
          </a:xfrm>
          <a:prstGeom prst="rect">
            <a:avLst/>
          </a:prstGeom>
          <a:noFill/>
        </p:spPr>
        <p:txBody>
          <a:bodyPr wrap="none" rtlCol="0">
            <a:spAutoFit/>
          </a:bodyPr>
          <a:lstStyle/>
          <a:p>
            <a:r>
              <a:rPr lang="en-US" sz="3000" dirty="0" smtClean="0"/>
              <a:t>The Universal Standards Implementation Series</a:t>
            </a:r>
          </a:p>
          <a:p>
            <a:endParaRPr lang="en-US" dirty="0"/>
          </a:p>
        </p:txBody>
      </p:sp>
      <p:sp>
        <p:nvSpPr>
          <p:cNvPr id="6" name="TextBox 5"/>
          <p:cNvSpPr txBox="1"/>
          <p:nvPr/>
        </p:nvSpPr>
        <p:spPr>
          <a:xfrm>
            <a:off x="3770923" y="6022051"/>
            <a:ext cx="1398565" cy="369332"/>
          </a:xfrm>
          <a:prstGeom prst="rect">
            <a:avLst/>
          </a:prstGeom>
          <a:noFill/>
        </p:spPr>
        <p:txBody>
          <a:bodyPr wrap="none" rtlCol="0">
            <a:spAutoFit/>
          </a:bodyPr>
          <a:lstStyle/>
          <a:p>
            <a:r>
              <a:rPr lang="en-US" dirty="0" smtClean="0"/>
              <a:t>May 1, 2013</a:t>
            </a:r>
            <a:endParaRPr lang="en-US" dirty="0"/>
          </a:p>
        </p:txBody>
      </p:sp>
    </p:spTree>
    <p:extLst>
      <p:ext uri="{BB962C8B-B14F-4D97-AF65-F5344CB8AC3E}">
        <p14:creationId xmlns:p14="http://schemas.microsoft.com/office/powerpoint/2010/main" val="18608138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982133"/>
            <a:ext cx="8229600" cy="1066800"/>
          </a:xfrm>
        </p:spPr>
        <p:txBody>
          <a:bodyPr>
            <a:noAutofit/>
          </a:bodyPr>
          <a:lstStyle/>
          <a:p>
            <a:r>
              <a:rPr lang="en-US" sz="3000" dirty="0" smtClean="0"/>
              <a:t>What are the obstacles to aligning expectations? What are some of the solutions to overcoming these obstacles?</a:t>
            </a:r>
            <a:endParaRPr lang="en-US" sz="3000" dirty="0"/>
          </a:p>
        </p:txBody>
      </p:sp>
      <p:sp>
        <p:nvSpPr>
          <p:cNvPr id="3" name="Content Placeholder 2"/>
          <p:cNvSpPr>
            <a:spLocks noGrp="1"/>
          </p:cNvSpPr>
          <p:nvPr>
            <p:ph idx="1"/>
          </p:nvPr>
        </p:nvSpPr>
        <p:spPr>
          <a:xfrm>
            <a:off x="457200" y="2518832"/>
            <a:ext cx="8229600" cy="4055703"/>
          </a:xfrm>
        </p:spPr>
        <p:txBody>
          <a:bodyPr/>
          <a:lstStyle/>
          <a:p>
            <a:r>
              <a:rPr lang="en-US" dirty="0" smtClean="0"/>
              <a:t>Misalignment starts at the top:</a:t>
            </a:r>
          </a:p>
          <a:p>
            <a:pPr lvl="1"/>
            <a:r>
              <a:rPr lang="en-US" dirty="0" smtClean="0"/>
              <a:t>MIV’s social/ financial investment propositions are unclear</a:t>
            </a:r>
          </a:p>
          <a:p>
            <a:pPr lvl="1"/>
            <a:r>
              <a:rPr lang="en-US" dirty="0" smtClean="0"/>
              <a:t>Expectations or requirements of MIV investors can change</a:t>
            </a:r>
          </a:p>
          <a:p>
            <a:pPr lvl="1"/>
            <a:endParaRPr lang="en-US" dirty="0" smtClean="0"/>
          </a:p>
          <a:p>
            <a:r>
              <a:rPr lang="en-US" dirty="0" smtClean="0"/>
              <a:t>MIVs and MFIs can help investors “self select” through very clear investment goals/priorities.</a:t>
            </a:r>
            <a:endParaRPr lang="en-US" dirty="0"/>
          </a:p>
        </p:txBody>
      </p:sp>
    </p:spTree>
    <p:extLst>
      <p:ext uri="{BB962C8B-B14F-4D97-AF65-F5344CB8AC3E}">
        <p14:creationId xmlns:p14="http://schemas.microsoft.com/office/powerpoint/2010/main" val="3863391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3867"/>
            <a:ext cx="8229600" cy="1066800"/>
          </a:xfrm>
        </p:spPr>
        <p:txBody>
          <a:bodyPr>
            <a:noAutofit/>
          </a:bodyPr>
          <a:lstStyle/>
          <a:p>
            <a:r>
              <a:rPr lang="en-US" sz="2800" dirty="0" smtClean="0"/>
              <a:t>Whose responsibility is it to ensure that these “aligning” conversations and contracts happen? What is the ideal time to have these conversations? </a:t>
            </a:r>
            <a:endParaRPr lang="en-US" sz="2800" dirty="0"/>
          </a:p>
        </p:txBody>
      </p:sp>
      <p:sp>
        <p:nvSpPr>
          <p:cNvPr id="5" name="Content Placeholder 2"/>
          <p:cNvSpPr>
            <a:spLocks noGrp="1"/>
          </p:cNvSpPr>
          <p:nvPr>
            <p:ph idx="1"/>
          </p:nvPr>
        </p:nvSpPr>
        <p:spPr>
          <a:xfrm>
            <a:off x="719667" y="2815167"/>
            <a:ext cx="7967133" cy="3864044"/>
          </a:xfrm>
        </p:spPr>
        <p:txBody>
          <a:bodyPr>
            <a:noAutofit/>
          </a:bodyPr>
          <a:lstStyle/>
          <a:p>
            <a:r>
              <a:rPr lang="en-US" dirty="0" smtClean="0"/>
              <a:t>Have these conversations up front.</a:t>
            </a:r>
          </a:p>
          <a:p>
            <a:r>
              <a:rPr lang="en-US" dirty="0" smtClean="0"/>
              <a:t>Management, Board, and shareholders should be involved.</a:t>
            </a:r>
          </a:p>
          <a:p>
            <a:r>
              <a:rPr lang="en-US" dirty="0" smtClean="0"/>
              <a:t>Specify any special  corporate structures/agreements at the outset.</a:t>
            </a:r>
          </a:p>
        </p:txBody>
      </p:sp>
    </p:spTree>
    <p:extLst>
      <p:ext uri="{BB962C8B-B14F-4D97-AF65-F5344CB8AC3E}">
        <p14:creationId xmlns:p14="http://schemas.microsoft.com/office/powerpoint/2010/main" val="3644730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7891"/>
            <a:ext cx="8229600" cy="1066800"/>
          </a:xfrm>
        </p:spPr>
        <p:txBody>
          <a:bodyPr/>
          <a:lstStyle/>
          <a:p>
            <a:r>
              <a:rPr lang="en-US" dirty="0" smtClean="0"/>
              <a:t>Discussion with Participants</a:t>
            </a:r>
            <a:endParaRPr lang="en-US" dirty="0"/>
          </a:p>
        </p:txBody>
      </p:sp>
    </p:spTree>
    <p:extLst>
      <p:ext uri="{BB962C8B-B14F-4D97-AF65-F5344CB8AC3E}">
        <p14:creationId xmlns:p14="http://schemas.microsoft.com/office/powerpoint/2010/main" val="1873262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resources</a:t>
            </a:r>
            <a:endParaRPr lang="en-US" dirty="0"/>
          </a:p>
        </p:txBody>
      </p:sp>
      <p:sp>
        <p:nvSpPr>
          <p:cNvPr id="3" name="Content Placeholder 2"/>
          <p:cNvSpPr>
            <a:spLocks noGrp="1"/>
          </p:cNvSpPr>
          <p:nvPr>
            <p:ph idx="1"/>
          </p:nvPr>
        </p:nvSpPr>
        <p:spPr/>
        <p:txBody>
          <a:bodyPr/>
          <a:lstStyle/>
          <a:p>
            <a:r>
              <a:rPr lang="en-US" dirty="0" smtClean="0"/>
              <a:t>SPM Resource Library for the </a:t>
            </a:r>
            <a:r>
              <a:rPr lang="en-US" dirty="0"/>
              <a:t>Universal Standards: http://sptf.info/spmstandards/standards-implementation-</a:t>
            </a:r>
            <a:r>
              <a:rPr lang="en-US" dirty="0" smtClean="0"/>
              <a:t>resources</a:t>
            </a:r>
          </a:p>
          <a:p>
            <a:pPr marL="109728" indent="0">
              <a:buNone/>
            </a:pPr>
            <a:endParaRPr lang="en-US" dirty="0"/>
          </a:p>
          <a:p>
            <a:r>
              <a:rPr lang="en-US" dirty="0" smtClean="0"/>
              <a:t>This presentation and </a:t>
            </a:r>
            <a:r>
              <a:rPr lang="en-US" dirty="0"/>
              <a:t>audio </a:t>
            </a:r>
            <a:r>
              <a:rPr lang="en-US" dirty="0" smtClean="0"/>
              <a:t>recordin</a:t>
            </a:r>
            <a:r>
              <a:rPr lang="en-US" dirty="0"/>
              <a:t>g: </a:t>
            </a:r>
            <a:r>
              <a:rPr lang="en-US" dirty="0" smtClean="0"/>
              <a:t>http</a:t>
            </a:r>
            <a:r>
              <a:rPr lang="en-US" dirty="0"/>
              <a:t>://</a:t>
            </a:r>
            <a:r>
              <a:rPr lang="en-US" dirty="0" err="1"/>
              <a:t>sptf.info</a:t>
            </a:r>
            <a:r>
              <a:rPr lang="en-US" dirty="0"/>
              <a:t>/online-trainings/universal-standards-implementation</a:t>
            </a:r>
          </a:p>
        </p:txBody>
      </p:sp>
    </p:spTree>
    <p:extLst>
      <p:ext uri="{BB962C8B-B14F-4D97-AF65-F5344CB8AC3E}">
        <p14:creationId xmlns:p14="http://schemas.microsoft.com/office/powerpoint/2010/main" val="33586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2582332"/>
            <a:ext cx="8229600" cy="3992203"/>
          </a:xfrm>
        </p:spPr>
        <p:txBody>
          <a:bodyPr>
            <a:normAutofit/>
          </a:bodyPr>
          <a:lstStyle/>
          <a:p>
            <a:r>
              <a:rPr lang="en-US" dirty="0" smtClean="0"/>
              <a:t>Review of Section 6 of the Universal Standards</a:t>
            </a:r>
          </a:p>
          <a:p>
            <a:pPr marL="109728" indent="0">
              <a:buNone/>
            </a:pPr>
            <a:endParaRPr lang="en-US" dirty="0" smtClean="0"/>
          </a:p>
          <a:p>
            <a:r>
              <a:rPr lang="en-US" dirty="0" smtClean="0"/>
              <a:t>Interview with Paul </a:t>
            </a:r>
            <a:r>
              <a:rPr lang="en-US" dirty="0" err="1" smtClean="0"/>
              <a:t>DiLeo</a:t>
            </a:r>
            <a:r>
              <a:rPr lang="en-US" dirty="0" smtClean="0"/>
              <a:t> &amp; Anna </a:t>
            </a:r>
            <a:r>
              <a:rPr lang="en-US" dirty="0" err="1" smtClean="0"/>
              <a:t>Kanze</a:t>
            </a:r>
            <a:r>
              <a:rPr lang="en-US" dirty="0" smtClean="0"/>
              <a:t> from Grassroots Capital</a:t>
            </a:r>
          </a:p>
          <a:p>
            <a:pPr marL="109728" indent="0">
              <a:buNone/>
            </a:pPr>
            <a:endParaRPr lang="en-US" dirty="0" smtClean="0"/>
          </a:p>
          <a:p>
            <a:r>
              <a:rPr lang="en-US" dirty="0" smtClean="0"/>
              <a:t>Discussion with Participants</a:t>
            </a:r>
            <a:endParaRPr lang="en-US" dirty="0"/>
          </a:p>
        </p:txBody>
      </p:sp>
    </p:spTree>
    <p:extLst>
      <p:ext uri="{BB962C8B-B14F-4D97-AF65-F5344CB8AC3E}">
        <p14:creationId xmlns:p14="http://schemas.microsoft.com/office/powerpoint/2010/main" val="349987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Section 6 of the Universal Standards</a:t>
            </a:r>
            <a:endParaRPr lang="en-US" dirty="0"/>
          </a:p>
        </p:txBody>
      </p:sp>
      <p:sp>
        <p:nvSpPr>
          <p:cNvPr id="3" name="Content Placeholder 2"/>
          <p:cNvSpPr>
            <a:spLocks noGrp="1"/>
          </p:cNvSpPr>
          <p:nvPr>
            <p:ph idx="1"/>
          </p:nvPr>
        </p:nvSpPr>
        <p:spPr>
          <a:xfrm>
            <a:off x="457200" y="1676399"/>
            <a:ext cx="8229600" cy="5181601"/>
          </a:xfrm>
        </p:spPr>
        <p:txBody>
          <a:bodyPr>
            <a:normAutofit/>
          </a:bodyPr>
          <a:lstStyle/>
          <a:p>
            <a:r>
              <a:rPr lang="en-US" b="1" dirty="0" smtClean="0"/>
              <a:t>Section Title</a:t>
            </a:r>
            <a:r>
              <a:rPr lang="en-US" dirty="0" smtClean="0"/>
              <a:t>: Balance Social and Financial Performance</a:t>
            </a:r>
          </a:p>
          <a:p>
            <a:endParaRPr lang="en-US" dirty="0" smtClean="0"/>
          </a:p>
          <a:p>
            <a:r>
              <a:rPr lang="en-US" b="1" dirty="0" smtClean="0"/>
              <a:t>Rationale</a:t>
            </a:r>
            <a:r>
              <a:rPr lang="en-US" dirty="0" smtClean="0"/>
              <a:t>: An institution’s financial decisions and results should reflect their social goals.</a:t>
            </a:r>
          </a:p>
          <a:p>
            <a:pPr marL="109728" indent="0">
              <a:buNone/>
            </a:pPr>
            <a:endParaRPr lang="en-US" dirty="0"/>
          </a:p>
          <a:p>
            <a:r>
              <a:rPr lang="en-US" b="1" dirty="0" smtClean="0"/>
              <a:t>Four standards:</a:t>
            </a:r>
          </a:p>
          <a:p>
            <a:pPr lvl="1"/>
            <a:r>
              <a:rPr lang="en-US" b="1" dirty="0" smtClean="0">
                <a:solidFill>
                  <a:schemeClr val="tx1"/>
                </a:solidFill>
              </a:rPr>
              <a:t>6a- </a:t>
            </a:r>
            <a:r>
              <a:rPr lang="en-US" dirty="0" smtClean="0">
                <a:solidFill>
                  <a:schemeClr val="tx1"/>
                </a:solidFill>
              </a:rPr>
              <a:t>Growth</a:t>
            </a:r>
          </a:p>
          <a:p>
            <a:pPr lvl="1"/>
            <a:r>
              <a:rPr lang="en-US" b="1" dirty="0" smtClean="0">
                <a:solidFill>
                  <a:schemeClr val="tx1"/>
                </a:solidFill>
              </a:rPr>
              <a:t>6b- </a:t>
            </a:r>
            <a:r>
              <a:rPr lang="en-US" dirty="0" smtClean="0">
                <a:solidFill>
                  <a:schemeClr val="tx1"/>
                </a:solidFill>
              </a:rPr>
              <a:t>Financing structure</a:t>
            </a:r>
          </a:p>
          <a:p>
            <a:pPr lvl="1"/>
            <a:r>
              <a:rPr lang="en-US" b="1" dirty="0" smtClean="0">
                <a:solidFill>
                  <a:schemeClr val="tx1"/>
                </a:solidFill>
              </a:rPr>
              <a:t>6c</a:t>
            </a:r>
            <a:r>
              <a:rPr lang="en-US" dirty="0" smtClean="0">
                <a:solidFill>
                  <a:schemeClr val="tx1"/>
                </a:solidFill>
              </a:rPr>
              <a:t>- Prices &amp; profits</a:t>
            </a:r>
          </a:p>
          <a:p>
            <a:pPr lvl="1"/>
            <a:r>
              <a:rPr lang="en-US" b="1" dirty="0" smtClean="0">
                <a:solidFill>
                  <a:schemeClr val="tx1"/>
                </a:solidFill>
              </a:rPr>
              <a:t>6d</a:t>
            </a:r>
            <a:r>
              <a:rPr lang="en-US" dirty="0" smtClean="0">
                <a:solidFill>
                  <a:schemeClr val="tx1"/>
                </a:solidFill>
              </a:rPr>
              <a:t>- Executive compensation</a:t>
            </a:r>
          </a:p>
          <a:p>
            <a:pPr lvl="1"/>
            <a:endParaRPr lang="en-US" dirty="0" smtClean="0">
              <a:solidFill>
                <a:schemeClr val="tx1"/>
              </a:solidFill>
            </a:endParaRPr>
          </a:p>
        </p:txBody>
      </p:sp>
    </p:spTree>
    <p:extLst>
      <p:ext uri="{BB962C8B-B14F-4D97-AF65-F5344CB8AC3E}">
        <p14:creationId xmlns:p14="http://schemas.microsoft.com/office/powerpoint/2010/main" val="109582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49183"/>
            <a:ext cx="8382000" cy="1200328"/>
          </a:xfrm>
          <a:prstGeom prst="rect">
            <a:avLst/>
          </a:prstGeom>
          <a:noFill/>
        </p:spPr>
        <p:txBody>
          <a:bodyPr wrap="square" rtlCol="0">
            <a:spAutoFit/>
          </a:bodyPr>
          <a:lstStyle/>
          <a:p>
            <a:r>
              <a:rPr lang="en-US" sz="2400" b="1" dirty="0">
                <a:solidFill>
                  <a:prstClr val="black"/>
                </a:solidFill>
              </a:rPr>
              <a:t>6a- Growth rates are sustainable and appropriate for market conditions, allowing for high service quality. </a:t>
            </a:r>
          </a:p>
        </p:txBody>
      </p:sp>
      <p:graphicFrame>
        <p:nvGraphicFramePr>
          <p:cNvPr id="2" name="Table 1"/>
          <p:cNvGraphicFramePr>
            <a:graphicFrameLocks noGrp="1"/>
          </p:cNvGraphicFramePr>
          <p:nvPr>
            <p:extLst>
              <p:ext uri="{D42A27DB-BD31-4B8C-83A1-F6EECF244321}">
                <p14:modId xmlns:p14="http://schemas.microsoft.com/office/powerpoint/2010/main" val="2766354106"/>
              </p:ext>
            </p:extLst>
          </p:nvPr>
        </p:nvGraphicFramePr>
        <p:xfrm>
          <a:off x="0" y="1643678"/>
          <a:ext cx="9144000" cy="5723783"/>
        </p:xfrm>
        <a:graphic>
          <a:graphicData uri="http://schemas.openxmlformats.org/drawingml/2006/table">
            <a:tbl>
              <a:tblPr firstRow="1" bandRow="1">
                <a:tableStyleId>{3C2FFA5D-87B4-456A-9821-1D502468CF0F}</a:tableStyleId>
              </a:tblPr>
              <a:tblGrid>
                <a:gridCol w="9144000"/>
              </a:tblGrid>
              <a:tr h="526942">
                <a:tc>
                  <a:txBody>
                    <a:bodyPr/>
                    <a:lstStyle/>
                    <a:p>
                      <a:r>
                        <a:rPr lang="en-US" sz="2000" dirty="0" smtClean="0">
                          <a:solidFill>
                            <a:schemeClr val="tx1"/>
                          </a:solidFill>
                        </a:rPr>
                        <a:t>Essential Practices</a:t>
                      </a:r>
                      <a:endParaRPr lang="en-US" sz="2000" dirty="0">
                        <a:solidFill>
                          <a:schemeClr val="tx1"/>
                        </a:solidFill>
                      </a:endParaRPr>
                    </a:p>
                  </a:txBody>
                  <a:tcPr/>
                </a:tc>
              </a:tr>
              <a:tr h="4687380">
                <a:tc>
                  <a: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2100" dirty="0" smtClean="0"/>
                        <a:t>Set sustainable target growth rates, considering both internal factors (e.g., staffing, information systems, financing) and external </a:t>
                      </a:r>
                      <a:r>
                        <a:rPr kumimoji="0" lang="en-US" sz="2100" kern="1200" dirty="0" smtClean="0">
                          <a:solidFill>
                            <a:schemeClr val="dk1"/>
                          </a:solidFill>
                          <a:latin typeface="+mn-lt"/>
                          <a:ea typeface="+mn-ea"/>
                          <a:cs typeface="+mn-cs"/>
                        </a:rPr>
                        <a:t>factors</a:t>
                      </a:r>
                      <a:r>
                        <a:rPr lang="en-US" sz="2100" dirty="0" smtClean="0"/>
                        <a:t> (e.g., competition, market saturation, client over-indebtedness).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2100" dirty="0" smtClean="0"/>
                        <a:t>Manage the risks associated with growth by: 1) assessing market conditions to ensure that neither sustainability nor client wellbeing are compromised by pursuit of short-term growth, and 2) setting and verifying compliance with growth related policies across all departments/branches.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2100" dirty="0" smtClean="0"/>
                        <a:t>Examine quarterly growth rates for all branches/regions, not just the overall annual rates and use a monitoring system to identify unexpected and unsanctioned growth.</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100" kern="1200" dirty="0" smtClean="0">
                          <a:solidFill>
                            <a:schemeClr val="dk1"/>
                          </a:solidFill>
                          <a:effectLst/>
                          <a:latin typeface="+mn-lt"/>
                          <a:ea typeface="+mn-ea"/>
                          <a:cs typeface="+mn-cs"/>
                        </a:rPr>
                        <a:t>Monitor whether internal capacity (e.g., MIS, risk management, employee training) is keeping pace with institutional growth in number of clients and amount of loans and deposits, and increase that capacity as needed. </a:t>
                      </a:r>
                      <a:endParaRPr lang="en-US" sz="2100" dirty="0" smtClean="0"/>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endParaRPr lang="en-US" sz="2000" dirty="0"/>
                    </a:p>
                  </a:txBody>
                  <a:tcPr/>
                </a:tc>
              </a:tr>
            </a:tbl>
          </a:graphicData>
        </a:graphic>
      </p:graphicFrame>
    </p:spTree>
    <p:extLst>
      <p:ext uri="{BB962C8B-B14F-4D97-AF65-F5344CB8AC3E}">
        <p14:creationId xmlns:p14="http://schemas.microsoft.com/office/powerpoint/2010/main" val="2330096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49183"/>
            <a:ext cx="8382000" cy="1200328"/>
          </a:xfrm>
          <a:prstGeom prst="rect">
            <a:avLst/>
          </a:prstGeom>
          <a:noFill/>
        </p:spPr>
        <p:txBody>
          <a:bodyPr wrap="square" rtlCol="0">
            <a:spAutoFit/>
          </a:bodyPr>
          <a:lstStyle/>
          <a:p>
            <a:r>
              <a:rPr lang="en-US" sz="2400" b="1" dirty="0">
                <a:solidFill>
                  <a:prstClr val="black"/>
                </a:solidFill>
              </a:rPr>
              <a:t>6b- The institution’s financing structure is appropriate to a double bottom line institution in its mix of sources, terms, and desired returns. </a:t>
            </a:r>
          </a:p>
        </p:txBody>
      </p:sp>
      <p:graphicFrame>
        <p:nvGraphicFramePr>
          <p:cNvPr id="2" name="Table 1"/>
          <p:cNvGraphicFramePr>
            <a:graphicFrameLocks noGrp="1"/>
          </p:cNvGraphicFramePr>
          <p:nvPr>
            <p:extLst>
              <p:ext uri="{D42A27DB-BD31-4B8C-83A1-F6EECF244321}">
                <p14:modId xmlns:p14="http://schemas.microsoft.com/office/powerpoint/2010/main" val="1092620301"/>
              </p:ext>
            </p:extLst>
          </p:nvPr>
        </p:nvGraphicFramePr>
        <p:xfrm>
          <a:off x="0" y="1643678"/>
          <a:ext cx="9144000" cy="5312301"/>
        </p:xfrm>
        <a:graphic>
          <a:graphicData uri="http://schemas.openxmlformats.org/drawingml/2006/table">
            <a:tbl>
              <a:tblPr firstRow="1" bandRow="1">
                <a:tableStyleId>{3C2FFA5D-87B4-456A-9821-1D502468CF0F}</a:tableStyleId>
              </a:tblPr>
              <a:tblGrid>
                <a:gridCol w="9144000"/>
              </a:tblGrid>
              <a:tr h="526942">
                <a:tc>
                  <a:txBody>
                    <a:bodyPr/>
                    <a:lstStyle/>
                    <a:p>
                      <a:r>
                        <a:rPr lang="en-US" sz="2000" dirty="0" smtClean="0">
                          <a:solidFill>
                            <a:schemeClr val="tx1"/>
                          </a:solidFill>
                        </a:rPr>
                        <a:t>Essential Practices</a:t>
                      </a:r>
                      <a:endParaRPr lang="en-US" sz="2000" dirty="0">
                        <a:solidFill>
                          <a:schemeClr val="tx1"/>
                        </a:solidFill>
                      </a:endParaRPr>
                    </a:p>
                  </a:txBody>
                  <a:tcPr/>
                </a:tc>
              </a:tr>
              <a:tr h="4687380">
                <a:tc>
                  <a: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2400" baseline="0" dirty="0" smtClean="0"/>
                        <a:t>Ensure alignment with investors on 1) the use of the institution’s returns, and 2) the profitability expectations of the institution.</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Ensure alignment with investors</a:t>
                      </a:r>
                      <a:r>
                        <a:rPr lang="en-US" sz="2400" baseline="0" dirty="0" smtClean="0"/>
                        <a:t> </a:t>
                      </a:r>
                      <a:r>
                        <a:rPr lang="en-US" sz="2400" dirty="0" smtClean="0"/>
                        <a:t>on </a:t>
                      </a:r>
                      <a:r>
                        <a:rPr kumimoji="0" lang="en-US" sz="2400" kern="1200" dirty="0" smtClean="0">
                          <a:solidFill>
                            <a:schemeClr val="dk1"/>
                          </a:solidFill>
                          <a:effectLst/>
                          <a:latin typeface="+mn-lt"/>
                          <a:ea typeface="+mn-ea"/>
                          <a:cs typeface="+mn-cs"/>
                        </a:rPr>
                        <a:t>planned time horizons for investment, and exit strategies are aligned with the institution’s social goals and stage of development.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dirty="0" smtClean="0">
                          <a:solidFill>
                            <a:schemeClr val="dk1"/>
                          </a:solidFill>
                          <a:effectLst/>
                          <a:latin typeface="+mn-lt"/>
                          <a:ea typeface="+mn-ea"/>
                          <a:cs typeface="+mn-cs"/>
                        </a:rPr>
                        <a:t>Consider the</a:t>
                      </a:r>
                      <a:r>
                        <a:rPr kumimoji="0" lang="en-US" sz="2400" kern="1200" baseline="0" dirty="0" smtClean="0">
                          <a:solidFill>
                            <a:schemeClr val="dk1"/>
                          </a:solidFill>
                          <a:effectLst/>
                          <a:latin typeface="+mn-lt"/>
                          <a:ea typeface="+mn-ea"/>
                          <a:cs typeface="+mn-cs"/>
                        </a:rPr>
                        <a:t> </a:t>
                      </a:r>
                      <a:r>
                        <a:rPr kumimoji="0" lang="en-US" sz="2400" kern="1200" dirty="0" smtClean="0">
                          <a:solidFill>
                            <a:schemeClr val="dk1"/>
                          </a:solidFill>
                          <a:effectLst/>
                          <a:latin typeface="+mn-lt"/>
                          <a:ea typeface="+mn-ea"/>
                          <a:cs typeface="+mn-cs"/>
                        </a:rPr>
                        <a:t>total cost of capital when deciding on a financing structure in order to understand what cost would be passed on to the client.</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dirty="0" smtClean="0">
                          <a:solidFill>
                            <a:schemeClr val="dk1"/>
                          </a:solidFill>
                          <a:effectLst/>
                          <a:latin typeface="+mn-lt"/>
                          <a:ea typeface="+mn-ea"/>
                          <a:cs typeface="+mn-cs"/>
                        </a:rPr>
                        <a:t>Protect client savings and cash collateral.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dirty="0" smtClean="0">
                          <a:solidFill>
                            <a:schemeClr val="dk1"/>
                          </a:solidFill>
                          <a:effectLst/>
                          <a:latin typeface="+mn-lt"/>
                          <a:ea typeface="+mn-ea"/>
                          <a:cs typeface="+mn-cs"/>
                        </a:rPr>
                        <a:t>Invest a portion of profits to increase value to customers, such as lowering interest rates or adding or improving products and services.</a:t>
                      </a:r>
                      <a:r>
                        <a:rPr lang="en-US" sz="2400" dirty="0" smtClean="0">
                          <a:effectLst/>
                        </a:rPr>
                        <a:t> </a:t>
                      </a:r>
                      <a:endParaRPr kumimoji="0" lang="en-US" sz="2400"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endParaRPr lang="en-US" sz="2000" dirty="0"/>
                    </a:p>
                  </a:txBody>
                  <a:tcPr/>
                </a:tc>
              </a:tr>
            </a:tbl>
          </a:graphicData>
        </a:graphic>
      </p:graphicFrame>
    </p:spTree>
    <p:extLst>
      <p:ext uri="{BB962C8B-B14F-4D97-AF65-F5344CB8AC3E}">
        <p14:creationId xmlns:p14="http://schemas.microsoft.com/office/powerpoint/2010/main" val="10077762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49183"/>
            <a:ext cx="8382000" cy="1569660"/>
          </a:xfrm>
          <a:prstGeom prst="rect">
            <a:avLst/>
          </a:prstGeom>
          <a:noFill/>
        </p:spPr>
        <p:txBody>
          <a:bodyPr wrap="square" rtlCol="0">
            <a:spAutoFit/>
          </a:bodyPr>
          <a:lstStyle/>
          <a:p>
            <a:r>
              <a:rPr lang="en-US" sz="2400" b="1" dirty="0">
                <a:solidFill>
                  <a:prstClr val="black"/>
                </a:solidFill>
              </a:rPr>
              <a:t>6c- Pursuit of profits does not undermine the long-term sustainability of the institution or client well-being. </a:t>
            </a:r>
          </a:p>
          <a:p>
            <a:endParaRPr lang="en-US" sz="2400" b="1" dirty="0">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643283531"/>
              </p:ext>
            </p:extLst>
          </p:nvPr>
        </p:nvGraphicFramePr>
        <p:xfrm>
          <a:off x="0" y="1643678"/>
          <a:ext cx="9144000" cy="5373261"/>
        </p:xfrm>
        <a:graphic>
          <a:graphicData uri="http://schemas.openxmlformats.org/drawingml/2006/table">
            <a:tbl>
              <a:tblPr firstRow="1" bandRow="1">
                <a:tableStyleId>{3C2FFA5D-87B4-456A-9821-1D502468CF0F}</a:tableStyleId>
              </a:tblPr>
              <a:tblGrid>
                <a:gridCol w="9144000"/>
              </a:tblGrid>
              <a:tr h="526942">
                <a:tc>
                  <a:txBody>
                    <a:bodyPr/>
                    <a:lstStyle/>
                    <a:p>
                      <a:r>
                        <a:rPr lang="en-US" sz="2400" dirty="0" smtClean="0">
                          <a:solidFill>
                            <a:schemeClr val="tx1"/>
                          </a:solidFill>
                        </a:rPr>
                        <a:t>Essential Practices</a:t>
                      </a:r>
                      <a:endParaRPr lang="en-US" sz="2400" dirty="0">
                        <a:solidFill>
                          <a:schemeClr val="tx1"/>
                        </a:solidFill>
                      </a:endParaRPr>
                    </a:p>
                  </a:txBody>
                  <a:tcPr/>
                </a:tc>
              </a:tr>
              <a:tr h="4687380">
                <a:tc>
                  <a:txBody>
                    <a:bodyPr/>
                    <a:lstStyle/>
                    <a:p>
                      <a:pPr marL="285750" indent="-285750">
                        <a:buFont typeface="Arial"/>
                        <a:buChar char="•"/>
                      </a:pPr>
                      <a:r>
                        <a:rPr kumimoji="0" lang="en-US" sz="2400" kern="1200" dirty="0" smtClean="0">
                          <a:solidFill>
                            <a:schemeClr val="dk1"/>
                          </a:solidFill>
                          <a:effectLst/>
                          <a:latin typeface="+mn-lt"/>
                          <a:ea typeface="+mn-ea"/>
                          <a:cs typeface="+mn-cs"/>
                        </a:rPr>
                        <a:t>Set</a:t>
                      </a:r>
                      <a:r>
                        <a:rPr kumimoji="0" lang="en-US" sz="2400" kern="1200" baseline="0" dirty="0" smtClean="0">
                          <a:solidFill>
                            <a:schemeClr val="dk1"/>
                          </a:solidFill>
                          <a:effectLst/>
                          <a:latin typeface="+mn-lt"/>
                          <a:ea typeface="+mn-ea"/>
                          <a:cs typeface="+mn-cs"/>
                        </a:rPr>
                        <a:t> responsible p</a:t>
                      </a:r>
                      <a:r>
                        <a:rPr kumimoji="0" lang="en-US" sz="2400" kern="1200" dirty="0" smtClean="0">
                          <a:solidFill>
                            <a:schemeClr val="dk1"/>
                          </a:solidFill>
                          <a:effectLst/>
                          <a:latin typeface="+mn-lt"/>
                          <a:ea typeface="+mn-ea"/>
                          <a:cs typeface="+mn-cs"/>
                        </a:rPr>
                        <a:t>rices for products and services (e.g., effective interest rates on loans, fees for remittances, insurance premiums), meaning that prices are:</a:t>
                      </a:r>
                    </a:p>
                    <a:p>
                      <a:pPr marL="742950" lvl="1" indent="-285750">
                        <a:buFont typeface="Arial"/>
                        <a:buChar char="•"/>
                      </a:pPr>
                      <a:r>
                        <a:rPr kumimoji="0" lang="en-US" sz="2400" kern="1200" dirty="0" smtClean="0">
                          <a:solidFill>
                            <a:schemeClr val="dk1"/>
                          </a:solidFill>
                          <a:effectLst/>
                          <a:latin typeface="+mn-lt"/>
                          <a:ea typeface="+mn-ea"/>
                          <a:cs typeface="+mn-cs"/>
                        </a:rPr>
                        <a:t>Market-oriented</a:t>
                      </a:r>
                      <a:r>
                        <a:rPr kumimoji="0" lang="en-US" sz="2400" kern="1200" baseline="0" dirty="0" smtClean="0">
                          <a:solidFill>
                            <a:schemeClr val="dk1"/>
                          </a:solidFill>
                          <a:effectLst/>
                          <a:latin typeface="+mn-lt"/>
                          <a:ea typeface="+mn-ea"/>
                          <a:cs typeface="+mn-cs"/>
                        </a:rPr>
                        <a:t> and competitive within the country context; and</a:t>
                      </a:r>
                    </a:p>
                    <a:p>
                      <a:pPr marL="742950" lvl="1" indent="-285750">
                        <a:buFont typeface="Arial"/>
                        <a:buChar char="•"/>
                      </a:pPr>
                      <a:r>
                        <a:rPr kumimoji="0" lang="en-US" sz="2400" kern="1200" dirty="0" smtClean="0">
                          <a:solidFill>
                            <a:schemeClr val="dk1"/>
                          </a:solidFill>
                          <a:effectLst/>
                          <a:latin typeface="+mn-lt"/>
                          <a:ea typeface="+mn-ea"/>
                          <a:cs typeface="+mn-cs"/>
                        </a:rPr>
                        <a:t>Allow the institution to earn a rate of return to support operations and grow</a:t>
                      </a:r>
                      <a:r>
                        <a:rPr lang="en-US" sz="2400" dirty="0" smtClean="0">
                          <a:effectLst/>
                        </a:rPr>
                        <a:t> </a:t>
                      </a:r>
                      <a:endParaRPr kumimoji="0" lang="en-US" sz="2400"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The Board monitors whether the institution’s pricing levels for all products and services are consistent with the institution’s policies on returns.</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dirty="0" smtClean="0">
                          <a:solidFill>
                            <a:schemeClr val="dk1"/>
                          </a:solidFill>
                          <a:effectLst/>
                          <a:latin typeface="+mn-lt"/>
                          <a:ea typeface="+mn-ea"/>
                          <a:cs typeface="+mn-cs"/>
                        </a:rPr>
                        <a:t>Establish a loan-officer-to-client ratio  that promotes high service quality for clients.  </a:t>
                      </a:r>
                      <a:endParaRPr lang="en-US" sz="2400" dirty="0" smtClean="0"/>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endParaRPr lang="en-US" sz="2400" dirty="0"/>
                    </a:p>
                  </a:txBody>
                  <a:tcPr/>
                </a:tc>
              </a:tr>
            </a:tbl>
          </a:graphicData>
        </a:graphic>
      </p:graphicFrame>
    </p:spTree>
    <p:extLst>
      <p:ext uri="{BB962C8B-B14F-4D97-AF65-F5344CB8AC3E}">
        <p14:creationId xmlns:p14="http://schemas.microsoft.com/office/powerpoint/2010/main" val="33671738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49183"/>
            <a:ext cx="8382000" cy="1569660"/>
          </a:xfrm>
          <a:prstGeom prst="rect">
            <a:avLst/>
          </a:prstGeom>
          <a:noFill/>
        </p:spPr>
        <p:txBody>
          <a:bodyPr wrap="square" rtlCol="0">
            <a:spAutoFit/>
          </a:bodyPr>
          <a:lstStyle/>
          <a:p>
            <a:r>
              <a:rPr lang="en-US" sz="2400" b="1" dirty="0">
                <a:solidFill>
                  <a:prstClr val="black"/>
                </a:solidFill>
              </a:rPr>
              <a:t>6d- The institution offers  compensation to senior managers that is appropriate to a double bottom line institution. </a:t>
            </a:r>
          </a:p>
          <a:p>
            <a:endParaRPr lang="en-US" sz="2400" b="1" dirty="0">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1641876"/>
              </p:ext>
            </p:extLst>
          </p:nvPr>
        </p:nvGraphicFramePr>
        <p:xfrm>
          <a:off x="0" y="1643678"/>
          <a:ext cx="9144000" cy="5214322"/>
        </p:xfrm>
        <a:graphic>
          <a:graphicData uri="http://schemas.openxmlformats.org/drawingml/2006/table">
            <a:tbl>
              <a:tblPr firstRow="1" bandRow="1">
                <a:tableStyleId>{3C2FFA5D-87B4-456A-9821-1D502468CF0F}</a:tableStyleId>
              </a:tblPr>
              <a:tblGrid>
                <a:gridCol w="9144000"/>
              </a:tblGrid>
              <a:tr h="526942">
                <a:tc>
                  <a:txBody>
                    <a:bodyPr/>
                    <a:lstStyle/>
                    <a:p>
                      <a:r>
                        <a:rPr lang="en-US" sz="2400" dirty="0" smtClean="0">
                          <a:solidFill>
                            <a:schemeClr val="tx1"/>
                          </a:solidFill>
                        </a:rPr>
                        <a:t>Essential Practices</a:t>
                      </a:r>
                      <a:endParaRPr lang="en-US" sz="2400" dirty="0">
                        <a:solidFill>
                          <a:schemeClr val="tx1"/>
                        </a:solidFill>
                      </a:endParaRPr>
                    </a:p>
                  </a:txBody>
                  <a:tcPr/>
                </a:tc>
              </a:tr>
              <a:tr h="4687380">
                <a:tc>
                  <a:txBody>
                    <a:bodyPr/>
                    <a:lstStyle/>
                    <a:p>
                      <a:pPr marL="285750" indent="-285750">
                        <a:buFont typeface="Arial"/>
                        <a:buChar char="•"/>
                      </a:pPr>
                      <a:r>
                        <a:rPr kumimoji="0" lang="en-US" sz="2400" kern="1200" dirty="0" smtClean="0">
                          <a:solidFill>
                            <a:schemeClr val="dk1"/>
                          </a:solidFill>
                          <a:effectLst/>
                          <a:latin typeface="+mn-lt"/>
                          <a:ea typeface="+mn-ea"/>
                          <a:cs typeface="+mn-cs"/>
                        </a:rPr>
                        <a:t>Transparently disclose compensation (defined as salary, benefits, bonuses, stock options, and cash value of perquisites) to regulators, donors, and investors, upon request. </a:t>
                      </a:r>
                    </a:p>
                    <a:p>
                      <a:pPr marL="0" indent="0">
                        <a:buFont typeface="Arial"/>
                        <a:buNone/>
                      </a:pPr>
                      <a:endParaRPr kumimoji="0" lang="en-US" sz="2400"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2400" kern="1200" dirty="0" smtClean="0">
                          <a:solidFill>
                            <a:schemeClr val="dk1"/>
                          </a:solidFill>
                          <a:effectLst/>
                          <a:latin typeface="+mn-lt"/>
                          <a:ea typeface="+mn-ea"/>
                          <a:cs typeface="+mn-cs"/>
                        </a:rPr>
                        <a:t> Calculate the difference between the average compensation of top level executives (e.g., CEO, CFO) and field employees, and evaluate whether this spread is consistent with the institution’s mission, social goals, and commitment to treat employees responsibly. </a:t>
                      </a:r>
                      <a:endParaRPr lang="en-US" sz="2400" dirty="0" smtClean="0"/>
                    </a:p>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2400" dirty="0"/>
                    </a:p>
                  </a:txBody>
                  <a:tcPr/>
                </a:tc>
              </a:tr>
            </a:tbl>
          </a:graphicData>
        </a:graphic>
      </p:graphicFrame>
    </p:spTree>
    <p:extLst>
      <p:ext uri="{BB962C8B-B14F-4D97-AF65-F5344CB8AC3E}">
        <p14:creationId xmlns:p14="http://schemas.microsoft.com/office/powerpoint/2010/main" val="22046258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2799"/>
            <a:ext cx="8229600" cy="1415702"/>
          </a:xfrm>
        </p:spPr>
        <p:txBody>
          <a:bodyPr>
            <a:normAutofit fontScale="90000"/>
          </a:bodyPr>
          <a:lstStyle/>
          <a:p>
            <a:pPr lvl="0"/>
            <a:r>
              <a:rPr lang="en-US" dirty="0" smtClean="0">
                <a:solidFill>
                  <a:srgbClr val="000000"/>
                </a:solidFill>
              </a:rPr>
              <a:t>Interview with Paul </a:t>
            </a:r>
            <a:r>
              <a:rPr lang="en-US" dirty="0" err="1" smtClean="0">
                <a:solidFill>
                  <a:srgbClr val="000000"/>
                </a:solidFill>
              </a:rPr>
              <a:t>DiLeo</a:t>
            </a:r>
            <a:r>
              <a:rPr lang="en-US" dirty="0" smtClean="0">
                <a:solidFill>
                  <a:srgbClr val="000000"/>
                </a:solidFill>
              </a:rPr>
              <a:t> &amp; Anna </a:t>
            </a:r>
            <a:r>
              <a:rPr lang="en-US" dirty="0" err="1" smtClean="0">
                <a:solidFill>
                  <a:srgbClr val="000000"/>
                </a:solidFill>
              </a:rPr>
              <a:t>Kanze</a:t>
            </a:r>
            <a:r>
              <a:rPr lang="en-US" dirty="0" smtClean="0">
                <a:solidFill>
                  <a:srgbClr val="000000"/>
                </a:solidFill>
              </a:rPr>
              <a:t>, Grassroots Capital Management</a:t>
            </a:r>
            <a:endParaRPr lang="en-US" dirty="0">
              <a:solidFill>
                <a:srgbClr val="000000"/>
              </a:solidFill>
            </a:endParaRPr>
          </a:p>
        </p:txBody>
      </p:sp>
      <p:sp>
        <p:nvSpPr>
          <p:cNvPr id="6" name="TextBox 5"/>
          <p:cNvSpPr txBox="1"/>
          <p:nvPr/>
        </p:nvSpPr>
        <p:spPr>
          <a:xfrm>
            <a:off x="3040548" y="5241328"/>
            <a:ext cx="184666" cy="369332"/>
          </a:xfrm>
          <a:prstGeom prst="rect">
            <a:avLst/>
          </a:prstGeom>
          <a:noFill/>
        </p:spPr>
        <p:txBody>
          <a:bodyPr wrap="none" rtlCol="0">
            <a:spAutoFit/>
          </a:bodyPr>
          <a:lstStyle/>
          <a:p>
            <a:endParaRPr lang="en-US" dirty="0"/>
          </a:p>
        </p:txBody>
      </p:sp>
      <p:sp>
        <p:nvSpPr>
          <p:cNvPr id="7" name="Rectangle 6"/>
          <p:cNvSpPr/>
          <p:nvPr/>
        </p:nvSpPr>
        <p:spPr>
          <a:xfrm>
            <a:off x="457200" y="3687056"/>
            <a:ext cx="6802967" cy="3385542"/>
          </a:xfrm>
          <a:prstGeom prst="rect">
            <a:avLst/>
          </a:prstGeom>
        </p:spPr>
        <p:txBody>
          <a:bodyPr wrap="square">
            <a:spAutoFit/>
          </a:bodyPr>
          <a:lstStyle/>
          <a:p>
            <a:pPr defTabSz="914400">
              <a:defRPr/>
            </a:pPr>
            <a:r>
              <a:rPr lang="en-US" sz="2800" dirty="0" smtClean="0">
                <a:latin typeface="Trebuchet MS (Headings)"/>
                <a:cs typeface="Trebuchet MS (Headings)"/>
              </a:rPr>
              <a:t>Standard 6b, Essential Practices:</a:t>
            </a:r>
          </a:p>
          <a:p>
            <a:pPr marL="285750" indent="-285750" defTabSz="914400">
              <a:buFont typeface="Arial"/>
              <a:buChar char="•"/>
              <a:defRPr/>
            </a:pPr>
            <a:r>
              <a:rPr lang="en-US" sz="2200" dirty="0" smtClean="0"/>
              <a:t>Ensure </a:t>
            </a:r>
            <a:r>
              <a:rPr lang="en-US" sz="2200" dirty="0"/>
              <a:t>alignment with investors on 1) the use of the institution’s returns, and 2) the profitability expectations of the institution.</a:t>
            </a:r>
          </a:p>
          <a:p>
            <a:pPr marL="285750" indent="-285750" defTabSz="914400">
              <a:buFont typeface="Arial"/>
              <a:buChar char="•"/>
              <a:defRPr/>
            </a:pPr>
            <a:r>
              <a:rPr lang="en-US" sz="2200" dirty="0"/>
              <a:t>Ensure alignment with investors on </a:t>
            </a:r>
            <a:r>
              <a:rPr lang="en-US" sz="2200" dirty="0">
                <a:solidFill>
                  <a:schemeClr val="dk1"/>
                </a:solidFill>
              </a:rPr>
              <a:t>planned time horizons for investment, and exit strategies are aligned with the institution’s social goals and stage of development. </a:t>
            </a:r>
          </a:p>
          <a:p>
            <a:r>
              <a:rPr lang="en-US" sz="3200" dirty="0" smtClean="0">
                <a:latin typeface="Trebuchet MS (Headings)"/>
                <a:cs typeface="Trebuchet MS (Headings)"/>
              </a:rPr>
              <a:t> </a:t>
            </a:r>
            <a:endParaRPr lang="en-US" sz="3200" dirty="0">
              <a:latin typeface="Trebuchet MS (Headings)"/>
              <a:cs typeface="Trebuchet MS (Headings)"/>
            </a:endParaRPr>
          </a:p>
        </p:txBody>
      </p:sp>
      <p:pic>
        <p:nvPicPr>
          <p:cNvPr id="3" name="Picture 2" descr="paul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283" y="1904772"/>
            <a:ext cx="1493265" cy="1782284"/>
          </a:xfrm>
          <a:prstGeom prst="rect">
            <a:avLst/>
          </a:prstGeom>
        </p:spPr>
      </p:pic>
      <p:pic>
        <p:nvPicPr>
          <p:cNvPr id="4" name="Picture 3" descr="anna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7016" y="1968501"/>
            <a:ext cx="1496484" cy="1786126"/>
          </a:xfrm>
          <a:prstGeom prst="rect">
            <a:avLst/>
          </a:prstGeom>
        </p:spPr>
      </p:pic>
    </p:spTree>
    <p:extLst>
      <p:ext uri="{BB962C8B-B14F-4D97-AF65-F5344CB8AC3E}">
        <p14:creationId xmlns:p14="http://schemas.microsoft.com/office/powerpoint/2010/main" val="1591923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939801"/>
            <a:ext cx="8229600" cy="1066800"/>
          </a:xfrm>
        </p:spPr>
        <p:txBody>
          <a:bodyPr>
            <a:noAutofit/>
          </a:bodyPr>
          <a:lstStyle/>
          <a:p>
            <a:r>
              <a:rPr lang="en-US" sz="2800" dirty="0" smtClean="0"/>
              <a:t>What problems </a:t>
            </a:r>
            <a:r>
              <a:rPr lang="en-US" sz="2800" dirty="0"/>
              <a:t>occur when an FI and its investors do not align </a:t>
            </a:r>
            <a:r>
              <a:rPr lang="en-US" sz="2800" dirty="0" smtClean="0"/>
              <a:t>expectations around profits, </a:t>
            </a:r>
            <a:r>
              <a:rPr lang="en-US" sz="2800" dirty="0"/>
              <a:t>use of profits, planned time horizons for investment</a:t>
            </a:r>
            <a:r>
              <a:rPr lang="en-US" sz="2800" dirty="0" smtClean="0"/>
              <a:t>, and </a:t>
            </a:r>
            <a:r>
              <a:rPr lang="en-US" sz="2800" dirty="0"/>
              <a:t>exit strategies? </a:t>
            </a:r>
          </a:p>
        </p:txBody>
      </p:sp>
      <p:sp>
        <p:nvSpPr>
          <p:cNvPr id="5" name="Content Placeholder 2"/>
          <p:cNvSpPr txBox="1">
            <a:spLocks/>
          </p:cNvSpPr>
          <p:nvPr/>
        </p:nvSpPr>
        <p:spPr>
          <a:xfrm>
            <a:off x="719667" y="3005667"/>
            <a:ext cx="7916334" cy="3619500"/>
          </a:xfrm>
          <a:prstGeom prst="rect">
            <a:avLst/>
          </a:prstGeom>
        </p:spPr>
        <p:txBody>
          <a:bodyPr vert="horz">
            <a:no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rgbClr val="0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rgbClr val="000000"/>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rgbClr val="000000"/>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rgbClr val="00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3000" dirty="0" smtClean="0"/>
              <a:t>Multiple areas of misalignment:</a:t>
            </a:r>
          </a:p>
          <a:p>
            <a:pPr lvl="1"/>
            <a:r>
              <a:rPr lang="en-US" sz="3000" dirty="0" smtClean="0"/>
              <a:t>Social initiatives jeopardized</a:t>
            </a:r>
          </a:p>
          <a:p>
            <a:pPr lvl="1"/>
            <a:r>
              <a:rPr lang="en-US" sz="3000" dirty="0" smtClean="0"/>
              <a:t>Disagreements over dividend policy</a:t>
            </a:r>
          </a:p>
          <a:p>
            <a:pPr lvl="1"/>
            <a:r>
              <a:rPr lang="en-US" sz="3000" dirty="0" smtClean="0"/>
              <a:t>Limitations on share transfers</a:t>
            </a:r>
          </a:p>
        </p:txBody>
      </p:sp>
    </p:spTree>
    <p:extLst>
      <p:ext uri="{BB962C8B-B14F-4D97-AF65-F5344CB8AC3E}">
        <p14:creationId xmlns:p14="http://schemas.microsoft.com/office/powerpoint/2010/main" val="784810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irobi Training">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599</TotalTime>
  <Words>848</Words>
  <Application>Microsoft Macintosh PowerPoint</Application>
  <PresentationFormat>On-screen Show (4:3)</PresentationFormat>
  <Paragraphs>80</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Nairobi Training</vt:lpstr>
      <vt:lpstr>   Section 6: Balance Social and Financial Performance</vt:lpstr>
      <vt:lpstr>Agenda</vt:lpstr>
      <vt:lpstr>Section 6 of the Universal Standards</vt:lpstr>
      <vt:lpstr>PowerPoint Presentation</vt:lpstr>
      <vt:lpstr>PowerPoint Presentation</vt:lpstr>
      <vt:lpstr>PowerPoint Presentation</vt:lpstr>
      <vt:lpstr>PowerPoint Presentation</vt:lpstr>
      <vt:lpstr>Interview with Paul DiLeo &amp; Anna Kanze, Grassroots Capital Management</vt:lpstr>
      <vt:lpstr>What problems occur when an FI and its investors do not align expectations around profits, use of profits, planned time horizons for investment, and exit strategies? </vt:lpstr>
      <vt:lpstr>What are the obstacles to aligning expectations? What are some of the solutions to overcoming these obstacles?</vt:lpstr>
      <vt:lpstr>Whose responsibility is it to ensure that these “aligning” conversations and contracts happen? What is the ideal time to have these conversations? </vt:lpstr>
      <vt:lpstr>Discussion with Participants</vt:lpstr>
      <vt:lpstr>Where to find 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Section 6: Balance Social and Financial Performance</dc:title>
  <dc:creator>Steve Wardle</dc:creator>
  <cp:lastModifiedBy>Steve Wardle</cp:lastModifiedBy>
  <cp:revision>31</cp:revision>
  <dcterms:created xsi:type="dcterms:W3CDTF">2013-03-26T10:48:37Z</dcterms:created>
  <dcterms:modified xsi:type="dcterms:W3CDTF">2013-05-01T12:43:40Z</dcterms:modified>
</cp:coreProperties>
</file>