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7" r:id="rId2"/>
    <p:sldId id="258" r:id="rId3"/>
    <p:sldId id="259" r:id="rId4"/>
    <p:sldId id="260" r:id="rId5"/>
    <p:sldId id="275" r:id="rId6"/>
    <p:sldId id="286" r:id="rId7"/>
    <p:sldId id="277" r:id="rId8"/>
    <p:sldId id="278" r:id="rId9"/>
    <p:sldId id="279" r:id="rId10"/>
    <p:sldId id="263" r:id="rId11"/>
    <p:sldId id="264" r:id="rId12"/>
    <p:sldId id="280" r:id="rId13"/>
    <p:sldId id="281" r:id="rId14"/>
    <p:sldId id="282" r:id="rId15"/>
    <p:sldId id="283" r:id="rId16"/>
    <p:sldId id="285" r:id="rId17"/>
    <p:sldId id="27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4" autoAdjust="0"/>
    <p:restoredTop sz="86323" autoAdjust="0"/>
  </p:normalViewPr>
  <p:slideViewPr>
    <p:cSldViewPr snapToGrid="0" snapToObjects="1">
      <p:cViewPr varScale="1">
        <p:scale>
          <a:sx n="58" d="100"/>
          <a:sy n="58" d="100"/>
        </p:scale>
        <p:origin x="-7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BBCD73-1C52-654F-B544-2B5346F47270}" type="datetimeFigureOut">
              <a:rPr lang="en-US" smtClean="0"/>
              <a:t>4/17/14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2C3DFC-D771-FD48-B2BA-43F046E7DC1D}" type="slidenum">
              <a:rPr lang="en-US" smtClean="0"/>
              <a:t>‹#›</a:t>
            </a:fld>
            <a:endParaRPr lang="en-US"/>
          </a:p>
        </p:txBody>
      </p:sp>
    </p:spTree>
    <p:extLst>
      <p:ext uri="{BB962C8B-B14F-4D97-AF65-F5344CB8AC3E}">
        <p14:creationId xmlns:p14="http://schemas.microsoft.com/office/powerpoint/2010/main" val="26938507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1058F0-061F-9342-B2DC-CC02445E2300}"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3433530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DC770A-8660-144A-81EA-AB99C0903713}"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757079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DC770A-8660-144A-81EA-AB99C0903713}"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757079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DC770A-8660-144A-81EA-AB99C0903713}"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757079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DC770A-8660-144A-81EA-AB99C0903713}"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757079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DC770A-8660-144A-81EA-AB99C0903713}"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757079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DC770A-8660-144A-81EA-AB99C0903713}"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757079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DC770A-8660-144A-81EA-AB99C0903713}"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3686100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standards are broad statements that describe what the institution should achieve. The real guidance is found in the essential practices, which describe how an institution should fulfill the standard. So let’s look at the essential practices for each of these four standards.</a:t>
            </a:r>
          </a:p>
          <a:p>
            <a:endParaRPr lang="en-US" dirty="0"/>
          </a:p>
        </p:txBody>
      </p:sp>
      <p:sp>
        <p:nvSpPr>
          <p:cNvPr id="4" name="Slide Number Placeholder 3"/>
          <p:cNvSpPr>
            <a:spLocks noGrp="1"/>
          </p:cNvSpPr>
          <p:nvPr>
            <p:ph type="sldNum" sz="quarter" idx="10"/>
          </p:nvPr>
        </p:nvSpPr>
        <p:spPr/>
        <p:txBody>
          <a:bodyPr/>
          <a:lstStyle/>
          <a:p>
            <a:fld id="{61DC770A-8660-144A-81EA-AB99C0903713}"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3626017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BA63F161-E83C-4D4F-802C-A8BBE7C19EAF}"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2515499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63F161-E83C-4D4F-802C-A8BBE7C19EAF}"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2515499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63F161-E83C-4D4F-802C-A8BBE7C19EAF}"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2515499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63F161-E83C-4D4F-802C-A8BBE7C19EAF}"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2515499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63F161-E83C-4D4F-802C-A8BBE7C19EAF}"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2515499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D1058F0-061F-9342-B2DC-CC02445E2300}"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2054021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742FF44A-B3AF-0C4A-85BE-5D8653657ACC}" type="datetimeFigureOut">
              <a:rPr lang="en-US" smtClean="0">
                <a:solidFill>
                  <a:srgbClr val="EFE1A2"/>
                </a:solidFill>
                <a:latin typeface="Georgia"/>
              </a:rPr>
              <a:pPr/>
              <a:t>4/17/14</a:t>
            </a:fld>
            <a:endParaRPr lang="en-US">
              <a:solidFill>
                <a:srgbClr val="EFE1A2"/>
              </a:solidFill>
              <a:latin typeface="Georgia"/>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a:solidFill>
                <a:srgbClr val="EFE1A2"/>
              </a:solidFill>
              <a:latin typeface="Georgia"/>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CE69465-B709-AF4E-804A-CD64098C1D4B}" type="slidenum">
              <a:rPr lang="en-US" smtClean="0">
                <a:solidFill>
                  <a:prstClr val="white"/>
                </a:solidFill>
                <a:latin typeface="Georgia"/>
              </a:rPr>
              <a:pPr/>
              <a:t>‹#›</a:t>
            </a:fld>
            <a:endParaRPr lang="en-US">
              <a:solidFill>
                <a:prstClr val="white"/>
              </a:solidFill>
              <a:latin typeface="Georgia"/>
            </a:endParaRPr>
          </a:p>
        </p:txBody>
      </p:sp>
    </p:spTree>
    <p:extLst>
      <p:ext uri="{BB962C8B-B14F-4D97-AF65-F5344CB8AC3E}">
        <p14:creationId xmlns:p14="http://schemas.microsoft.com/office/powerpoint/2010/main" val="2010889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FF44A-B3AF-0C4A-85BE-5D8653657ACC}" type="datetimeFigureOut">
              <a:rPr lang="en-US" smtClean="0">
                <a:solidFill>
                  <a:srgbClr val="EFE1A2"/>
                </a:solidFill>
                <a:latin typeface="Georgia"/>
              </a:rPr>
              <a:pPr/>
              <a:t>4/17/14</a:t>
            </a:fld>
            <a:endParaRPr lang="en-US">
              <a:solidFill>
                <a:srgbClr val="EFE1A2"/>
              </a:solidFill>
              <a:latin typeface="Georgia"/>
            </a:endParaRPr>
          </a:p>
        </p:txBody>
      </p:sp>
      <p:sp>
        <p:nvSpPr>
          <p:cNvPr id="5" name="Footer Placeholder 4"/>
          <p:cNvSpPr>
            <a:spLocks noGrp="1"/>
          </p:cNvSpPr>
          <p:nvPr>
            <p:ph type="ftr" sz="quarter" idx="11"/>
          </p:nvPr>
        </p:nvSpPr>
        <p:spPr/>
        <p:txBody>
          <a:bodyPr/>
          <a:lstStyle/>
          <a:p>
            <a:endParaRPr lang="en-US">
              <a:solidFill>
                <a:srgbClr val="EFE1A2"/>
              </a:solidFill>
              <a:latin typeface="Georgia"/>
            </a:endParaRPr>
          </a:p>
        </p:txBody>
      </p:sp>
      <p:sp>
        <p:nvSpPr>
          <p:cNvPr id="6" name="Slide Number Placeholder 5"/>
          <p:cNvSpPr>
            <a:spLocks noGrp="1"/>
          </p:cNvSpPr>
          <p:nvPr>
            <p:ph type="sldNum" sz="quarter" idx="12"/>
          </p:nvPr>
        </p:nvSpPr>
        <p:spPr/>
        <p:txBody>
          <a:bodyPr/>
          <a:lstStyle/>
          <a:p>
            <a:fld id="{6CE69465-B709-AF4E-804A-CD64098C1D4B}" type="slidenum">
              <a:rPr lang="en-US" smtClean="0">
                <a:latin typeface="Georgia"/>
              </a:rPr>
              <a:pPr/>
              <a:t>‹#›</a:t>
            </a:fld>
            <a:endParaRPr lang="en-US">
              <a:latin typeface="Georgia"/>
            </a:endParaRPr>
          </a:p>
        </p:txBody>
      </p:sp>
    </p:spTree>
    <p:extLst>
      <p:ext uri="{BB962C8B-B14F-4D97-AF65-F5344CB8AC3E}">
        <p14:creationId xmlns:p14="http://schemas.microsoft.com/office/powerpoint/2010/main" val="3174986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FF44A-B3AF-0C4A-85BE-5D8653657ACC}" type="datetimeFigureOut">
              <a:rPr lang="en-US" smtClean="0">
                <a:solidFill>
                  <a:srgbClr val="EFE1A2"/>
                </a:solidFill>
                <a:latin typeface="Georgia"/>
              </a:rPr>
              <a:pPr/>
              <a:t>4/17/14</a:t>
            </a:fld>
            <a:endParaRPr lang="en-US">
              <a:solidFill>
                <a:srgbClr val="EFE1A2"/>
              </a:solidFill>
              <a:latin typeface="Georgia"/>
            </a:endParaRPr>
          </a:p>
        </p:txBody>
      </p:sp>
      <p:sp>
        <p:nvSpPr>
          <p:cNvPr id="5" name="Footer Placeholder 4"/>
          <p:cNvSpPr>
            <a:spLocks noGrp="1"/>
          </p:cNvSpPr>
          <p:nvPr>
            <p:ph type="ftr" sz="quarter" idx="11"/>
          </p:nvPr>
        </p:nvSpPr>
        <p:spPr/>
        <p:txBody>
          <a:bodyPr/>
          <a:lstStyle/>
          <a:p>
            <a:endParaRPr lang="en-US">
              <a:solidFill>
                <a:srgbClr val="EFE1A2"/>
              </a:solidFill>
              <a:latin typeface="Georgia"/>
            </a:endParaRPr>
          </a:p>
        </p:txBody>
      </p:sp>
      <p:sp>
        <p:nvSpPr>
          <p:cNvPr id="6" name="Slide Number Placeholder 5"/>
          <p:cNvSpPr>
            <a:spLocks noGrp="1"/>
          </p:cNvSpPr>
          <p:nvPr>
            <p:ph type="sldNum" sz="quarter" idx="12"/>
          </p:nvPr>
        </p:nvSpPr>
        <p:spPr/>
        <p:txBody>
          <a:bodyPr/>
          <a:lstStyle/>
          <a:p>
            <a:fld id="{6CE69465-B709-AF4E-804A-CD64098C1D4B}" type="slidenum">
              <a:rPr lang="en-US" smtClean="0">
                <a:latin typeface="Georgia"/>
              </a:rPr>
              <a:pPr/>
              <a:t>‹#›</a:t>
            </a:fld>
            <a:endParaRPr lang="en-US">
              <a:latin typeface="Georgia"/>
            </a:endParaRPr>
          </a:p>
        </p:txBody>
      </p:sp>
    </p:spTree>
    <p:extLst>
      <p:ext uri="{BB962C8B-B14F-4D97-AF65-F5344CB8AC3E}">
        <p14:creationId xmlns:p14="http://schemas.microsoft.com/office/powerpoint/2010/main" val="445894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FF44A-B3AF-0C4A-85BE-5D8653657ACC}" type="datetimeFigureOut">
              <a:rPr lang="en-US" smtClean="0">
                <a:solidFill>
                  <a:srgbClr val="EFE1A2"/>
                </a:solidFill>
                <a:latin typeface="Georgia"/>
              </a:rPr>
              <a:pPr/>
              <a:t>4/17/14</a:t>
            </a:fld>
            <a:endParaRPr lang="en-US">
              <a:solidFill>
                <a:srgbClr val="EFE1A2"/>
              </a:solidFill>
              <a:latin typeface="Georgia"/>
            </a:endParaRPr>
          </a:p>
        </p:txBody>
      </p:sp>
      <p:sp>
        <p:nvSpPr>
          <p:cNvPr id="5" name="Footer Placeholder 4"/>
          <p:cNvSpPr>
            <a:spLocks noGrp="1"/>
          </p:cNvSpPr>
          <p:nvPr>
            <p:ph type="ftr" sz="quarter" idx="11"/>
          </p:nvPr>
        </p:nvSpPr>
        <p:spPr/>
        <p:txBody>
          <a:bodyPr/>
          <a:lstStyle/>
          <a:p>
            <a:endParaRPr lang="en-US">
              <a:solidFill>
                <a:srgbClr val="EFE1A2"/>
              </a:solidFill>
              <a:latin typeface="Georgia"/>
            </a:endParaRPr>
          </a:p>
        </p:txBody>
      </p:sp>
      <p:sp>
        <p:nvSpPr>
          <p:cNvPr id="6" name="Slide Number Placeholder 5"/>
          <p:cNvSpPr>
            <a:spLocks noGrp="1"/>
          </p:cNvSpPr>
          <p:nvPr>
            <p:ph type="sldNum" sz="quarter" idx="12"/>
          </p:nvPr>
        </p:nvSpPr>
        <p:spPr/>
        <p:txBody>
          <a:bodyPr/>
          <a:lstStyle/>
          <a:p>
            <a:fld id="{6CE69465-B709-AF4E-804A-CD64098C1D4B}" type="slidenum">
              <a:rPr lang="en-US" smtClean="0">
                <a:latin typeface="Georgia"/>
              </a:rPr>
              <a:pPr/>
              <a:t>‹#›</a:t>
            </a:fld>
            <a:endParaRPr lang="en-US">
              <a:latin typeface="Georgia"/>
            </a:endParaRPr>
          </a:p>
        </p:txBody>
      </p:sp>
    </p:spTree>
    <p:extLst>
      <p:ext uri="{BB962C8B-B14F-4D97-AF65-F5344CB8AC3E}">
        <p14:creationId xmlns:p14="http://schemas.microsoft.com/office/powerpoint/2010/main" val="1929470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42FF44A-B3AF-0C4A-85BE-5D8653657ACC}" type="datetimeFigureOut">
              <a:rPr lang="en-US" smtClean="0">
                <a:solidFill>
                  <a:srgbClr val="EFE1A2"/>
                </a:solidFill>
                <a:latin typeface="Georgia"/>
              </a:rPr>
              <a:pPr/>
              <a:t>4/17/14</a:t>
            </a:fld>
            <a:endParaRPr lang="en-US">
              <a:solidFill>
                <a:srgbClr val="EFE1A2"/>
              </a:solidFill>
              <a:latin typeface="Georgia"/>
            </a:endParaRPr>
          </a:p>
        </p:txBody>
      </p:sp>
      <p:sp>
        <p:nvSpPr>
          <p:cNvPr id="5" name="Footer Placeholder 4"/>
          <p:cNvSpPr>
            <a:spLocks noGrp="1"/>
          </p:cNvSpPr>
          <p:nvPr>
            <p:ph type="ftr" sz="quarter" idx="11"/>
          </p:nvPr>
        </p:nvSpPr>
        <p:spPr/>
        <p:txBody>
          <a:bodyPr/>
          <a:lstStyle/>
          <a:p>
            <a:endParaRPr lang="en-US">
              <a:solidFill>
                <a:srgbClr val="EFE1A2"/>
              </a:solidFill>
              <a:latin typeface="Georgia"/>
            </a:endParaRPr>
          </a:p>
        </p:txBody>
      </p:sp>
      <p:sp>
        <p:nvSpPr>
          <p:cNvPr id="6" name="Slide Number Placeholder 5"/>
          <p:cNvSpPr>
            <a:spLocks noGrp="1"/>
          </p:cNvSpPr>
          <p:nvPr>
            <p:ph type="sldNum" sz="quarter" idx="12"/>
          </p:nvPr>
        </p:nvSpPr>
        <p:spPr/>
        <p:txBody>
          <a:bodyPr/>
          <a:lstStyle/>
          <a:p>
            <a:fld id="{6CE69465-B709-AF4E-804A-CD64098C1D4B}" type="slidenum">
              <a:rPr lang="en-US" smtClean="0">
                <a:latin typeface="Georgia"/>
              </a:rPr>
              <a:pPr/>
              <a:t>‹#›</a:t>
            </a:fld>
            <a:endParaRPr lang="en-US">
              <a:latin typeface="Georgia"/>
            </a:endParaRPr>
          </a:p>
        </p:txBody>
      </p:sp>
    </p:spTree>
    <p:extLst>
      <p:ext uri="{BB962C8B-B14F-4D97-AF65-F5344CB8AC3E}">
        <p14:creationId xmlns:p14="http://schemas.microsoft.com/office/powerpoint/2010/main" val="1442497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FF44A-B3AF-0C4A-85BE-5D8653657ACC}" type="datetimeFigureOut">
              <a:rPr lang="en-US" smtClean="0">
                <a:solidFill>
                  <a:srgbClr val="EFE1A2"/>
                </a:solidFill>
                <a:latin typeface="Georgia"/>
              </a:rPr>
              <a:pPr/>
              <a:t>4/17/14</a:t>
            </a:fld>
            <a:endParaRPr lang="en-US">
              <a:solidFill>
                <a:srgbClr val="EFE1A2"/>
              </a:solidFill>
              <a:latin typeface="Georgia"/>
            </a:endParaRPr>
          </a:p>
        </p:txBody>
      </p:sp>
      <p:sp>
        <p:nvSpPr>
          <p:cNvPr id="6" name="Footer Placeholder 5"/>
          <p:cNvSpPr>
            <a:spLocks noGrp="1"/>
          </p:cNvSpPr>
          <p:nvPr>
            <p:ph type="ftr" sz="quarter" idx="11"/>
          </p:nvPr>
        </p:nvSpPr>
        <p:spPr/>
        <p:txBody>
          <a:bodyPr/>
          <a:lstStyle/>
          <a:p>
            <a:endParaRPr lang="en-US">
              <a:solidFill>
                <a:srgbClr val="EFE1A2"/>
              </a:solidFill>
              <a:latin typeface="Georgia"/>
            </a:endParaRPr>
          </a:p>
        </p:txBody>
      </p:sp>
      <p:sp>
        <p:nvSpPr>
          <p:cNvPr id="7" name="Slide Number Placeholder 6"/>
          <p:cNvSpPr>
            <a:spLocks noGrp="1"/>
          </p:cNvSpPr>
          <p:nvPr>
            <p:ph type="sldNum" sz="quarter" idx="12"/>
          </p:nvPr>
        </p:nvSpPr>
        <p:spPr/>
        <p:txBody>
          <a:bodyPr/>
          <a:lstStyle/>
          <a:p>
            <a:fld id="{6CE69465-B709-AF4E-804A-CD64098C1D4B}" type="slidenum">
              <a:rPr lang="en-US" smtClean="0">
                <a:latin typeface="Georgia"/>
              </a:rPr>
              <a:pPr/>
              <a:t>‹#›</a:t>
            </a:fld>
            <a:endParaRPr lang="en-US">
              <a:latin typeface="Georgia"/>
            </a:endParaRPr>
          </a:p>
        </p:txBody>
      </p:sp>
    </p:spTree>
    <p:extLst>
      <p:ext uri="{BB962C8B-B14F-4D97-AF65-F5344CB8AC3E}">
        <p14:creationId xmlns:p14="http://schemas.microsoft.com/office/powerpoint/2010/main" val="1741385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742FF44A-B3AF-0C4A-85BE-5D8653657ACC}" type="datetimeFigureOut">
              <a:rPr lang="en-US" smtClean="0">
                <a:solidFill>
                  <a:srgbClr val="EFE1A2"/>
                </a:solidFill>
                <a:latin typeface="Georgia"/>
              </a:rPr>
              <a:pPr/>
              <a:t>4/17/14</a:t>
            </a:fld>
            <a:endParaRPr lang="en-US">
              <a:solidFill>
                <a:srgbClr val="EFE1A2"/>
              </a:solidFill>
              <a:latin typeface="Georgia"/>
            </a:endParaRPr>
          </a:p>
        </p:txBody>
      </p:sp>
      <p:sp>
        <p:nvSpPr>
          <p:cNvPr id="27" name="Slide Number Placeholder 26"/>
          <p:cNvSpPr>
            <a:spLocks noGrp="1"/>
          </p:cNvSpPr>
          <p:nvPr>
            <p:ph type="sldNum" sz="quarter" idx="11"/>
          </p:nvPr>
        </p:nvSpPr>
        <p:spPr/>
        <p:txBody>
          <a:bodyPr rtlCol="0"/>
          <a:lstStyle/>
          <a:p>
            <a:fld id="{6CE69465-B709-AF4E-804A-CD64098C1D4B}" type="slidenum">
              <a:rPr lang="en-US" smtClean="0">
                <a:latin typeface="Georgia"/>
              </a:rPr>
              <a:pPr/>
              <a:t>‹#›</a:t>
            </a:fld>
            <a:endParaRPr lang="en-US">
              <a:latin typeface="Georgia"/>
            </a:endParaRPr>
          </a:p>
        </p:txBody>
      </p:sp>
      <p:sp>
        <p:nvSpPr>
          <p:cNvPr id="28" name="Footer Placeholder 27"/>
          <p:cNvSpPr>
            <a:spLocks noGrp="1"/>
          </p:cNvSpPr>
          <p:nvPr>
            <p:ph type="ftr" sz="quarter" idx="12"/>
          </p:nvPr>
        </p:nvSpPr>
        <p:spPr/>
        <p:txBody>
          <a:bodyPr rtlCol="0"/>
          <a:lstStyle/>
          <a:p>
            <a:endParaRPr lang="en-US">
              <a:solidFill>
                <a:srgbClr val="EFE1A2"/>
              </a:solidFill>
              <a:latin typeface="Georgia"/>
            </a:endParaRPr>
          </a:p>
        </p:txBody>
      </p:sp>
    </p:spTree>
    <p:extLst>
      <p:ext uri="{BB962C8B-B14F-4D97-AF65-F5344CB8AC3E}">
        <p14:creationId xmlns:p14="http://schemas.microsoft.com/office/powerpoint/2010/main" val="1984028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742FF44A-B3AF-0C4A-85BE-5D8653657ACC}" type="datetimeFigureOut">
              <a:rPr lang="en-US" smtClean="0">
                <a:solidFill>
                  <a:srgbClr val="EFE1A2"/>
                </a:solidFill>
                <a:latin typeface="Georgia"/>
              </a:rPr>
              <a:pPr/>
              <a:t>4/17/14</a:t>
            </a:fld>
            <a:endParaRPr lang="en-US">
              <a:solidFill>
                <a:srgbClr val="EFE1A2"/>
              </a:solidFill>
              <a:latin typeface="Georgia"/>
            </a:endParaRPr>
          </a:p>
        </p:txBody>
      </p:sp>
      <p:sp>
        <p:nvSpPr>
          <p:cNvPr id="4" name="Footer Placeholder 3"/>
          <p:cNvSpPr>
            <a:spLocks noGrp="1"/>
          </p:cNvSpPr>
          <p:nvPr>
            <p:ph type="ftr" sz="quarter" idx="11"/>
          </p:nvPr>
        </p:nvSpPr>
        <p:spPr>
          <a:xfrm>
            <a:off x="5257800" y="612648"/>
            <a:ext cx="1325880" cy="457200"/>
          </a:xfrm>
        </p:spPr>
        <p:txBody>
          <a:bodyPr/>
          <a:lstStyle/>
          <a:p>
            <a:endParaRPr lang="en-US">
              <a:solidFill>
                <a:srgbClr val="EFE1A2"/>
              </a:solidFill>
              <a:latin typeface="Georgia"/>
            </a:endParaRPr>
          </a:p>
        </p:txBody>
      </p:sp>
      <p:sp>
        <p:nvSpPr>
          <p:cNvPr id="5" name="Slide Number Placeholder 4"/>
          <p:cNvSpPr>
            <a:spLocks noGrp="1"/>
          </p:cNvSpPr>
          <p:nvPr>
            <p:ph type="sldNum" sz="quarter" idx="12"/>
          </p:nvPr>
        </p:nvSpPr>
        <p:spPr>
          <a:xfrm>
            <a:off x="8174736" y="2272"/>
            <a:ext cx="762000" cy="365760"/>
          </a:xfrm>
        </p:spPr>
        <p:txBody>
          <a:bodyPr/>
          <a:lstStyle/>
          <a:p>
            <a:fld id="{6CE69465-B709-AF4E-804A-CD64098C1D4B}" type="slidenum">
              <a:rPr lang="en-US" smtClean="0">
                <a:latin typeface="Georgia"/>
              </a:rPr>
              <a:pPr/>
              <a:t>‹#›</a:t>
            </a:fld>
            <a:endParaRPr lang="en-US">
              <a:latin typeface="Georgia"/>
            </a:endParaRPr>
          </a:p>
        </p:txBody>
      </p:sp>
    </p:spTree>
    <p:extLst>
      <p:ext uri="{BB962C8B-B14F-4D97-AF65-F5344CB8AC3E}">
        <p14:creationId xmlns:p14="http://schemas.microsoft.com/office/powerpoint/2010/main" val="2362127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FF44A-B3AF-0C4A-85BE-5D8653657ACC}" type="datetimeFigureOut">
              <a:rPr lang="en-US" smtClean="0">
                <a:solidFill>
                  <a:srgbClr val="EFE1A2"/>
                </a:solidFill>
                <a:latin typeface="Georgia"/>
              </a:rPr>
              <a:pPr/>
              <a:t>4/17/14</a:t>
            </a:fld>
            <a:endParaRPr lang="en-US">
              <a:solidFill>
                <a:srgbClr val="EFE1A2"/>
              </a:solidFill>
              <a:latin typeface="Georgia"/>
            </a:endParaRPr>
          </a:p>
        </p:txBody>
      </p:sp>
      <p:sp>
        <p:nvSpPr>
          <p:cNvPr id="3" name="Footer Placeholder 2"/>
          <p:cNvSpPr>
            <a:spLocks noGrp="1"/>
          </p:cNvSpPr>
          <p:nvPr>
            <p:ph type="ftr" sz="quarter" idx="11"/>
          </p:nvPr>
        </p:nvSpPr>
        <p:spPr/>
        <p:txBody>
          <a:bodyPr/>
          <a:lstStyle/>
          <a:p>
            <a:endParaRPr lang="en-US">
              <a:solidFill>
                <a:srgbClr val="EFE1A2"/>
              </a:solidFill>
              <a:latin typeface="Georgia"/>
            </a:endParaRPr>
          </a:p>
        </p:txBody>
      </p:sp>
      <p:sp>
        <p:nvSpPr>
          <p:cNvPr id="4" name="Slide Number Placeholder 3"/>
          <p:cNvSpPr>
            <a:spLocks noGrp="1"/>
          </p:cNvSpPr>
          <p:nvPr>
            <p:ph type="sldNum" sz="quarter" idx="12"/>
          </p:nvPr>
        </p:nvSpPr>
        <p:spPr/>
        <p:txBody>
          <a:bodyPr/>
          <a:lstStyle/>
          <a:p>
            <a:fld id="{6CE69465-B709-AF4E-804A-CD64098C1D4B}" type="slidenum">
              <a:rPr lang="en-US" smtClean="0">
                <a:latin typeface="Georgia"/>
              </a:rPr>
              <a:pPr/>
              <a:t>‹#›</a:t>
            </a:fld>
            <a:endParaRPr lang="en-US">
              <a:latin typeface="Georgia"/>
            </a:endParaRPr>
          </a:p>
        </p:txBody>
      </p:sp>
    </p:spTree>
    <p:extLst>
      <p:ext uri="{BB962C8B-B14F-4D97-AF65-F5344CB8AC3E}">
        <p14:creationId xmlns:p14="http://schemas.microsoft.com/office/powerpoint/2010/main" val="3204569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FF44A-B3AF-0C4A-85BE-5D8653657ACC}" type="datetimeFigureOut">
              <a:rPr lang="en-US" smtClean="0">
                <a:solidFill>
                  <a:srgbClr val="EFE1A2"/>
                </a:solidFill>
                <a:latin typeface="Georgia"/>
              </a:rPr>
              <a:pPr/>
              <a:t>4/17/14</a:t>
            </a:fld>
            <a:endParaRPr lang="en-US">
              <a:solidFill>
                <a:srgbClr val="EFE1A2"/>
              </a:solidFill>
              <a:latin typeface="Georgia"/>
            </a:endParaRPr>
          </a:p>
        </p:txBody>
      </p:sp>
      <p:sp>
        <p:nvSpPr>
          <p:cNvPr id="6" name="Footer Placeholder 5"/>
          <p:cNvSpPr>
            <a:spLocks noGrp="1"/>
          </p:cNvSpPr>
          <p:nvPr>
            <p:ph type="ftr" sz="quarter" idx="11"/>
          </p:nvPr>
        </p:nvSpPr>
        <p:spPr/>
        <p:txBody>
          <a:bodyPr/>
          <a:lstStyle/>
          <a:p>
            <a:endParaRPr lang="en-US">
              <a:solidFill>
                <a:srgbClr val="EFE1A2"/>
              </a:solidFill>
              <a:latin typeface="Georgia"/>
            </a:endParaRPr>
          </a:p>
        </p:txBody>
      </p:sp>
      <p:sp>
        <p:nvSpPr>
          <p:cNvPr id="7" name="Slide Number Placeholder 6"/>
          <p:cNvSpPr>
            <a:spLocks noGrp="1"/>
          </p:cNvSpPr>
          <p:nvPr>
            <p:ph type="sldNum" sz="quarter" idx="12"/>
          </p:nvPr>
        </p:nvSpPr>
        <p:spPr/>
        <p:txBody>
          <a:bodyPr/>
          <a:lstStyle/>
          <a:p>
            <a:fld id="{6CE69465-B709-AF4E-804A-CD64098C1D4B}" type="slidenum">
              <a:rPr lang="en-US" smtClean="0">
                <a:latin typeface="Georgia"/>
              </a:rPr>
              <a:pPr/>
              <a:t>‹#›</a:t>
            </a:fld>
            <a:endParaRPr lang="en-US">
              <a:latin typeface="Georgia"/>
            </a:endParaRPr>
          </a:p>
        </p:txBody>
      </p:sp>
    </p:spTree>
    <p:extLst>
      <p:ext uri="{BB962C8B-B14F-4D97-AF65-F5344CB8AC3E}">
        <p14:creationId xmlns:p14="http://schemas.microsoft.com/office/powerpoint/2010/main" val="3335078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42FF44A-B3AF-0C4A-85BE-5D8653657ACC}" type="datetimeFigureOut">
              <a:rPr lang="en-US" smtClean="0">
                <a:solidFill>
                  <a:srgbClr val="EFE1A2"/>
                </a:solidFill>
                <a:latin typeface="Georgia"/>
              </a:rPr>
              <a:pPr/>
              <a:t>4/17/14</a:t>
            </a:fld>
            <a:endParaRPr lang="en-US">
              <a:solidFill>
                <a:srgbClr val="EFE1A2"/>
              </a:solidFill>
              <a:latin typeface="Georgia"/>
            </a:endParaRPr>
          </a:p>
        </p:txBody>
      </p:sp>
      <p:sp>
        <p:nvSpPr>
          <p:cNvPr id="6" name="Footer Placeholder 5"/>
          <p:cNvSpPr>
            <a:spLocks noGrp="1"/>
          </p:cNvSpPr>
          <p:nvPr>
            <p:ph type="ftr" sz="quarter" idx="11"/>
          </p:nvPr>
        </p:nvSpPr>
        <p:spPr/>
        <p:txBody>
          <a:bodyPr/>
          <a:lstStyle/>
          <a:p>
            <a:endParaRPr lang="en-US">
              <a:solidFill>
                <a:srgbClr val="EFE1A2"/>
              </a:solidFill>
              <a:latin typeface="Georgia"/>
            </a:endParaRPr>
          </a:p>
        </p:txBody>
      </p:sp>
      <p:sp>
        <p:nvSpPr>
          <p:cNvPr id="7" name="Slide Number Placeholder 6"/>
          <p:cNvSpPr>
            <a:spLocks noGrp="1"/>
          </p:cNvSpPr>
          <p:nvPr>
            <p:ph type="sldNum" sz="quarter" idx="12"/>
          </p:nvPr>
        </p:nvSpPr>
        <p:spPr/>
        <p:txBody>
          <a:bodyPr/>
          <a:lstStyle/>
          <a:p>
            <a:fld id="{6CE69465-B709-AF4E-804A-CD64098C1D4B}" type="slidenum">
              <a:rPr lang="en-US" smtClean="0">
                <a:latin typeface="Georgia"/>
              </a:rPr>
              <a:pPr/>
              <a:t>‹#›</a:t>
            </a:fld>
            <a:endParaRPr lang="en-US">
              <a:latin typeface="Georgia"/>
            </a:endParaRPr>
          </a:p>
        </p:txBody>
      </p:sp>
    </p:spTree>
    <p:extLst>
      <p:ext uri="{BB962C8B-B14F-4D97-AF65-F5344CB8AC3E}">
        <p14:creationId xmlns:p14="http://schemas.microsoft.com/office/powerpoint/2010/main" val="18591553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42FF44A-B3AF-0C4A-85BE-5D8653657ACC}" type="datetimeFigureOut">
              <a:rPr lang="en-US" smtClean="0">
                <a:solidFill>
                  <a:srgbClr val="EFE1A2"/>
                </a:solidFill>
                <a:latin typeface="Georgia"/>
              </a:rPr>
              <a:pPr/>
              <a:t>4/17/14</a:t>
            </a:fld>
            <a:endParaRPr lang="en-US">
              <a:solidFill>
                <a:srgbClr val="EFE1A2"/>
              </a:solidFill>
              <a:latin typeface="Georgia"/>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EFE1A2"/>
              </a:solidFill>
              <a:latin typeface="Georgia"/>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CE69465-B709-AF4E-804A-CD64098C1D4B}" type="slidenum">
              <a:rPr lang="en-US" smtClean="0">
                <a:latin typeface="Georgia"/>
              </a:rPr>
              <a:pPr/>
              <a:t>‹#›</a:t>
            </a:fld>
            <a:endParaRPr lang="en-US">
              <a:latin typeface="Georgia"/>
            </a:endParaRPr>
          </a:p>
        </p:txBody>
      </p:sp>
    </p:spTree>
    <p:extLst>
      <p:ext uri="{BB962C8B-B14F-4D97-AF65-F5344CB8AC3E}">
        <p14:creationId xmlns:p14="http://schemas.microsoft.com/office/powerpoint/2010/main" val="11455000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smartcampaign.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ptf.info/online-trainings/universal-standards-implementation" TargetMode="External"/><Relationship Id="rId3" Type="http://schemas.openxmlformats.org/officeDocument/2006/relationships/hyperlink" Target="http://sptf.info/spmstandards/standards-implementation-resourc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876827"/>
            <a:ext cx="8458200" cy="1573500"/>
          </a:xfrm>
        </p:spPr>
        <p:txBody>
          <a:bodyPr>
            <a:noAutofit/>
          </a:bodyPr>
          <a:lstStyle/>
          <a:p>
            <a:pPr lvl="0"/>
            <a:r>
              <a:rPr lang="en-US" dirty="0" smtClean="0">
                <a:solidFill>
                  <a:srgbClr val="FF6600"/>
                </a:solidFill>
              </a:rPr>
              <a:t/>
            </a:r>
            <a:br>
              <a:rPr lang="en-US" dirty="0" smtClean="0">
                <a:solidFill>
                  <a:srgbClr val="FF6600"/>
                </a:solidFill>
              </a:rPr>
            </a:br>
            <a:r>
              <a:rPr lang="en-US" dirty="0">
                <a:solidFill>
                  <a:srgbClr val="FF6600"/>
                </a:solidFill>
              </a:rPr>
              <a:t/>
            </a:r>
            <a:br>
              <a:rPr lang="en-US" dirty="0">
                <a:solidFill>
                  <a:srgbClr val="FF6600"/>
                </a:solidFill>
              </a:rPr>
            </a:br>
            <a:r>
              <a:rPr lang="en-US" dirty="0" smtClean="0">
                <a:solidFill>
                  <a:srgbClr val="FF6600"/>
                </a:solidFill>
              </a:rPr>
              <a:t/>
            </a:r>
            <a:br>
              <a:rPr lang="en-US" dirty="0" smtClean="0">
                <a:solidFill>
                  <a:srgbClr val="FF6600"/>
                </a:solidFill>
              </a:rPr>
            </a:br>
            <a:r>
              <a:rPr lang="en-US" dirty="0" smtClean="0">
                <a:solidFill>
                  <a:srgbClr val="FF6600"/>
                </a:solidFill>
              </a:rPr>
              <a:t>Dimension 4: Treat Clients Responsibly</a:t>
            </a:r>
            <a:endParaRPr lang="en-US" dirty="0">
              <a:solidFill>
                <a:srgbClr val="FF6600"/>
              </a:solidFill>
            </a:endParaRPr>
          </a:p>
        </p:txBody>
      </p:sp>
      <p:pic>
        <p:nvPicPr>
          <p:cNvPr id="4" name="Picture 5" descr="SocialPerformance400x129"/>
          <p:cNvPicPr>
            <a:picLocks noChangeAspect="1" noChangeArrowheads="1"/>
          </p:cNvPicPr>
          <p:nvPr/>
        </p:nvPicPr>
        <p:blipFill>
          <a:blip r:embed="rId2"/>
          <a:srcRect/>
          <a:stretch>
            <a:fillRect/>
          </a:stretch>
        </p:blipFill>
        <p:spPr bwMode="auto">
          <a:xfrm>
            <a:off x="2209800" y="3871912"/>
            <a:ext cx="4800600" cy="1676400"/>
          </a:xfrm>
          <a:prstGeom prst="rect">
            <a:avLst/>
          </a:prstGeom>
          <a:noFill/>
          <a:ln w="9525">
            <a:noFill/>
            <a:miter lim="800000"/>
            <a:headEnd/>
            <a:tailEnd/>
          </a:ln>
        </p:spPr>
      </p:pic>
      <p:sp>
        <p:nvSpPr>
          <p:cNvPr id="3" name="TextBox 2"/>
          <p:cNvSpPr txBox="1"/>
          <p:nvPr/>
        </p:nvSpPr>
        <p:spPr>
          <a:xfrm>
            <a:off x="457200" y="5548312"/>
            <a:ext cx="8262655" cy="769441"/>
          </a:xfrm>
          <a:prstGeom prst="rect">
            <a:avLst/>
          </a:prstGeom>
          <a:noFill/>
        </p:spPr>
        <p:txBody>
          <a:bodyPr wrap="square" rtlCol="0">
            <a:spAutoFit/>
          </a:bodyPr>
          <a:lstStyle/>
          <a:p>
            <a:pPr algn="ctr"/>
            <a:r>
              <a:rPr lang="en-US" sz="2200" dirty="0">
                <a:solidFill>
                  <a:prstClr val="black"/>
                </a:solidFill>
                <a:latin typeface="Georgia"/>
              </a:rPr>
              <a:t>With </a:t>
            </a:r>
            <a:r>
              <a:rPr lang="en-US" sz="2200" dirty="0" err="1">
                <a:solidFill>
                  <a:prstClr val="black"/>
                </a:solidFill>
              </a:rPr>
              <a:t>Gulshan</a:t>
            </a:r>
            <a:r>
              <a:rPr lang="en-US" sz="2200" dirty="0">
                <a:solidFill>
                  <a:prstClr val="black"/>
                </a:solidFill>
              </a:rPr>
              <a:t> </a:t>
            </a:r>
            <a:r>
              <a:rPr lang="en-US" sz="2200" dirty="0" err="1" smtClean="0">
                <a:solidFill>
                  <a:prstClr val="black"/>
                </a:solidFill>
              </a:rPr>
              <a:t>Jumayeva</a:t>
            </a:r>
            <a:r>
              <a:rPr lang="en-US" sz="2200" dirty="0" smtClean="0">
                <a:solidFill>
                  <a:prstClr val="black"/>
                </a:solidFill>
              </a:rPr>
              <a:t> </a:t>
            </a:r>
            <a:r>
              <a:rPr lang="en-US" sz="2200" dirty="0" smtClean="0">
                <a:solidFill>
                  <a:prstClr val="black"/>
                </a:solidFill>
                <a:latin typeface="Georgia"/>
              </a:rPr>
              <a:t>of </a:t>
            </a:r>
            <a:r>
              <a:rPr lang="en-US" sz="2200" dirty="0" smtClean="0">
                <a:solidFill>
                  <a:prstClr val="black"/>
                </a:solidFill>
              </a:rPr>
              <a:t>FINCA Azerbaijan </a:t>
            </a:r>
            <a:r>
              <a:rPr lang="en-US" sz="2200" dirty="0" smtClean="0">
                <a:solidFill>
                  <a:prstClr val="black"/>
                </a:solidFill>
                <a:latin typeface="Georgia"/>
              </a:rPr>
              <a:t>and </a:t>
            </a:r>
            <a:r>
              <a:rPr lang="en-US" sz="2200" dirty="0">
                <a:solidFill>
                  <a:prstClr val="black"/>
                </a:solidFill>
                <a:latin typeface="Georgia"/>
              </a:rPr>
              <a:t>Leah Wardle of the SPTF</a:t>
            </a:r>
          </a:p>
        </p:txBody>
      </p:sp>
    </p:spTree>
    <p:extLst>
      <p:ext uri="{BB962C8B-B14F-4D97-AF65-F5344CB8AC3E}">
        <p14:creationId xmlns:p14="http://schemas.microsoft.com/office/powerpoint/2010/main" val="15675165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1272"/>
            <a:ext cx="8229600" cy="1066800"/>
          </a:xfrm>
        </p:spPr>
        <p:txBody>
          <a:bodyPr>
            <a:normAutofit fontScale="90000"/>
          </a:bodyPr>
          <a:lstStyle/>
          <a:p>
            <a:r>
              <a:rPr lang="en-US" dirty="0" smtClean="0"/>
              <a:t>Interview with </a:t>
            </a:r>
            <a:r>
              <a:rPr lang="en-US" dirty="0" err="1"/>
              <a:t>Gulshan</a:t>
            </a:r>
            <a:r>
              <a:rPr lang="en-US" dirty="0"/>
              <a:t> </a:t>
            </a:r>
            <a:r>
              <a:rPr lang="en-US" dirty="0" err="1"/>
              <a:t>Jumayeva</a:t>
            </a:r>
            <a:r>
              <a:rPr lang="en-US" dirty="0"/>
              <a:t> of FINCA Azerbaijan </a:t>
            </a:r>
            <a:endParaRPr lang="en-US" i="1" dirty="0"/>
          </a:p>
        </p:txBody>
      </p:sp>
      <p:sp>
        <p:nvSpPr>
          <p:cNvPr id="7" name="ZoneTexte 6"/>
          <p:cNvSpPr txBox="1"/>
          <p:nvPr/>
        </p:nvSpPr>
        <p:spPr>
          <a:xfrm>
            <a:off x="4277538" y="2942673"/>
            <a:ext cx="3711575" cy="830997"/>
          </a:xfrm>
          <a:prstGeom prst="rect">
            <a:avLst/>
          </a:prstGeom>
          <a:noFill/>
        </p:spPr>
        <p:txBody>
          <a:bodyPr wrap="square" rtlCol="0">
            <a:spAutoFit/>
          </a:bodyPr>
          <a:lstStyle/>
          <a:p>
            <a:r>
              <a:rPr lang="en-GB" sz="2400" dirty="0" smtClean="0">
                <a:solidFill>
                  <a:prstClr val="black"/>
                </a:solidFill>
                <a:latin typeface="Georgia"/>
              </a:rPr>
              <a:t>PR Coordinator, FINCA Azerbaijan </a:t>
            </a:r>
            <a:endParaRPr lang="en-GB" sz="2400" dirty="0">
              <a:solidFill>
                <a:prstClr val="black"/>
              </a:solidFill>
              <a:latin typeface="Georgia"/>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693" y="2590801"/>
            <a:ext cx="3503213" cy="3352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91762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fontScale="90000"/>
          </a:bodyPr>
          <a:lstStyle/>
          <a:p>
            <a:r>
              <a:rPr lang="en-US" sz="3200" dirty="0" smtClean="0"/>
              <a:t>1. Why did FINCA AZ decide to make improvements to its complaints mechanism?</a:t>
            </a:r>
            <a:endParaRPr lang="en-US" sz="3200" dirty="0"/>
          </a:p>
        </p:txBody>
      </p:sp>
      <p:sp>
        <p:nvSpPr>
          <p:cNvPr id="4" name="Content Placeholder 2"/>
          <p:cNvSpPr>
            <a:spLocks noGrp="1"/>
          </p:cNvSpPr>
          <p:nvPr>
            <p:ph idx="1"/>
          </p:nvPr>
        </p:nvSpPr>
        <p:spPr>
          <a:xfrm>
            <a:off x="457200" y="1959728"/>
            <a:ext cx="8229600" cy="4325112"/>
          </a:xfrm>
        </p:spPr>
        <p:txBody>
          <a:bodyPr>
            <a:noAutofit/>
          </a:bodyPr>
          <a:lstStyle/>
          <a:p>
            <a:pPr>
              <a:lnSpc>
                <a:spcPct val="150000"/>
              </a:lnSpc>
            </a:pPr>
            <a:r>
              <a:rPr lang="en-GB" sz="2600" dirty="0" smtClean="0"/>
              <a:t>Engagement with the Smart Campaign </a:t>
            </a:r>
            <a:r>
              <a:rPr lang="en-GB" sz="2600" dirty="0" smtClean="0">
                <a:hlinkClick r:id="rId3"/>
              </a:rPr>
              <a:t>www.smartcampaign.org</a:t>
            </a:r>
            <a:r>
              <a:rPr lang="en-GB" sz="2600" dirty="0" smtClean="0"/>
              <a:t> </a:t>
            </a:r>
            <a:endParaRPr lang="en-GB" sz="2600" dirty="0" smtClean="0"/>
          </a:p>
          <a:p>
            <a:pPr>
              <a:lnSpc>
                <a:spcPct val="150000"/>
              </a:lnSpc>
            </a:pPr>
            <a:r>
              <a:rPr lang="en-GB" sz="2600" dirty="0" smtClean="0"/>
              <a:t>Social mission of the </a:t>
            </a:r>
            <a:r>
              <a:rPr lang="en-GB" sz="2600" dirty="0" smtClean="0"/>
              <a:t>organization--our goal is to provide quality services and treat clients well</a:t>
            </a:r>
            <a:endParaRPr lang="en-GB" sz="2600" dirty="0"/>
          </a:p>
          <a:p>
            <a:pPr>
              <a:lnSpc>
                <a:spcPct val="150000"/>
              </a:lnSpc>
            </a:pPr>
            <a:r>
              <a:rPr lang="en-GB" sz="2600" dirty="0" smtClean="0"/>
              <a:t>To deal with problems before they become unmanageable</a:t>
            </a:r>
          </a:p>
          <a:p>
            <a:pPr>
              <a:lnSpc>
                <a:spcPct val="150000"/>
              </a:lnSpc>
            </a:pPr>
            <a:r>
              <a:rPr lang="en-GB" sz="2600" dirty="0" smtClean="0"/>
              <a:t>To get feedback on our products and services</a:t>
            </a:r>
            <a:endParaRPr lang="en-GB" sz="2600" dirty="0" smtClean="0"/>
          </a:p>
          <a:p>
            <a:pPr marL="109728" indent="0">
              <a:lnSpc>
                <a:spcPct val="150000"/>
              </a:lnSpc>
              <a:buNone/>
            </a:pPr>
            <a:endParaRPr lang="en-GB" sz="2600" dirty="0"/>
          </a:p>
        </p:txBody>
      </p:sp>
    </p:spTree>
    <p:extLst>
      <p:ext uri="{BB962C8B-B14F-4D97-AF65-F5344CB8AC3E}">
        <p14:creationId xmlns:p14="http://schemas.microsoft.com/office/powerpoint/2010/main" val="89390513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fontScale="90000"/>
          </a:bodyPr>
          <a:lstStyle/>
          <a:p>
            <a:r>
              <a:rPr lang="en-US" sz="3200" dirty="0" smtClean="0"/>
              <a:t>2. How can clients make complaints/ ask questions?</a:t>
            </a:r>
            <a:endParaRPr lang="en-US" sz="3200" dirty="0"/>
          </a:p>
        </p:txBody>
      </p:sp>
      <p:sp>
        <p:nvSpPr>
          <p:cNvPr id="4" name="Content Placeholder 2"/>
          <p:cNvSpPr>
            <a:spLocks noGrp="1"/>
          </p:cNvSpPr>
          <p:nvPr>
            <p:ph idx="1"/>
          </p:nvPr>
        </p:nvSpPr>
        <p:spPr>
          <a:xfrm>
            <a:off x="457200" y="1959728"/>
            <a:ext cx="8229600" cy="4325112"/>
          </a:xfrm>
        </p:spPr>
        <p:txBody>
          <a:bodyPr>
            <a:noAutofit/>
          </a:bodyPr>
          <a:lstStyle/>
          <a:p>
            <a:pPr>
              <a:lnSpc>
                <a:spcPct val="150000"/>
              </a:lnSpc>
            </a:pPr>
            <a:r>
              <a:rPr lang="en-GB" sz="2600" dirty="0" smtClean="0"/>
              <a:t>Hotline and office line calls</a:t>
            </a:r>
          </a:p>
          <a:p>
            <a:pPr>
              <a:lnSpc>
                <a:spcPct val="150000"/>
              </a:lnSpc>
            </a:pPr>
            <a:r>
              <a:rPr lang="en-GB" sz="2600" dirty="0" smtClean="0"/>
              <a:t>Complaints books/suggestions and complaints boxes</a:t>
            </a:r>
          </a:p>
          <a:p>
            <a:pPr>
              <a:lnSpc>
                <a:spcPct val="150000"/>
              </a:lnSpc>
            </a:pPr>
            <a:r>
              <a:rPr lang="en-GB" sz="2600" dirty="0" smtClean="0"/>
              <a:t>Client visits to the offices and official letters</a:t>
            </a:r>
          </a:p>
          <a:p>
            <a:pPr marL="109728" indent="0">
              <a:lnSpc>
                <a:spcPct val="150000"/>
              </a:lnSpc>
              <a:buNone/>
            </a:pPr>
            <a:endParaRPr lang="en-GB" sz="2600" dirty="0"/>
          </a:p>
        </p:txBody>
      </p:sp>
    </p:spTree>
    <p:extLst>
      <p:ext uri="{BB962C8B-B14F-4D97-AF65-F5344CB8AC3E}">
        <p14:creationId xmlns:p14="http://schemas.microsoft.com/office/powerpoint/2010/main" val="38227898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fontScale="90000"/>
          </a:bodyPr>
          <a:lstStyle/>
          <a:p>
            <a:r>
              <a:rPr lang="en-US" sz="3200" dirty="0" smtClean="0"/>
              <a:t>3. What are the most common questions and complaints?</a:t>
            </a:r>
            <a:endParaRPr lang="en-US" sz="3200" dirty="0"/>
          </a:p>
        </p:txBody>
      </p:sp>
      <p:sp>
        <p:nvSpPr>
          <p:cNvPr id="4" name="Content Placeholder 2"/>
          <p:cNvSpPr>
            <a:spLocks noGrp="1"/>
          </p:cNvSpPr>
          <p:nvPr>
            <p:ph idx="1"/>
          </p:nvPr>
        </p:nvSpPr>
        <p:spPr>
          <a:xfrm>
            <a:off x="457200" y="1959728"/>
            <a:ext cx="8229600" cy="4325112"/>
          </a:xfrm>
        </p:spPr>
        <p:txBody>
          <a:bodyPr>
            <a:noAutofit/>
          </a:bodyPr>
          <a:lstStyle/>
          <a:p>
            <a:pPr>
              <a:lnSpc>
                <a:spcPct val="150000"/>
              </a:lnSpc>
            </a:pPr>
            <a:r>
              <a:rPr lang="en-GB" sz="2600" dirty="0" smtClean="0"/>
              <a:t>Loan terms and conditions</a:t>
            </a:r>
          </a:p>
          <a:p>
            <a:pPr>
              <a:lnSpc>
                <a:spcPct val="150000"/>
              </a:lnSpc>
            </a:pPr>
            <a:r>
              <a:rPr lang="en-GB" sz="2600" dirty="0" smtClean="0"/>
              <a:t>Loan types – individual and group loans</a:t>
            </a:r>
          </a:p>
          <a:p>
            <a:pPr>
              <a:lnSpc>
                <a:spcPct val="150000"/>
              </a:lnSpc>
            </a:pPr>
            <a:r>
              <a:rPr lang="en-GB" sz="2600" dirty="0" smtClean="0"/>
              <a:t>Payment issues</a:t>
            </a:r>
          </a:p>
          <a:p>
            <a:pPr>
              <a:lnSpc>
                <a:spcPct val="150000"/>
              </a:lnSpc>
            </a:pPr>
            <a:endParaRPr lang="en-GB" sz="2600" dirty="0" smtClean="0"/>
          </a:p>
          <a:p>
            <a:pPr>
              <a:lnSpc>
                <a:spcPct val="150000"/>
              </a:lnSpc>
            </a:pPr>
            <a:endParaRPr lang="en-GB" sz="2600" dirty="0" smtClean="0"/>
          </a:p>
          <a:p>
            <a:pPr>
              <a:lnSpc>
                <a:spcPct val="150000"/>
              </a:lnSpc>
            </a:pPr>
            <a:endParaRPr lang="en-GB" sz="2600" dirty="0" smtClean="0"/>
          </a:p>
          <a:p>
            <a:pPr>
              <a:lnSpc>
                <a:spcPct val="150000"/>
              </a:lnSpc>
            </a:pPr>
            <a:endParaRPr lang="en-GB" sz="2600" dirty="0" smtClean="0"/>
          </a:p>
          <a:p>
            <a:pPr>
              <a:lnSpc>
                <a:spcPct val="150000"/>
              </a:lnSpc>
            </a:pPr>
            <a:endParaRPr lang="en-GB" sz="2600" dirty="0" smtClean="0"/>
          </a:p>
          <a:p>
            <a:pPr marL="109728" indent="0">
              <a:lnSpc>
                <a:spcPct val="150000"/>
              </a:lnSpc>
              <a:buNone/>
            </a:pPr>
            <a:endParaRPr lang="en-GB" sz="2600" dirty="0"/>
          </a:p>
        </p:txBody>
      </p:sp>
    </p:spTree>
    <p:extLst>
      <p:ext uri="{BB962C8B-B14F-4D97-AF65-F5344CB8AC3E}">
        <p14:creationId xmlns:p14="http://schemas.microsoft.com/office/powerpoint/2010/main" val="382278983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fontScale="90000"/>
          </a:bodyPr>
          <a:lstStyle/>
          <a:p>
            <a:r>
              <a:rPr lang="en-US" sz="3200" dirty="0" smtClean="0"/>
              <a:t>4. Which employees deal with client questions and complaints?</a:t>
            </a:r>
            <a:endParaRPr lang="en-US" sz="3200" dirty="0"/>
          </a:p>
        </p:txBody>
      </p:sp>
      <p:sp>
        <p:nvSpPr>
          <p:cNvPr id="4" name="Content Placeholder 2"/>
          <p:cNvSpPr>
            <a:spLocks noGrp="1"/>
          </p:cNvSpPr>
          <p:nvPr>
            <p:ph idx="1"/>
          </p:nvPr>
        </p:nvSpPr>
        <p:spPr>
          <a:xfrm>
            <a:off x="457200" y="1959728"/>
            <a:ext cx="8229600" cy="4325112"/>
          </a:xfrm>
        </p:spPr>
        <p:txBody>
          <a:bodyPr>
            <a:noAutofit/>
          </a:bodyPr>
          <a:lstStyle/>
          <a:p>
            <a:pPr>
              <a:lnSpc>
                <a:spcPct val="150000"/>
              </a:lnSpc>
            </a:pPr>
            <a:r>
              <a:rPr lang="en-GB" sz="2600" dirty="0" smtClean="0"/>
              <a:t>Initial steps - Client Service Representatives (CSR working within Marketing Department)</a:t>
            </a:r>
          </a:p>
          <a:p>
            <a:pPr>
              <a:lnSpc>
                <a:spcPct val="150000"/>
              </a:lnSpc>
            </a:pPr>
            <a:r>
              <a:rPr lang="en-GB" sz="2600" dirty="0" smtClean="0"/>
              <a:t>CRM Coordinator and Marketing Manager</a:t>
            </a:r>
          </a:p>
          <a:p>
            <a:pPr>
              <a:lnSpc>
                <a:spcPct val="150000"/>
              </a:lnSpc>
            </a:pPr>
            <a:r>
              <a:rPr lang="en-GB" sz="2600" dirty="0" smtClean="0"/>
              <a:t>Within the process of investigation and solution of the problem – Legal department, branch managers, Regional Operations Managers</a:t>
            </a:r>
          </a:p>
          <a:p>
            <a:pPr>
              <a:lnSpc>
                <a:spcPct val="150000"/>
              </a:lnSpc>
            </a:pPr>
            <a:endParaRPr lang="en-GB" sz="2600" dirty="0" smtClean="0"/>
          </a:p>
          <a:p>
            <a:pPr marL="109728" indent="0">
              <a:lnSpc>
                <a:spcPct val="150000"/>
              </a:lnSpc>
              <a:buNone/>
            </a:pPr>
            <a:endParaRPr lang="en-GB" sz="2600" dirty="0"/>
          </a:p>
        </p:txBody>
      </p:sp>
    </p:spTree>
    <p:extLst>
      <p:ext uri="{BB962C8B-B14F-4D97-AF65-F5344CB8AC3E}">
        <p14:creationId xmlns:p14="http://schemas.microsoft.com/office/powerpoint/2010/main" val="38227898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fontScale="90000"/>
          </a:bodyPr>
          <a:lstStyle/>
          <a:p>
            <a:r>
              <a:rPr lang="en-US" sz="3200" dirty="0" smtClean="0"/>
              <a:t>5. What does FINCA AZ do with the complaints information collected from clients?</a:t>
            </a:r>
            <a:endParaRPr lang="en-US" sz="3200" dirty="0"/>
          </a:p>
        </p:txBody>
      </p:sp>
      <p:sp>
        <p:nvSpPr>
          <p:cNvPr id="4" name="Content Placeholder 2"/>
          <p:cNvSpPr>
            <a:spLocks noGrp="1"/>
          </p:cNvSpPr>
          <p:nvPr>
            <p:ph idx="1"/>
          </p:nvPr>
        </p:nvSpPr>
        <p:spPr>
          <a:xfrm>
            <a:off x="457200" y="1959728"/>
            <a:ext cx="8229600" cy="4325112"/>
          </a:xfrm>
        </p:spPr>
        <p:txBody>
          <a:bodyPr>
            <a:noAutofit/>
          </a:bodyPr>
          <a:lstStyle/>
          <a:p>
            <a:pPr>
              <a:lnSpc>
                <a:spcPct val="150000"/>
              </a:lnSpc>
            </a:pPr>
            <a:r>
              <a:rPr lang="en-GB" sz="2600" dirty="0" smtClean="0"/>
              <a:t>Refer </a:t>
            </a:r>
            <a:r>
              <a:rPr lang="en-GB" sz="2600" dirty="0" smtClean="0"/>
              <a:t>it to the relevant branch or responsible officer in accordance with the complaint category</a:t>
            </a:r>
          </a:p>
          <a:p>
            <a:pPr>
              <a:lnSpc>
                <a:spcPct val="150000"/>
              </a:lnSpc>
            </a:pPr>
            <a:r>
              <a:rPr lang="en-GB" sz="2600" dirty="0" smtClean="0"/>
              <a:t>Inform client about the results in 3 days period</a:t>
            </a:r>
            <a:endParaRPr lang="en-GB" sz="2600" dirty="0"/>
          </a:p>
        </p:txBody>
      </p:sp>
    </p:spTree>
    <p:extLst>
      <p:ext uri="{BB962C8B-B14F-4D97-AF65-F5344CB8AC3E}">
        <p14:creationId xmlns:p14="http://schemas.microsoft.com/office/powerpoint/2010/main" val="4676514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fontScale="90000"/>
          </a:bodyPr>
          <a:lstStyle/>
          <a:p>
            <a:r>
              <a:rPr lang="en-US" sz="3200" dirty="0" smtClean="0"/>
              <a:t>6. This is a financial investment—is it worth it, from a business perspective?</a:t>
            </a:r>
            <a:endParaRPr lang="en-US" sz="3200" dirty="0"/>
          </a:p>
        </p:txBody>
      </p:sp>
      <p:sp>
        <p:nvSpPr>
          <p:cNvPr id="4" name="Content Placeholder 2"/>
          <p:cNvSpPr>
            <a:spLocks noGrp="1"/>
          </p:cNvSpPr>
          <p:nvPr>
            <p:ph idx="1"/>
          </p:nvPr>
        </p:nvSpPr>
        <p:spPr>
          <a:xfrm>
            <a:off x="457200" y="1959728"/>
            <a:ext cx="8229600" cy="4325112"/>
          </a:xfrm>
        </p:spPr>
        <p:txBody>
          <a:bodyPr>
            <a:noAutofit/>
          </a:bodyPr>
          <a:lstStyle/>
          <a:p>
            <a:pPr marL="109728" indent="0">
              <a:lnSpc>
                <a:spcPct val="150000"/>
              </a:lnSpc>
              <a:buNone/>
            </a:pPr>
            <a:r>
              <a:rPr lang="en-GB" sz="2600" dirty="0" smtClean="0"/>
              <a:t>Business case benefits:</a:t>
            </a:r>
          </a:p>
          <a:p>
            <a:pPr>
              <a:lnSpc>
                <a:spcPct val="150000"/>
              </a:lnSpc>
            </a:pPr>
            <a:r>
              <a:rPr lang="en-GB" sz="2600" dirty="0" smtClean="0"/>
              <a:t>Increase in client loyalty when clients feel “heard”</a:t>
            </a:r>
          </a:p>
          <a:p>
            <a:pPr>
              <a:lnSpc>
                <a:spcPct val="150000"/>
              </a:lnSpc>
            </a:pPr>
            <a:r>
              <a:rPr lang="en-GB" sz="2600" dirty="0" smtClean="0"/>
              <a:t>A chance to correct problems and retain dissatisfie</a:t>
            </a:r>
            <a:r>
              <a:rPr lang="en-GB" sz="2600" dirty="0" smtClean="0"/>
              <a:t>d clients</a:t>
            </a:r>
          </a:p>
          <a:p>
            <a:pPr>
              <a:lnSpc>
                <a:spcPct val="150000"/>
              </a:lnSpc>
            </a:pPr>
            <a:r>
              <a:rPr lang="en-GB" sz="2600" dirty="0" smtClean="0"/>
              <a:t>Building a good reputation in the community</a:t>
            </a:r>
          </a:p>
          <a:p>
            <a:pPr>
              <a:lnSpc>
                <a:spcPct val="150000"/>
              </a:lnSpc>
            </a:pPr>
            <a:r>
              <a:rPr lang="en-GB" sz="2600" dirty="0" smtClean="0"/>
              <a:t>A form of market research—clients give feedback on products and services, allowing us to make adjustments</a:t>
            </a:r>
            <a:endParaRPr lang="en-GB" sz="2600" dirty="0"/>
          </a:p>
          <a:p>
            <a:pPr marL="109728" indent="0">
              <a:lnSpc>
                <a:spcPct val="150000"/>
              </a:lnSpc>
              <a:buNone/>
            </a:pPr>
            <a:endParaRPr lang="en-GB" sz="2600" dirty="0"/>
          </a:p>
        </p:txBody>
      </p:sp>
    </p:spTree>
    <p:extLst>
      <p:ext uri="{BB962C8B-B14F-4D97-AF65-F5344CB8AC3E}">
        <p14:creationId xmlns:p14="http://schemas.microsoft.com/office/powerpoint/2010/main" val="4676514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2419"/>
            <a:ext cx="8229600" cy="1066800"/>
          </a:xfrm>
        </p:spPr>
        <p:txBody>
          <a:bodyPr>
            <a:normAutofit fontScale="90000"/>
          </a:bodyPr>
          <a:lstStyle/>
          <a:p>
            <a:r>
              <a:rPr lang="en-US" dirty="0" smtClean="0"/>
              <a:t>Where to find more resources on Dimension 4</a:t>
            </a:r>
            <a:endParaRPr lang="en-US" dirty="0"/>
          </a:p>
        </p:txBody>
      </p:sp>
      <p:sp>
        <p:nvSpPr>
          <p:cNvPr id="3" name="Content Placeholder 2"/>
          <p:cNvSpPr>
            <a:spLocks noGrp="1"/>
          </p:cNvSpPr>
          <p:nvPr>
            <p:ph idx="1"/>
          </p:nvPr>
        </p:nvSpPr>
        <p:spPr>
          <a:xfrm>
            <a:off x="457200" y="1407564"/>
            <a:ext cx="8229600" cy="5166972"/>
          </a:xfrm>
        </p:spPr>
        <p:txBody>
          <a:bodyPr>
            <a:normAutofit/>
          </a:bodyPr>
          <a:lstStyle/>
          <a:p>
            <a:pPr marL="109728" indent="0">
              <a:buNone/>
            </a:pPr>
            <a:endParaRPr lang="en-US" dirty="0"/>
          </a:p>
          <a:p>
            <a:r>
              <a:rPr lang="en-US" dirty="0" smtClean="0"/>
              <a:t>This presentation and </a:t>
            </a:r>
            <a:r>
              <a:rPr lang="en-US" dirty="0"/>
              <a:t>audio </a:t>
            </a:r>
            <a:r>
              <a:rPr lang="en-US" dirty="0" smtClean="0"/>
              <a:t>recordin</a:t>
            </a:r>
            <a:r>
              <a:rPr lang="en-US" dirty="0"/>
              <a:t>g: </a:t>
            </a:r>
            <a:r>
              <a:rPr lang="en-US" dirty="0">
                <a:hlinkClick r:id="rId2"/>
              </a:rPr>
              <a:t>http://sptf.info/online-trainings/universal-standards-</a:t>
            </a:r>
            <a:r>
              <a:rPr lang="en-US" dirty="0" smtClean="0">
                <a:hlinkClick r:id="rId2"/>
              </a:rPr>
              <a:t>implementation</a:t>
            </a:r>
            <a:r>
              <a:rPr lang="en-US" dirty="0" smtClean="0"/>
              <a:t> </a:t>
            </a:r>
          </a:p>
          <a:p>
            <a:pPr marL="109728" indent="0">
              <a:buNone/>
            </a:pPr>
            <a:endParaRPr lang="en-US" dirty="0" smtClean="0"/>
          </a:p>
          <a:p>
            <a:r>
              <a:rPr lang="en-US" dirty="0" smtClean="0"/>
              <a:t>The Universal Standards Implementation Guide: </a:t>
            </a:r>
            <a:r>
              <a:rPr lang="en-US" u="sng" dirty="0" smtClean="0"/>
              <a:t>Coming Soon!</a:t>
            </a:r>
          </a:p>
          <a:p>
            <a:endParaRPr lang="en-US" dirty="0"/>
          </a:p>
          <a:p>
            <a:r>
              <a:rPr lang="en-US" dirty="0" smtClean="0"/>
              <a:t>Universal Standards </a:t>
            </a:r>
            <a:r>
              <a:rPr lang="en-US" dirty="0"/>
              <a:t>Resource Library: </a:t>
            </a:r>
            <a:r>
              <a:rPr lang="en-US" dirty="0">
                <a:hlinkClick r:id="rId3"/>
              </a:rPr>
              <a:t>http://sptf.info/spmstandards/standards-implementation-</a:t>
            </a:r>
            <a:r>
              <a:rPr lang="en-US" dirty="0" smtClean="0">
                <a:hlinkClick r:id="rId3"/>
              </a:rPr>
              <a:t>resources</a:t>
            </a:r>
            <a:endParaRPr lang="en-US" dirty="0" smtClean="0"/>
          </a:p>
          <a:p>
            <a:endParaRPr lang="en-US" dirty="0"/>
          </a:p>
          <a:p>
            <a:endParaRPr lang="en-US" dirty="0"/>
          </a:p>
        </p:txBody>
      </p:sp>
    </p:spTree>
    <p:extLst>
      <p:ext uri="{BB962C8B-B14F-4D97-AF65-F5344CB8AC3E}">
        <p14:creationId xmlns:p14="http://schemas.microsoft.com/office/powerpoint/2010/main" val="4008500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Agenda</a:t>
            </a:r>
            <a:endParaRPr lang="en-US" dirty="0"/>
          </a:p>
        </p:txBody>
      </p:sp>
      <p:sp>
        <p:nvSpPr>
          <p:cNvPr id="3" name="Content Placeholder 2"/>
          <p:cNvSpPr>
            <a:spLocks noGrp="1"/>
          </p:cNvSpPr>
          <p:nvPr>
            <p:ph idx="1"/>
          </p:nvPr>
        </p:nvSpPr>
        <p:spPr>
          <a:xfrm>
            <a:off x="457200" y="1676400"/>
            <a:ext cx="8229600" cy="3855849"/>
          </a:xfrm>
        </p:spPr>
        <p:txBody>
          <a:bodyPr>
            <a:normAutofit/>
          </a:bodyPr>
          <a:lstStyle/>
          <a:p>
            <a:r>
              <a:rPr lang="en-US" dirty="0" smtClean="0"/>
              <a:t>Review of Dimension 4 of the Universal Standards</a:t>
            </a:r>
          </a:p>
          <a:p>
            <a:pPr>
              <a:lnSpc>
                <a:spcPct val="200000"/>
              </a:lnSpc>
            </a:pPr>
            <a:r>
              <a:rPr lang="en-US" dirty="0" smtClean="0"/>
              <a:t>Interview with </a:t>
            </a:r>
            <a:r>
              <a:rPr lang="en-US" dirty="0" err="1">
                <a:solidFill>
                  <a:prstClr val="black"/>
                </a:solidFill>
              </a:rPr>
              <a:t>Gulshan</a:t>
            </a:r>
            <a:r>
              <a:rPr lang="en-US" dirty="0">
                <a:solidFill>
                  <a:prstClr val="black"/>
                </a:solidFill>
              </a:rPr>
              <a:t> </a:t>
            </a:r>
            <a:r>
              <a:rPr lang="en-US" dirty="0" err="1">
                <a:solidFill>
                  <a:prstClr val="black"/>
                </a:solidFill>
              </a:rPr>
              <a:t>Jumayeva</a:t>
            </a:r>
            <a:r>
              <a:rPr lang="en-US" dirty="0">
                <a:solidFill>
                  <a:prstClr val="black"/>
                </a:solidFill>
              </a:rPr>
              <a:t> of </a:t>
            </a:r>
            <a:r>
              <a:rPr lang="en-US">
                <a:solidFill>
                  <a:prstClr val="black"/>
                </a:solidFill>
              </a:rPr>
              <a:t>FINCA </a:t>
            </a:r>
            <a:r>
              <a:rPr lang="en-US" smtClean="0">
                <a:solidFill>
                  <a:prstClr val="black"/>
                </a:solidFill>
              </a:rPr>
              <a:t>Azerbaijan</a:t>
            </a:r>
          </a:p>
          <a:p>
            <a:pPr>
              <a:lnSpc>
                <a:spcPct val="200000"/>
              </a:lnSpc>
            </a:pPr>
            <a:r>
              <a:rPr lang="en-US" smtClean="0">
                <a:solidFill>
                  <a:prstClr val="black"/>
                </a:solidFill>
              </a:rPr>
              <a:t> </a:t>
            </a:r>
            <a:r>
              <a:rPr lang="en-US" dirty="0" smtClean="0"/>
              <a:t>Q&amp;A with participants</a:t>
            </a:r>
          </a:p>
        </p:txBody>
      </p:sp>
      <p:sp>
        <p:nvSpPr>
          <p:cNvPr id="4" name="TextBox 3"/>
          <p:cNvSpPr txBox="1"/>
          <p:nvPr/>
        </p:nvSpPr>
        <p:spPr>
          <a:xfrm>
            <a:off x="648727" y="5347583"/>
            <a:ext cx="3874378" cy="430887"/>
          </a:xfrm>
          <a:prstGeom prst="rect">
            <a:avLst/>
          </a:prstGeom>
          <a:noFill/>
        </p:spPr>
        <p:txBody>
          <a:bodyPr wrap="none" rtlCol="0">
            <a:spAutoFit/>
          </a:bodyPr>
          <a:lstStyle/>
          <a:p>
            <a:r>
              <a:rPr lang="en-US" sz="2200" dirty="0">
                <a:solidFill>
                  <a:prstClr val="black"/>
                </a:solidFill>
                <a:latin typeface="Georgia"/>
              </a:rPr>
              <a:t>SPTF Presenter: Leah Wardle</a:t>
            </a:r>
          </a:p>
        </p:txBody>
      </p:sp>
      <p:pic>
        <p:nvPicPr>
          <p:cNvPr id="5" name="Picture 4" descr="Family_Nov2013.jpg"/>
          <p:cNvPicPr>
            <a:picLocks noChangeAspect="1"/>
          </p:cNvPicPr>
          <p:nvPr/>
        </p:nvPicPr>
        <p:blipFill rotWithShape="1">
          <a:blip r:embed="rId3">
            <a:extLst>
              <a:ext uri="{28A0092B-C50C-407E-A947-70E740481C1C}">
                <a14:useLocalDpi xmlns:a14="http://schemas.microsoft.com/office/drawing/2010/main" val="0"/>
              </a:ext>
            </a:extLst>
          </a:blip>
          <a:srcRect l="31876" t="24444" r="39369" b="54509"/>
          <a:stretch/>
        </p:blipFill>
        <p:spPr>
          <a:xfrm>
            <a:off x="4523105" y="4989394"/>
            <a:ext cx="1547801" cy="1699402"/>
          </a:xfrm>
          <a:prstGeom prst="rect">
            <a:avLst/>
          </a:prstGeom>
        </p:spPr>
      </p:pic>
    </p:spTree>
    <p:extLst>
      <p:ext uri="{BB962C8B-B14F-4D97-AF65-F5344CB8AC3E}">
        <p14:creationId xmlns:p14="http://schemas.microsoft.com/office/powerpoint/2010/main" val="40306338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fontScale="90000"/>
          </a:bodyPr>
          <a:lstStyle/>
          <a:p>
            <a:r>
              <a:rPr lang="en-US" dirty="0" smtClean="0"/>
              <a:t>Dimension 4 of the Universal Standards</a:t>
            </a:r>
            <a:endParaRPr lang="en-US" dirty="0"/>
          </a:p>
        </p:txBody>
      </p:sp>
      <p:sp>
        <p:nvSpPr>
          <p:cNvPr id="3" name="Content Placeholder 2"/>
          <p:cNvSpPr>
            <a:spLocks noGrp="1"/>
          </p:cNvSpPr>
          <p:nvPr>
            <p:ph idx="1"/>
          </p:nvPr>
        </p:nvSpPr>
        <p:spPr>
          <a:xfrm>
            <a:off x="457200" y="1856154"/>
            <a:ext cx="8229600" cy="4718382"/>
          </a:xfrm>
        </p:spPr>
        <p:txBody>
          <a:bodyPr>
            <a:normAutofit/>
          </a:bodyPr>
          <a:lstStyle/>
          <a:p>
            <a:r>
              <a:rPr lang="en-US" b="1" dirty="0" smtClean="0"/>
              <a:t>Section Title</a:t>
            </a:r>
            <a:r>
              <a:rPr lang="en-US" dirty="0" smtClean="0"/>
              <a:t>: Treat Clients Responsibly</a:t>
            </a:r>
          </a:p>
          <a:p>
            <a:pPr marL="109728" indent="0">
              <a:buNone/>
            </a:pPr>
            <a:endParaRPr lang="en-US" dirty="0" smtClean="0"/>
          </a:p>
          <a:p>
            <a:r>
              <a:rPr lang="en-US" b="1" dirty="0" smtClean="0"/>
              <a:t>Relationship with the Smart Campaign</a:t>
            </a:r>
            <a:r>
              <a:rPr lang="en-US" dirty="0" smtClean="0"/>
              <a:t>: The entire contents for this section comes from the Smart Campaign’s client protection standards.</a:t>
            </a:r>
          </a:p>
          <a:p>
            <a:pPr marL="109728" indent="0">
              <a:buNone/>
            </a:pPr>
            <a:endParaRPr lang="en-US" dirty="0" smtClean="0"/>
          </a:p>
          <a:p>
            <a:r>
              <a:rPr lang="en-US" b="1" dirty="0"/>
              <a:t>Rationale</a:t>
            </a:r>
            <a:r>
              <a:rPr lang="en-US" dirty="0"/>
              <a:t>: Institutions that seek to bring benefits to their clients must ensure that they “do no harm.”</a:t>
            </a:r>
          </a:p>
          <a:p>
            <a:endParaRPr lang="en-US" dirty="0"/>
          </a:p>
          <a:p>
            <a:endParaRPr lang="en-US" dirty="0"/>
          </a:p>
        </p:txBody>
      </p:sp>
    </p:spTree>
    <p:extLst>
      <p:ext uri="{BB962C8B-B14F-4D97-AF65-F5344CB8AC3E}">
        <p14:creationId xmlns:p14="http://schemas.microsoft.com/office/powerpoint/2010/main" val="288575011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The standards in Dimension 4</a:t>
            </a:r>
            <a:endParaRPr lang="en-US" dirty="0"/>
          </a:p>
        </p:txBody>
      </p:sp>
      <p:sp>
        <p:nvSpPr>
          <p:cNvPr id="3" name="Content Placeholder 2"/>
          <p:cNvSpPr>
            <a:spLocks noGrp="1"/>
          </p:cNvSpPr>
          <p:nvPr>
            <p:ph idx="1"/>
          </p:nvPr>
        </p:nvSpPr>
        <p:spPr>
          <a:xfrm>
            <a:off x="457200" y="1973384"/>
            <a:ext cx="8229600" cy="4601151"/>
          </a:xfrm>
        </p:spPr>
        <p:txBody>
          <a:bodyPr>
            <a:normAutofit/>
          </a:bodyPr>
          <a:lstStyle/>
          <a:p>
            <a:r>
              <a:rPr lang="en-US" sz="3200" b="1" dirty="0" smtClean="0"/>
              <a:t>4a—</a:t>
            </a:r>
            <a:r>
              <a:rPr lang="en-US" sz="3200" dirty="0" smtClean="0"/>
              <a:t>Prevention of over-indebtedness</a:t>
            </a:r>
          </a:p>
          <a:p>
            <a:r>
              <a:rPr lang="en-US" sz="3200" b="1" dirty="0" smtClean="0"/>
              <a:t>4b</a:t>
            </a:r>
            <a:r>
              <a:rPr lang="en-US" sz="3200" dirty="0" smtClean="0"/>
              <a:t>—Transparency</a:t>
            </a:r>
          </a:p>
          <a:p>
            <a:r>
              <a:rPr lang="en-US" sz="3200" b="1" dirty="0" smtClean="0"/>
              <a:t>4c</a:t>
            </a:r>
            <a:r>
              <a:rPr lang="en-US" sz="3200" dirty="0" smtClean="0"/>
              <a:t>—Fair and Respectful Treatment of Clients</a:t>
            </a:r>
          </a:p>
          <a:p>
            <a:r>
              <a:rPr lang="en-US" sz="3200" b="1" dirty="0" smtClean="0"/>
              <a:t>4d</a:t>
            </a:r>
            <a:r>
              <a:rPr lang="en-US" sz="3200" dirty="0" smtClean="0"/>
              <a:t>—Privacy of Client Data</a:t>
            </a:r>
          </a:p>
          <a:p>
            <a:r>
              <a:rPr lang="en-US" sz="3200" b="1" dirty="0" smtClean="0"/>
              <a:t>4e</a:t>
            </a:r>
            <a:r>
              <a:rPr lang="en-US" sz="3200" dirty="0" smtClean="0"/>
              <a:t>—Mechanisms for Complaints Resolution</a:t>
            </a:r>
            <a:endParaRPr lang="en-US" sz="3200" dirty="0"/>
          </a:p>
        </p:txBody>
      </p:sp>
    </p:spTree>
    <p:extLst>
      <p:ext uri="{BB962C8B-B14F-4D97-AF65-F5344CB8AC3E}">
        <p14:creationId xmlns:p14="http://schemas.microsoft.com/office/powerpoint/2010/main" val="17210230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223601838"/>
              </p:ext>
            </p:extLst>
          </p:nvPr>
        </p:nvGraphicFramePr>
        <p:xfrm>
          <a:off x="0" y="0"/>
          <a:ext cx="9144000" cy="6845613"/>
        </p:xfrm>
        <a:graphic>
          <a:graphicData uri="http://schemas.openxmlformats.org/drawingml/2006/table">
            <a:tbl>
              <a:tblPr firstRow="1" bandRow="1">
                <a:tableStyleId>{2D5ABB26-0587-4C30-8999-92F81FD0307C}</a:tableStyleId>
              </a:tblPr>
              <a:tblGrid>
                <a:gridCol w="9144000"/>
              </a:tblGrid>
              <a:tr h="494660">
                <a:tc>
                  <a:txBody>
                    <a:bodyPr/>
                    <a:lstStyle/>
                    <a:p>
                      <a:r>
                        <a:rPr lang="en-US" sz="2800" b="1" dirty="0" smtClean="0">
                          <a:solidFill>
                            <a:schemeClr val="bg1"/>
                          </a:solidFill>
                        </a:rPr>
                        <a:t>Standard</a:t>
                      </a:r>
                      <a:endParaRPr lang="en-US" sz="2800" b="1" dirty="0">
                        <a:solidFill>
                          <a:schemeClr val="bg1"/>
                        </a:solidFill>
                      </a:endParaRPr>
                    </a:p>
                  </a:txBody>
                  <a:tcPr>
                    <a:solidFill>
                      <a:schemeClr val="tx2"/>
                    </a:solidFill>
                  </a:tcPr>
                </a:tc>
              </a:tr>
              <a:tr h="6183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solidFill>
                        </a:rPr>
                        <a:t>4a. Prevention of Over-indebtedness</a:t>
                      </a:r>
                    </a:p>
                  </a:txBody>
                  <a:tcPr/>
                </a:tc>
              </a:tr>
              <a:tr h="503378">
                <a:tc>
                  <a:txBody>
                    <a:bodyPr/>
                    <a:lstStyle/>
                    <a:p>
                      <a:r>
                        <a:rPr lang="en-US" sz="2800" b="1" dirty="0" smtClean="0">
                          <a:solidFill>
                            <a:srgbClr val="FFFFFF"/>
                          </a:solidFill>
                        </a:rPr>
                        <a:t>Essential</a:t>
                      </a:r>
                      <a:r>
                        <a:rPr lang="en-US" sz="2800" b="1" baseline="0" dirty="0" smtClean="0">
                          <a:solidFill>
                            <a:srgbClr val="FFFFFF"/>
                          </a:solidFill>
                        </a:rPr>
                        <a:t> Practices Summary</a:t>
                      </a:r>
                      <a:endParaRPr lang="en-US" sz="2800" b="1" dirty="0">
                        <a:solidFill>
                          <a:srgbClr val="FFFFFF"/>
                        </a:solidFill>
                      </a:endParaRPr>
                    </a:p>
                  </a:txBody>
                  <a:tcPr>
                    <a:solidFill>
                      <a:schemeClr val="accent3"/>
                    </a:solidFill>
                  </a:tcPr>
                </a:tc>
              </a:tr>
              <a:tr h="5190968">
                <a:tc>
                  <a:txBody>
                    <a:bodyPr/>
                    <a:lstStyle/>
                    <a:p>
                      <a:pPr marL="457200" indent="-457200">
                        <a:buFont typeface="Arial"/>
                        <a:buChar char="•"/>
                      </a:pPr>
                      <a:r>
                        <a:rPr kumimoji="0" lang="en-US" sz="2800" kern="1200" dirty="0" smtClean="0">
                          <a:solidFill>
                            <a:schemeClr val="tx1"/>
                          </a:solidFill>
                          <a:effectLst/>
                          <a:latin typeface="+mn-lt"/>
                          <a:ea typeface="+mn-ea"/>
                          <a:cs typeface="+mn-cs"/>
                        </a:rPr>
                        <a:t>Conduct appropriate client repayment capacity analysis before disbursing a loan. </a:t>
                      </a:r>
                    </a:p>
                    <a:p>
                      <a:pPr marL="457200" indent="-457200">
                        <a:buFont typeface="Arial"/>
                        <a:buChar char="•"/>
                      </a:pPr>
                      <a:r>
                        <a:rPr kumimoji="0" lang="en-US" sz="2800" kern="1200" dirty="0" smtClean="0">
                          <a:solidFill>
                            <a:schemeClr val="tx1"/>
                          </a:solidFill>
                          <a:effectLst/>
                          <a:latin typeface="+mn-lt"/>
                          <a:ea typeface="+mn-ea"/>
                          <a:cs typeface="+mn-cs"/>
                        </a:rPr>
                        <a:t>Incentivize quality loans.</a:t>
                      </a:r>
                    </a:p>
                    <a:p>
                      <a:pPr marL="457200" indent="-457200">
                        <a:buFont typeface="Arial"/>
                        <a:buChar char="•"/>
                      </a:pPr>
                      <a:r>
                        <a:rPr kumimoji="0" lang="en-US" sz="2800" kern="1200" dirty="0" smtClean="0">
                          <a:solidFill>
                            <a:schemeClr val="tx1"/>
                          </a:solidFill>
                          <a:effectLst/>
                          <a:latin typeface="+mn-lt"/>
                          <a:ea typeface="+mn-ea"/>
                          <a:cs typeface="+mn-cs"/>
                        </a:rPr>
                        <a:t>Use credit bureau and competitor data, when feasible in the local context.</a:t>
                      </a:r>
                    </a:p>
                    <a:p>
                      <a:pPr marL="457200" indent="-457200">
                        <a:buFont typeface="Arial"/>
                        <a:buChar char="•"/>
                      </a:pPr>
                      <a:r>
                        <a:rPr kumimoji="0" lang="en-US" sz="2800" kern="1200" dirty="0" smtClean="0">
                          <a:solidFill>
                            <a:schemeClr val="tx1"/>
                          </a:solidFill>
                          <a:effectLst/>
                          <a:latin typeface="+mn-lt"/>
                          <a:ea typeface="+mn-ea"/>
                          <a:cs typeface="+mn-cs"/>
                        </a:rPr>
                        <a:t>Ensure</a:t>
                      </a:r>
                      <a:r>
                        <a:rPr kumimoji="0" lang="en-US" sz="2800" kern="1200" baseline="0" dirty="0" smtClean="0">
                          <a:solidFill>
                            <a:schemeClr val="tx1"/>
                          </a:solidFill>
                          <a:effectLst/>
                          <a:latin typeface="+mn-lt"/>
                          <a:ea typeface="+mn-ea"/>
                          <a:cs typeface="+mn-cs"/>
                        </a:rPr>
                        <a:t> s</a:t>
                      </a:r>
                      <a:r>
                        <a:rPr kumimoji="0" lang="en-US" sz="2800" kern="1200" dirty="0" smtClean="0">
                          <a:solidFill>
                            <a:schemeClr val="tx1"/>
                          </a:solidFill>
                          <a:effectLst/>
                          <a:latin typeface="+mn-lt"/>
                          <a:ea typeface="+mn-ea"/>
                          <a:cs typeface="+mn-cs"/>
                        </a:rPr>
                        <a:t>enior management and the board are aware of and concerned about the risk of over-indebtedness. </a:t>
                      </a:r>
                    </a:p>
                    <a:p>
                      <a:pPr marL="457200" indent="-457200">
                        <a:buFont typeface="Arial"/>
                        <a:buChar char="•"/>
                      </a:pPr>
                      <a:r>
                        <a:rPr kumimoji="0" lang="en-US" sz="2800" kern="1200" dirty="0" smtClean="0">
                          <a:solidFill>
                            <a:schemeClr val="tx1"/>
                          </a:solidFill>
                          <a:effectLst/>
                          <a:latin typeface="+mn-lt"/>
                          <a:ea typeface="+mn-ea"/>
                          <a:cs typeface="+mn-cs"/>
                        </a:rPr>
                        <a:t>Use</a:t>
                      </a:r>
                      <a:r>
                        <a:rPr kumimoji="0" lang="en-US" sz="2800" kern="1200" baseline="0" dirty="0" smtClean="0">
                          <a:solidFill>
                            <a:schemeClr val="tx1"/>
                          </a:solidFill>
                          <a:effectLst/>
                          <a:latin typeface="+mn-lt"/>
                          <a:ea typeface="+mn-ea"/>
                          <a:cs typeface="+mn-cs"/>
                        </a:rPr>
                        <a:t> </a:t>
                      </a:r>
                      <a:r>
                        <a:rPr kumimoji="0" lang="en-US" sz="2800" kern="1200" dirty="0" smtClean="0">
                          <a:solidFill>
                            <a:schemeClr val="tx1"/>
                          </a:solidFill>
                          <a:effectLst/>
                          <a:latin typeface="+mn-lt"/>
                          <a:ea typeface="+mn-ea"/>
                          <a:cs typeface="+mn-cs"/>
                        </a:rPr>
                        <a:t>the internal audit department to check</a:t>
                      </a:r>
                      <a:r>
                        <a:rPr kumimoji="0" lang="en-US" sz="2800" kern="1200" baseline="0" dirty="0" smtClean="0">
                          <a:solidFill>
                            <a:schemeClr val="tx1"/>
                          </a:solidFill>
                          <a:effectLst/>
                          <a:latin typeface="+mn-lt"/>
                          <a:ea typeface="+mn-ea"/>
                          <a:cs typeface="+mn-cs"/>
                        </a:rPr>
                        <a:t> </a:t>
                      </a:r>
                      <a:r>
                        <a:rPr kumimoji="0" lang="en-US" sz="2800" kern="1200" dirty="0" smtClean="0">
                          <a:solidFill>
                            <a:schemeClr val="tx1"/>
                          </a:solidFill>
                          <a:effectLst/>
                          <a:latin typeface="+mn-lt"/>
                          <a:ea typeface="+mn-ea"/>
                          <a:cs typeface="+mn-cs"/>
                        </a:rPr>
                        <a:t>that policies to prevent over-indebtedness are applied.</a:t>
                      </a:r>
                    </a:p>
                    <a:p>
                      <a:pPr marL="457200" indent="-457200">
                        <a:buFont typeface="Arial"/>
                        <a:buChar char="•"/>
                      </a:pPr>
                      <a:r>
                        <a:rPr kumimoji="0" lang="en-US" sz="2800" kern="1200" dirty="0" smtClean="0">
                          <a:solidFill>
                            <a:schemeClr val="tx1"/>
                          </a:solidFill>
                          <a:effectLst/>
                          <a:latin typeface="+mn-lt"/>
                          <a:ea typeface="+mn-ea"/>
                          <a:cs typeface="+mn-cs"/>
                        </a:rPr>
                        <a:t>Avoid dangerous commercial practices.</a:t>
                      </a:r>
                    </a:p>
                  </a:txBody>
                  <a:tcPr/>
                </a:tc>
              </a:tr>
            </a:tbl>
          </a:graphicData>
        </a:graphic>
      </p:graphicFrame>
    </p:spTree>
    <p:extLst>
      <p:ext uri="{BB962C8B-B14F-4D97-AF65-F5344CB8AC3E}">
        <p14:creationId xmlns:p14="http://schemas.microsoft.com/office/powerpoint/2010/main" val="11414711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1924772"/>
              </p:ext>
            </p:extLst>
          </p:nvPr>
        </p:nvGraphicFramePr>
        <p:xfrm>
          <a:off x="0" y="0"/>
          <a:ext cx="9144000" cy="6807332"/>
        </p:xfrm>
        <a:graphic>
          <a:graphicData uri="http://schemas.openxmlformats.org/drawingml/2006/table">
            <a:tbl>
              <a:tblPr firstRow="1" bandRow="1">
                <a:tableStyleId>{2D5ABB26-0587-4C30-8999-92F81FD0307C}</a:tableStyleId>
              </a:tblPr>
              <a:tblGrid>
                <a:gridCol w="9144000"/>
              </a:tblGrid>
              <a:tr h="494660">
                <a:tc>
                  <a:txBody>
                    <a:bodyPr/>
                    <a:lstStyle/>
                    <a:p>
                      <a:r>
                        <a:rPr lang="en-US" sz="2400" b="1" dirty="0" smtClean="0">
                          <a:solidFill>
                            <a:schemeClr val="bg1"/>
                          </a:solidFill>
                        </a:rPr>
                        <a:t>Standard</a:t>
                      </a:r>
                      <a:endParaRPr lang="en-US" sz="2400" b="1" dirty="0">
                        <a:solidFill>
                          <a:schemeClr val="bg1"/>
                        </a:solidFill>
                      </a:endParaRPr>
                    </a:p>
                  </a:txBody>
                  <a:tcPr>
                    <a:solidFill>
                      <a:schemeClr val="tx2"/>
                    </a:solidFill>
                  </a:tcPr>
                </a:tc>
              </a:tr>
              <a:tr h="6183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b="1" dirty="0" smtClean="0">
                          <a:solidFill>
                            <a:schemeClr val="tx1"/>
                          </a:solidFill>
                        </a:rPr>
                        <a:t>4b. Transparency</a:t>
                      </a:r>
                    </a:p>
                  </a:txBody>
                  <a:tcPr/>
                </a:tc>
              </a:tr>
              <a:tr h="503378">
                <a:tc>
                  <a:txBody>
                    <a:bodyPr/>
                    <a:lstStyle/>
                    <a:p>
                      <a:r>
                        <a:rPr lang="en-US" sz="2400" b="1" dirty="0" smtClean="0">
                          <a:solidFill>
                            <a:srgbClr val="FFFFFF"/>
                          </a:solidFill>
                        </a:rPr>
                        <a:t>Essential</a:t>
                      </a:r>
                      <a:r>
                        <a:rPr lang="en-US" sz="2400" b="1" baseline="0" dirty="0" smtClean="0">
                          <a:solidFill>
                            <a:srgbClr val="FFFFFF"/>
                          </a:solidFill>
                        </a:rPr>
                        <a:t> Practices Summary</a:t>
                      </a:r>
                      <a:endParaRPr lang="en-US" sz="2400" b="1" dirty="0">
                        <a:solidFill>
                          <a:srgbClr val="FFFFFF"/>
                        </a:solidFill>
                      </a:endParaRPr>
                    </a:p>
                  </a:txBody>
                  <a:tcPr>
                    <a:solidFill>
                      <a:schemeClr val="accent3"/>
                    </a:solidFill>
                  </a:tcPr>
                </a:tc>
              </a:tr>
              <a:tr h="5190968">
                <a:tc>
                  <a:txBody>
                    <a:bodyPr/>
                    <a:lstStyle/>
                    <a:p>
                      <a:pPr marL="457200" indent="-457200">
                        <a:buFont typeface="Arial"/>
                        <a:buChar char="•"/>
                      </a:pPr>
                      <a:r>
                        <a:rPr kumimoji="0" lang="en-US" sz="3000" kern="1200" dirty="0" smtClean="0">
                          <a:solidFill>
                            <a:schemeClr val="tx1"/>
                          </a:solidFill>
                          <a:effectLst/>
                          <a:latin typeface="+mn-lt"/>
                          <a:ea typeface="+mn-ea"/>
                          <a:cs typeface="+mn-cs"/>
                        </a:rPr>
                        <a:t>Fully disclose cost and non-cost information.</a:t>
                      </a:r>
                    </a:p>
                    <a:p>
                      <a:pPr marL="457200" indent="-457200">
                        <a:buFont typeface="Arial"/>
                        <a:buChar char="•"/>
                      </a:pPr>
                      <a:r>
                        <a:rPr kumimoji="0" lang="en-US" sz="3000" kern="1200" dirty="0" smtClean="0">
                          <a:solidFill>
                            <a:schemeClr val="tx1"/>
                          </a:solidFill>
                          <a:effectLst/>
                          <a:latin typeface="+mn-lt"/>
                          <a:ea typeface="+mn-ea"/>
                          <a:cs typeface="+mn-cs"/>
                        </a:rPr>
                        <a:t>Communicate</a:t>
                      </a:r>
                      <a:r>
                        <a:rPr kumimoji="0" lang="en-US" sz="3000" kern="1200" baseline="0" dirty="0" smtClean="0">
                          <a:solidFill>
                            <a:schemeClr val="tx1"/>
                          </a:solidFill>
                          <a:effectLst/>
                          <a:latin typeface="+mn-lt"/>
                          <a:ea typeface="+mn-ea"/>
                          <a:cs typeface="+mn-cs"/>
                        </a:rPr>
                        <a:t> </a:t>
                      </a:r>
                      <a:r>
                        <a:rPr kumimoji="0" lang="en-US" sz="3000" kern="1200" dirty="0" smtClean="0">
                          <a:solidFill>
                            <a:schemeClr val="tx1"/>
                          </a:solidFill>
                          <a:effectLst/>
                          <a:latin typeface="+mn-lt"/>
                          <a:ea typeface="+mn-ea"/>
                          <a:cs typeface="+mn-cs"/>
                        </a:rPr>
                        <a:t>proactively with clients in a way that clients can easily understand.</a:t>
                      </a:r>
                    </a:p>
                    <a:p>
                      <a:pPr marL="457200" indent="-457200">
                        <a:buFont typeface="Arial"/>
                        <a:buChar char="•"/>
                      </a:pPr>
                      <a:r>
                        <a:rPr kumimoji="0" lang="en-US" sz="3000" kern="1200" dirty="0" smtClean="0">
                          <a:solidFill>
                            <a:schemeClr val="tx1"/>
                          </a:solidFill>
                          <a:effectLst/>
                          <a:latin typeface="+mn-lt"/>
                          <a:ea typeface="+mn-ea"/>
                          <a:cs typeface="+mn-cs"/>
                        </a:rPr>
                        <a:t>Use a variety of disclosure mechanisms. </a:t>
                      </a:r>
                    </a:p>
                    <a:p>
                      <a:pPr marL="457200" indent="-457200">
                        <a:buFont typeface="Arial"/>
                        <a:buChar char="•"/>
                      </a:pPr>
                      <a:r>
                        <a:rPr kumimoji="0" lang="en-US" sz="3000" kern="1200" dirty="0" smtClean="0">
                          <a:solidFill>
                            <a:schemeClr val="tx1"/>
                          </a:solidFill>
                          <a:effectLst/>
                          <a:latin typeface="+mn-lt"/>
                          <a:ea typeface="+mn-ea"/>
                          <a:cs typeface="+mn-cs"/>
                        </a:rPr>
                        <a:t>Leave adequate time for client review and disclose information at multiple times.</a:t>
                      </a:r>
                    </a:p>
                    <a:p>
                      <a:pPr marL="457200" indent="-457200">
                        <a:buFont typeface="Arial"/>
                        <a:buChar char="•"/>
                      </a:pPr>
                      <a:r>
                        <a:rPr kumimoji="0" lang="en-US" sz="3000" kern="1200" dirty="0" smtClean="0">
                          <a:solidFill>
                            <a:schemeClr val="tx1"/>
                          </a:solidFill>
                          <a:effectLst/>
                          <a:latin typeface="+mn-lt"/>
                          <a:ea typeface="+mn-ea"/>
                          <a:cs typeface="+mn-cs"/>
                        </a:rPr>
                        <a:t>Provide</a:t>
                      </a:r>
                      <a:r>
                        <a:rPr kumimoji="0" lang="en-US" sz="3000" kern="1200" baseline="0" dirty="0" smtClean="0">
                          <a:solidFill>
                            <a:schemeClr val="tx1"/>
                          </a:solidFill>
                          <a:effectLst/>
                          <a:latin typeface="+mn-lt"/>
                          <a:ea typeface="+mn-ea"/>
                          <a:cs typeface="+mn-cs"/>
                        </a:rPr>
                        <a:t> </a:t>
                      </a:r>
                      <a:r>
                        <a:rPr kumimoji="0" lang="en-US" sz="3000" kern="1200" dirty="0" smtClean="0">
                          <a:solidFill>
                            <a:schemeClr val="tx1"/>
                          </a:solidFill>
                          <a:effectLst/>
                          <a:latin typeface="+mn-lt"/>
                          <a:ea typeface="+mn-ea"/>
                          <a:cs typeface="+mn-cs"/>
                        </a:rPr>
                        <a:t>accurate and timely account information.</a:t>
                      </a:r>
                    </a:p>
                  </a:txBody>
                  <a:tcPr/>
                </a:tc>
              </a:tr>
            </a:tbl>
          </a:graphicData>
        </a:graphic>
      </p:graphicFrame>
    </p:spTree>
    <p:extLst>
      <p:ext uri="{BB962C8B-B14F-4D97-AF65-F5344CB8AC3E}">
        <p14:creationId xmlns:p14="http://schemas.microsoft.com/office/powerpoint/2010/main" val="6554833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36099096"/>
              </p:ext>
            </p:extLst>
          </p:nvPr>
        </p:nvGraphicFramePr>
        <p:xfrm>
          <a:off x="0" y="0"/>
          <a:ext cx="9144000" cy="6845613"/>
        </p:xfrm>
        <a:graphic>
          <a:graphicData uri="http://schemas.openxmlformats.org/drawingml/2006/table">
            <a:tbl>
              <a:tblPr firstRow="1" bandRow="1">
                <a:tableStyleId>{2D5ABB26-0587-4C30-8999-92F81FD0307C}</a:tableStyleId>
              </a:tblPr>
              <a:tblGrid>
                <a:gridCol w="9144000"/>
              </a:tblGrid>
              <a:tr h="494660">
                <a:tc>
                  <a:txBody>
                    <a:bodyPr/>
                    <a:lstStyle/>
                    <a:p>
                      <a:r>
                        <a:rPr lang="en-US" sz="2800" b="1" dirty="0" smtClean="0">
                          <a:solidFill>
                            <a:schemeClr val="bg1"/>
                          </a:solidFill>
                        </a:rPr>
                        <a:t>Standard</a:t>
                      </a:r>
                      <a:endParaRPr lang="en-US" sz="2800" b="1" dirty="0">
                        <a:solidFill>
                          <a:schemeClr val="bg1"/>
                        </a:solidFill>
                      </a:endParaRPr>
                    </a:p>
                  </a:txBody>
                  <a:tcPr>
                    <a:solidFill>
                      <a:schemeClr val="tx2"/>
                    </a:solidFill>
                  </a:tcPr>
                </a:tc>
              </a:tr>
              <a:tr h="6183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solidFill>
                        </a:rPr>
                        <a:t>4c.</a:t>
                      </a:r>
                      <a:r>
                        <a:rPr lang="en-US" sz="2800" b="1" baseline="0" dirty="0" smtClean="0">
                          <a:solidFill>
                            <a:schemeClr val="tx1"/>
                          </a:solidFill>
                        </a:rPr>
                        <a:t> Fair and Respectful Treatment of Clients</a:t>
                      </a:r>
                      <a:endParaRPr lang="en-US" sz="2800" b="1" dirty="0" smtClean="0">
                        <a:solidFill>
                          <a:schemeClr val="tx1"/>
                        </a:solidFill>
                      </a:endParaRPr>
                    </a:p>
                  </a:txBody>
                  <a:tcPr/>
                </a:tc>
              </a:tr>
              <a:tr h="503378">
                <a:tc>
                  <a:txBody>
                    <a:bodyPr/>
                    <a:lstStyle/>
                    <a:p>
                      <a:r>
                        <a:rPr lang="en-US" sz="2800" b="1" dirty="0" smtClean="0">
                          <a:solidFill>
                            <a:srgbClr val="FFFFFF"/>
                          </a:solidFill>
                        </a:rPr>
                        <a:t>Essential</a:t>
                      </a:r>
                      <a:r>
                        <a:rPr lang="en-US" sz="2800" b="1" baseline="0" dirty="0" smtClean="0">
                          <a:solidFill>
                            <a:srgbClr val="FFFFFF"/>
                          </a:solidFill>
                        </a:rPr>
                        <a:t> Practices Summary</a:t>
                      </a:r>
                      <a:endParaRPr lang="en-US" sz="2800" b="1" dirty="0">
                        <a:solidFill>
                          <a:srgbClr val="FFFFFF"/>
                        </a:solidFill>
                      </a:endParaRPr>
                    </a:p>
                  </a:txBody>
                  <a:tcPr>
                    <a:solidFill>
                      <a:schemeClr val="accent3"/>
                    </a:solidFill>
                  </a:tcPr>
                </a:tc>
              </a:tr>
              <a:tr h="5190968">
                <a:tc>
                  <a:txBody>
                    <a:bodyPr/>
                    <a:lstStyle/>
                    <a:p>
                      <a:pPr marL="457200" indent="-457200">
                        <a:buFont typeface="Arial"/>
                        <a:buChar char="•"/>
                      </a:pPr>
                      <a:r>
                        <a:rPr kumimoji="0" lang="en-US" sz="2800" kern="1200" dirty="0" smtClean="0">
                          <a:solidFill>
                            <a:schemeClr val="tx1"/>
                          </a:solidFill>
                          <a:effectLst/>
                          <a:latin typeface="+mn-lt"/>
                          <a:ea typeface="+mn-ea"/>
                          <a:cs typeface="+mn-cs"/>
                        </a:rPr>
                        <a:t>Define in specific detail what you</a:t>
                      </a:r>
                      <a:r>
                        <a:rPr kumimoji="0" lang="en-US" sz="2800" kern="1200" baseline="0" dirty="0" smtClean="0">
                          <a:solidFill>
                            <a:schemeClr val="tx1"/>
                          </a:solidFill>
                          <a:effectLst/>
                          <a:latin typeface="+mn-lt"/>
                          <a:ea typeface="+mn-ea"/>
                          <a:cs typeface="+mn-cs"/>
                        </a:rPr>
                        <a:t> </a:t>
                      </a:r>
                      <a:r>
                        <a:rPr kumimoji="0" lang="en-US" sz="2800" kern="1200" dirty="0" smtClean="0">
                          <a:solidFill>
                            <a:schemeClr val="tx1"/>
                          </a:solidFill>
                          <a:effectLst/>
                          <a:latin typeface="+mn-lt"/>
                          <a:ea typeface="+mn-ea"/>
                          <a:cs typeface="+mn-cs"/>
                        </a:rPr>
                        <a:t>considers to be (in)appropriate debt collection practices.</a:t>
                      </a:r>
                    </a:p>
                    <a:p>
                      <a:pPr marL="457200" indent="-457200">
                        <a:buFont typeface="Arial"/>
                        <a:buChar char="•"/>
                      </a:pPr>
                      <a:r>
                        <a:rPr kumimoji="0" lang="en-US" sz="2800" kern="1200" dirty="0" smtClean="0">
                          <a:solidFill>
                            <a:schemeClr val="tx1"/>
                          </a:solidFill>
                          <a:effectLst/>
                          <a:latin typeface="+mn-lt"/>
                          <a:ea typeface="+mn-ea"/>
                          <a:cs typeface="+mn-cs"/>
                        </a:rPr>
                        <a:t>Align HR policies on recruitment and training with fair and responsible treatment of clients.</a:t>
                      </a:r>
                    </a:p>
                    <a:p>
                      <a:pPr marL="457200" indent="-457200">
                        <a:buFont typeface="Arial"/>
                        <a:buChar char="•"/>
                      </a:pPr>
                      <a:r>
                        <a:rPr kumimoji="0" lang="en-US" sz="2800" kern="1200" dirty="0" smtClean="0">
                          <a:solidFill>
                            <a:schemeClr val="tx1"/>
                          </a:solidFill>
                          <a:effectLst/>
                          <a:latin typeface="+mn-lt"/>
                          <a:ea typeface="+mn-ea"/>
                          <a:cs typeface="+mn-cs"/>
                        </a:rPr>
                        <a:t>In selection and treatment of clients, do not discriminate inappropriately against certain categories of clients.</a:t>
                      </a:r>
                    </a:p>
                    <a:p>
                      <a:pPr marL="457200" indent="-457200">
                        <a:buFont typeface="Arial"/>
                        <a:buChar char="•"/>
                      </a:pPr>
                      <a:r>
                        <a:rPr kumimoji="0" lang="en-US" sz="2800" kern="1200" dirty="0" smtClean="0">
                          <a:solidFill>
                            <a:schemeClr val="tx1"/>
                          </a:solidFill>
                          <a:effectLst/>
                          <a:latin typeface="+mn-lt"/>
                          <a:ea typeface="+mn-ea"/>
                          <a:cs typeface="+mn-cs"/>
                        </a:rPr>
                        <a:t>Expect</a:t>
                      </a:r>
                      <a:r>
                        <a:rPr kumimoji="0" lang="en-US" sz="2800" kern="1200" baseline="0" dirty="0" smtClean="0">
                          <a:solidFill>
                            <a:schemeClr val="tx1"/>
                          </a:solidFill>
                          <a:effectLst/>
                          <a:latin typeface="+mn-lt"/>
                          <a:ea typeface="+mn-ea"/>
                          <a:cs typeface="+mn-cs"/>
                        </a:rPr>
                        <a:t> i</a:t>
                      </a:r>
                      <a:r>
                        <a:rPr kumimoji="0" lang="en-US" sz="2800" kern="1200" dirty="0" smtClean="0">
                          <a:solidFill>
                            <a:schemeClr val="tx1"/>
                          </a:solidFill>
                          <a:effectLst/>
                          <a:latin typeface="+mn-lt"/>
                          <a:ea typeface="+mn-ea"/>
                          <a:cs typeface="+mn-cs"/>
                        </a:rPr>
                        <a:t>n-house and third party collections employees to follow the same practices as the institution’s staff. </a:t>
                      </a:r>
                    </a:p>
                    <a:p>
                      <a:pPr marL="457200" indent="-457200">
                        <a:buFont typeface="Arial"/>
                        <a:buChar char="•"/>
                      </a:pPr>
                      <a:r>
                        <a:rPr kumimoji="0" lang="en-US" sz="2800" kern="1200" dirty="0" smtClean="0">
                          <a:solidFill>
                            <a:schemeClr val="tx1"/>
                          </a:solidFill>
                          <a:effectLst/>
                          <a:latin typeface="+mn-lt"/>
                          <a:ea typeface="+mn-ea"/>
                          <a:cs typeface="+mn-cs"/>
                        </a:rPr>
                        <a:t>Inform</a:t>
                      </a:r>
                      <a:r>
                        <a:rPr kumimoji="0" lang="en-US" sz="2800" kern="1200" baseline="0" dirty="0" smtClean="0">
                          <a:solidFill>
                            <a:schemeClr val="tx1"/>
                          </a:solidFill>
                          <a:effectLst/>
                          <a:latin typeface="+mn-lt"/>
                          <a:ea typeface="+mn-ea"/>
                          <a:cs typeface="+mn-cs"/>
                        </a:rPr>
                        <a:t> </a:t>
                      </a:r>
                      <a:r>
                        <a:rPr kumimoji="0" lang="en-US" sz="2800" kern="1200" dirty="0" smtClean="0">
                          <a:solidFill>
                            <a:schemeClr val="tx1"/>
                          </a:solidFill>
                          <a:effectLst/>
                          <a:latin typeface="+mn-lt"/>
                          <a:ea typeface="+mn-ea"/>
                          <a:cs typeface="+mn-cs"/>
                        </a:rPr>
                        <a:t>clients of their rights.</a:t>
                      </a:r>
                    </a:p>
                  </a:txBody>
                  <a:tcPr/>
                </a:tc>
              </a:tr>
            </a:tbl>
          </a:graphicData>
        </a:graphic>
      </p:graphicFrame>
    </p:spTree>
    <p:extLst>
      <p:ext uri="{BB962C8B-B14F-4D97-AF65-F5344CB8AC3E}">
        <p14:creationId xmlns:p14="http://schemas.microsoft.com/office/powerpoint/2010/main" val="11414711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9792900"/>
              </p:ext>
            </p:extLst>
          </p:nvPr>
        </p:nvGraphicFramePr>
        <p:xfrm>
          <a:off x="0" y="0"/>
          <a:ext cx="9144000" cy="6807332"/>
        </p:xfrm>
        <a:graphic>
          <a:graphicData uri="http://schemas.openxmlformats.org/drawingml/2006/table">
            <a:tbl>
              <a:tblPr firstRow="1" bandRow="1">
                <a:tableStyleId>{2D5ABB26-0587-4C30-8999-92F81FD0307C}</a:tableStyleId>
              </a:tblPr>
              <a:tblGrid>
                <a:gridCol w="9144000"/>
              </a:tblGrid>
              <a:tr h="494660">
                <a:tc>
                  <a:txBody>
                    <a:bodyPr/>
                    <a:lstStyle/>
                    <a:p>
                      <a:r>
                        <a:rPr lang="en-US" sz="2400" b="1" dirty="0" smtClean="0">
                          <a:solidFill>
                            <a:schemeClr val="bg1"/>
                          </a:solidFill>
                        </a:rPr>
                        <a:t>Standard</a:t>
                      </a:r>
                      <a:endParaRPr lang="en-US" sz="2400" b="1" dirty="0">
                        <a:solidFill>
                          <a:schemeClr val="bg1"/>
                        </a:solidFill>
                      </a:endParaRPr>
                    </a:p>
                  </a:txBody>
                  <a:tcPr>
                    <a:solidFill>
                      <a:schemeClr val="tx2"/>
                    </a:solidFill>
                  </a:tcPr>
                </a:tc>
              </a:tr>
              <a:tr h="6183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b="1" dirty="0" smtClean="0">
                          <a:solidFill>
                            <a:schemeClr val="tx1"/>
                          </a:solidFill>
                        </a:rPr>
                        <a:t>4d. Privacy of Client</a:t>
                      </a:r>
                      <a:r>
                        <a:rPr lang="en-US" sz="3000" b="1" baseline="0" dirty="0" smtClean="0">
                          <a:solidFill>
                            <a:schemeClr val="tx1"/>
                          </a:solidFill>
                        </a:rPr>
                        <a:t> Data</a:t>
                      </a:r>
                      <a:endParaRPr lang="en-US" sz="3000" b="1" dirty="0" smtClean="0">
                        <a:solidFill>
                          <a:schemeClr val="tx1"/>
                        </a:solidFill>
                      </a:endParaRPr>
                    </a:p>
                  </a:txBody>
                  <a:tcPr/>
                </a:tc>
              </a:tr>
              <a:tr h="503378">
                <a:tc>
                  <a:txBody>
                    <a:bodyPr/>
                    <a:lstStyle/>
                    <a:p>
                      <a:r>
                        <a:rPr lang="en-US" sz="2400" b="1" dirty="0" smtClean="0">
                          <a:solidFill>
                            <a:srgbClr val="FFFFFF"/>
                          </a:solidFill>
                        </a:rPr>
                        <a:t>Essential</a:t>
                      </a:r>
                      <a:r>
                        <a:rPr lang="en-US" sz="2400" b="1" baseline="0" dirty="0" smtClean="0">
                          <a:solidFill>
                            <a:srgbClr val="FFFFFF"/>
                          </a:solidFill>
                        </a:rPr>
                        <a:t> Practices Summary</a:t>
                      </a:r>
                      <a:endParaRPr lang="en-US" sz="2400" b="1" dirty="0">
                        <a:solidFill>
                          <a:srgbClr val="FFFFFF"/>
                        </a:solidFill>
                      </a:endParaRPr>
                    </a:p>
                  </a:txBody>
                  <a:tcPr>
                    <a:solidFill>
                      <a:schemeClr val="accent3"/>
                    </a:solidFill>
                  </a:tcPr>
                </a:tc>
              </a:tr>
              <a:tr h="5190968">
                <a:tc>
                  <a:txBody>
                    <a:bodyPr/>
                    <a:lstStyle/>
                    <a:p>
                      <a:pPr marL="457200" indent="-457200">
                        <a:buFont typeface="Arial"/>
                        <a:buChar char="•"/>
                      </a:pPr>
                      <a:r>
                        <a:rPr kumimoji="0" lang="en-US" sz="3000" kern="1200" dirty="0" smtClean="0">
                          <a:solidFill>
                            <a:schemeClr val="tx1"/>
                          </a:solidFill>
                          <a:effectLst/>
                          <a:latin typeface="+mn-lt"/>
                          <a:ea typeface="+mn-ea"/>
                          <a:cs typeface="+mn-cs"/>
                        </a:rPr>
                        <a:t>Implement a privacy policy and appropriate technology systems.</a:t>
                      </a:r>
                    </a:p>
                    <a:p>
                      <a:pPr marL="457200" indent="-457200">
                        <a:buFont typeface="Arial"/>
                        <a:buChar char="•"/>
                      </a:pPr>
                      <a:r>
                        <a:rPr kumimoji="0" lang="en-US" sz="3000" kern="1200" dirty="0" smtClean="0">
                          <a:solidFill>
                            <a:schemeClr val="tx1"/>
                          </a:solidFill>
                          <a:effectLst/>
                          <a:latin typeface="+mn-lt"/>
                          <a:ea typeface="+mn-ea"/>
                          <a:cs typeface="+mn-cs"/>
                        </a:rPr>
                        <a:t>Informs clients about when and how their data is shared and gets their consent.</a:t>
                      </a:r>
                    </a:p>
                  </a:txBody>
                  <a:tcPr/>
                </a:tc>
              </a:tr>
            </a:tbl>
          </a:graphicData>
        </a:graphic>
      </p:graphicFrame>
    </p:spTree>
    <p:extLst>
      <p:ext uri="{BB962C8B-B14F-4D97-AF65-F5344CB8AC3E}">
        <p14:creationId xmlns:p14="http://schemas.microsoft.com/office/powerpoint/2010/main" val="11414711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741766367"/>
              </p:ext>
            </p:extLst>
          </p:nvPr>
        </p:nvGraphicFramePr>
        <p:xfrm>
          <a:off x="0" y="0"/>
          <a:ext cx="9144000" cy="6807332"/>
        </p:xfrm>
        <a:graphic>
          <a:graphicData uri="http://schemas.openxmlformats.org/drawingml/2006/table">
            <a:tbl>
              <a:tblPr firstRow="1" bandRow="1">
                <a:tableStyleId>{2D5ABB26-0587-4C30-8999-92F81FD0307C}</a:tableStyleId>
              </a:tblPr>
              <a:tblGrid>
                <a:gridCol w="9144000"/>
              </a:tblGrid>
              <a:tr h="494660">
                <a:tc>
                  <a:txBody>
                    <a:bodyPr/>
                    <a:lstStyle/>
                    <a:p>
                      <a:r>
                        <a:rPr lang="en-US" sz="2400" b="1" dirty="0" smtClean="0">
                          <a:solidFill>
                            <a:schemeClr val="bg1"/>
                          </a:solidFill>
                        </a:rPr>
                        <a:t>Standard</a:t>
                      </a:r>
                      <a:endParaRPr lang="en-US" sz="2400" b="1" dirty="0">
                        <a:solidFill>
                          <a:schemeClr val="bg1"/>
                        </a:solidFill>
                      </a:endParaRPr>
                    </a:p>
                  </a:txBody>
                  <a:tcPr>
                    <a:solidFill>
                      <a:schemeClr val="tx2"/>
                    </a:solidFill>
                  </a:tcPr>
                </a:tc>
              </a:tr>
              <a:tr h="6183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b="1" smtClean="0">
                          <a:solidFill>
                            <a:schemeClr val="tx1"/>
                          </a:solidFill>
                        </a:rPr>
                        <a:t>4e. </a:t>
                      </a:r>
                      <a:r>
                        <a:rPr lang="en-US" sz="3000" b="1" dirty="0" smtClean="0">
                          <a:solidFill>
                            <a:schemeClr val="tx1"/>
                          </a:solidFill>
                        </a:rPr>
                        <a:t>Mechanisms for Complaints Resolution</a:t>
                      </a:r>
                    </a:p>
                  </a:txBody>
                  <a:tcPr/>
                </a:tc>
              </a:tr>
              <a:tr h="5033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FFFF"/>
                          </a:solidFill>
                        </a:rPr>
                        <a:t>Essential</a:t>
                      </a:r>
                      <a:r>
                        <a:rPr lang="en-US" sz="2400" b="1" baseline="0" dirty="0" smtClean="0">
                          <a:solidFill>
                            <a:srgbClr val="FFFFFF"/>
                          </a:solidFill>
                        </a:rPr>
                        <a:t> Practices Summary</a:t>
                      </a:r>
                      <a:endParaRPr lang="en-US" sz="2400" b="1" dirty="0" smtClean="0">
                        <a:solidFill>
                          <a:srgbClr val="FFFFFF"/>
                        </a:solidFill>
                      </a:endParaRPr>
                    </a:p>
                  </a:txBody>
                  <a:tcPr>
                    <a:solidFill>
                      <a:schemeClr val="accent3"/>
                    </a:solidFill>
                  </a:tcPr>
                </a:tc>
              </a:tr>
              <a:tr h="5190968">
                <a:tc>
                  <a:txBody>
                    <a:bodyPr/>
                    <a:lstStyle/>
                    <a:p>
                      <a:pPr marL="457200" indent="-457200">
                        <a:buFont typeface="Arial"/>
                        <a:buChar char="•"/>
                      </a:pPr>
                      <a:r>
                        <a:rPr kumimoji="0" lang="en-US" sz="3000" kern="1200" dirty="0" smtClean="0">
                          <a:solidFill>
                            <a:schemeClr val="tx1"/>
                          </a:solidFill>
                          <a:effectLst/>
                          <a:latin typeface="+mn-lt"/>
                          <a:ea typeface="+mn-ea"/>
                          <a:cs typeface="+mn-cs"/>
                        </a:rPr>
                        <a:t>Make clients aware of how to submit complaints.</a:t>
                      </a:r>
                    </a:p>
                    <a:p>
                      <a:pPr marL="457200" indent="-457200">
                        <a:buFont typeface="Arial"/>
                        <a:buChar char="•"/>
                      </a:pPr>
                      <a:r>
                        <a:rPr kumimoji="0" lang="en-US" sz="3000" kern="1200" dirty="0" smtClean="0">
                          <a:solidFill>
                            <a:schemeClr val="tx1"/>
                          </a:solidFill>
                          <a:effectLst/>
                          <a:latin typeface="+mn-lt"/>
                          <a:ea typeface="+mn-ea"/>
                          <a:cs typeface="+mn-cs"/>
                        </a:rPr>
                        <a:t>Train</a:t>
                      </a:r>
                      <a:r>
                        <a:rPr kumimoji="0" lang="en-US" sz="3000" kern="1200" baseline="0" dirty="0" smtClean="0">
                          <a:solidFill>
                            <a:schemeClr val="tx1"/>
                          </a:solidFill>
                          <a:effectLst/>
                          <a:latin typeface="+mn-lt"/>
                          <a:ea typeface="+mn-ea"/>
                          <a:cs typeface="+mn-cs"/>
                        </a:rPr>
                        <a:t> employees</a:t>
                      </a:r>
                      <a:r>
                        <a:rPr kumimoji="0" lang="en-US" sz="3000" kern="1200" dirty="0" smtClean="0">
                          <a:solidFill>
                            <a:schemeClr val="tx1"/>
                          </a:solidFill>
                          <a:effectLst/>
                          <a:latin typeface="+mn-lt"/>
                          <a:ea typeface="+mn-ea"/>
                          <a:cs typeface="+mn-cs"/>
                        </a:rPr>
                        <a:t> to handle complaints. </a:t>
                      </a:r>
                    </a:p>
                    <a:p>
                      <a:pPr marL="457200" indent="-457200">
                        <a:buFont typeface="Arial"/>
                        <a:buChar char="•"/>
                      </a:pPr>
                      <a:r>
                        <a:rPr kumimoji="0" lang="en-US" sz="3000" kern="1200" dirty="0" smtClean="0">
                          <a:solidFill>
                            <a:schemeClr val="tx1"/>
                          </a:solidFill>
                          <a:effectLst/>
                          <a:latin typeface="+mn-lt"/>
                          <a:ea typeface="+mn-ea"/>
                          <a:cs typeface="+mn-cs"/>
                        </a:rPr>
                        <a:t>Ensure the complaints resolution system is active and effective.</a:t>
                      </a:r>
                    </a:p>
                    <a:p>
                      <a:pPr marL="457200" indent="-457200">
                        <a:buFont typeface="Arial"/>
                        <a:buChar char="•"/>
                      </a:pPr>
                      <a:r>
                        <a:rPr kumimoji="0" lang="en-US" sz="3000" kern="1200" dirty="0" smtClean="0">
                          <a:solidFill>
                            <a:schemeClr val="tx1"/>
                          </a:solidFill>
                          <a:effectLst/>
                          <a:latin typeface="+mn-lt"/>
                          <a:ea typeface="+mn-ea"/>
                          <a:cs typeface="+mn-cs"/>
                        </a:rPr>
                        <a:t>Use client feedback to improve practices and products.</a:t>
                      </a:r>
                    </a:p>
                    <a:p>
                      <a:pPr marL="457200" indent="-457200">
                        <a:buFont typeface="Arial"/>
                        <a:buChar char="•"/>
                      </a:pPr>
                      <a:endParaRPr kumimoji="0" lang="en-US" sz="3000" kern="1200" dirty="0" smtClean="0">
                        <a:solidFill>
                          <a:schemeClr val="tx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114147119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airobi Training">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Urban">
      <a:majorFont>
        <a:latin typeface="Trebuchet MS"/>
        <a:ea typeface=""/>
        <a:cs typeface=""/>
        <a:font script="Jpan" typeface="ＭＳ ゴシック"/>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ＭＳ 明朝"/>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1997</TotalTime>
  <Words>824</Words>
  <Application>Microsoft Macintosh PowerPoint</Application>
  <PresentationFormat>On-screen Show (4:3)</PresentationFormat>
  <Paragraphs>111</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Nairobi Training</vt:lpstr>
      <vt:lpstr>   Dimension 4: Treat Clients Responsibly</vt:lpstr>
      <vt:lpstr>Agenda</vt:lpstr>
      <vt:lpstr>Dimension 4 of the Universal Standards</vt:lpstr>
      <vt:lpstr>The standards in Dimension 4</vt:lpstr>
      <vt:lpstr>PowerPoint Presentation</vt:lpstr>
      <vt:lpstr>PowerPoint Presentation</vt:lpstr>
      <vt:lpstr>PowerPoint Presentation</vt:lpstr>
      <vt:lpstr>PowerPoint Presentation</vt:lpstr>
      <vt:lpstr>PowerPoint Presentation</vt:lpstr>
      <vt:lpstr>Interview with Gulshan Jumayeva of FINCA Azerbaijan </vt:lpstr>
      <vt:lpstr>1. Why did FINCA AZ decide to make improvements to its complaints mechanism?</vt:lpstr>
      <vt:lpstr>2. How can clients make complaints/ ask questions?</vt:lpstr>
      <vt:lpstr>3. What are the most common questions and complaints?</vt:lpstr>
      <vt:lpstr>4. Which employees deal with client questions and complaints?</vt:lpstr>
      <vt:lpstr>5. What does FINCA AZ do with the complaints information collected from clients?</vt:lpstr>
      <vt:lpstr>6. This is a financial investment—is it worth it, from a business perspective?</vt:lpstr>
      <vt:lpstr>Where to find more resources on Dimension 4</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Dimension 4: Treat Clients Responsibly</dc:title>
  <dc:creator>Steve Wardle</dc:creator>
  <cp:lastModifiedBy>Steve Wardle</cp:lastModifiedBy>
  <cp:revision>35</cp:revision>
  <dcterms:created xsi:type="dcterms:W3CDTF">2014-03-18T13:36:45Z</dcterms:created>
  <dcterms:modified xsi:type="dcterms:W3CDTF">2014-04-17T10:52:56Z</dcterms:modified>
</cp:coreProperties>
</file>