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74" r:id="rId9"/>
    <p:sldId id="273" r:id="rId10"/>
    <p:sldId id="275" r:id="rId11"/>
    <p:sldId id="264" r:id="rId12"/>
    <p:sldId id="265" r:id="rId13"/>
    <p:sldId id="266" r:id="rId14"/>
    <p:sldId id="267" r:id="rId15"/>
    <p:sldId id="268" r:id="rId16"/>
    <p:sldId id="276" r:id="rId17"/>
    <p:sldId id="277" r:id="rId18"/>
    <p:sldId id="278" r:id="rId19"/>
    <p:sldId id="279" r:id="rId20"/>
    <p:sldId id="280" r:id="rId21"/>
    <p:sldId id="271"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8394" autoAdjust="0"/>
  </p:normalViewPr>
  <p:slideViewPr>
    <p:cSldViewPr snapToGrid="0" snapToObjects="1">
      <p:cViewPr varScale="1">
        <p:scale>
          <a:sx n="34" d="100"/>
          <a:sy n="34" d="100"/>
        </p:scale>
        <p:origin x="-23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04D07-6D66-984D-A25E-6AD1857167A1}" type="datetimeFigureOut">
              <a:rPr lang="en-US" smtClean="0"/>
              <a:t>3/12/13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ACF467-8139-7642-8CE4-46CEA85B864F}" type="slidenum">
              <a:rPr lang="en-US" smtClean="0"/>
              <a:t>‹#›</a:t>
            </a:fld>
            <a:endParaRPr lang="en-US"/>
          </a:p>
        </p:txBody>
      </p:sp>
    </p:spTree>
    <p:extLst>
      <p:ext uri="{BB962C8B-B14F-4D97-AF65-F5344CB8AC3E}">
        <p14:creationId xmlns:p14="http://schemas.microsoft.com/office/powerpoint/2010/main" val="9974322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ß</a:t>
            </a:r>
            <a:endParaRPr lang="en-US"/>
          </a:p>
        </p:txBody>
      </p:sp>
      <p:sp>
        <p:nvSpPr>
          <p:cNvPr id="4" name="Slide Number Placeholder 3"/>
          <p:cNvSpPr>
            <a:spLocks noGrp="1"/>
          </p:cNvSpPr>
          <p:nvPr>
            <p:ph type="sldNum" sz="quarter" idx="10"/>
          </p:nvPr>
        </p:nvSpPr>
        <p:spPr/>
        <p:txBody>
          <a:bodyPr/>
          <a:lstStyle/>
          <a:p>
            <a:fld id="{CEACF467-8139-7642-8CE4-46CEA85B864F}" type="slidenum">
              <a:rPr lang="en-US" smtClean="0"/>
              <a:t>1</a:t>
            </a:fld>
            <a:endParaRPr lang="en-US"/>
          </a:p>
        </p:txBody>
      </p:sp>
    </p:spTree>
    <p:extLst>
      <p:ext uri="{BB962C8B-B14F-4D97-AF65-F5344CB8AC3E}">
        <p14:creationId xmlns:p14="http://schemas.microsoft.com/office/powerpoint/2010/main" val="2060791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how and why we</a:t>
            </a:r>
            <a:r>
              <a:rPr lang="en-US" b="1" baseline="0" dirty="0" smtClean="0"/>
              <a:t> use employee evaluations:</a:t>
            </a:r>
          </a:p>
          <a:p>
            <a:pPr marL="628650" lvl="1" indent="-171450">
              <a:buFontTx/>
              <a:buChar char="-"/>
            </a:pPr>
            <a:r>
              <a:rPr lang="en-US" sz="1200" kern="1200" dirty="0" smtClean="0">
                <a:solidFill>
                  <a:schemeClr val="tx1"/>
                </a:solidFill>
                <a:effectLst/>
                <a:latin typeface="+mn-lt"/>
                <a:ea typeface="+mn-ea"/>
                <a:cs typeface="+mn-cs"/>
              </a:rPr>
              <a:t>Not just so that you know how to reward or not reward a specific employee, but to understand training needs and the strengths and weaknesses of the whole institution.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Review performance of previous year.</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Identify areas of strength or weakness.</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Identify training needs.</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Chart out staff career path.</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Plan for the next year.</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Determine staff salary increase.</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Evaluation is done on a continuous basis. Not an “event”. Employee sets their goals with their supervisor at the beginning of the year. They are involved in setting their goals. Monitored continuously every month.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At year end, we do have a documented appraisal system. Both employee and supervisor score the employee and then they sit together and discuss performance evaluation. If they are both in agreement, then they talk about strengths and weaknesses. Also a section for promotion, salary increase, etc. Then set new targets for next year.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If any dispute, this is noted and taken to the supervisor’s supervisor. Review performance for previous year, chart a career path (promote, transfer, etc.) Salary increases are only done once/year. </a:t>
            </a:r>
            <a:endParaRPr lang="en-US" sz="10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14</a:t>
            </a:fld>
            <a:endParaRPr lang="en-US"/>
          </a:p>
        </p:txBody>
      </p:sp>
    </p:spTree>
    <p:extLst>
      <p:ext uri="{BB962C8B-B14F-4D97-AF65-F5344CB8AC3E}">
        <p14:creationId xmlns:p14="http://schemas.microsoft.com/office/powerpoint/2010/main" val="133555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Mr. </a:t>
            </a:r>
            <a:r>
              <a:rPr lang="en-US" dirty="0" err="1" smtClean="0"/>
              <a:t>Githaiga</a:t>
            </a:r>
            <a:r>
              <a:rPr lang="en-US" baseline="0" dirty="0" smtClean="0"/>
              <a:t> did not review this slide during the presentation]</a:t>
            </a:r>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15</a:t>
            </a:fld>
            <a:endParaRPr lang="en-US"/>
          </a:p>
        </p:txBody>
      </p:sp>
    </p:spTree>
    <p:extLst>
      <p:ext uri="{BB962C8B-B14F-4D97-AF65-F5344CB8AC3E}">
        <p14:creationId xmlns:p14="http://schemas.microsoft.com/office/powerpoint/2010/main" val="326013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16</a:t>
            </a:fld>
            <a:endParaRPr lang="en-US"/>
          </a:p>
        </p:txBody>
      </p:sp>
    </p:spTree>
    <p:extLst>
      <p:ext uri="{BB962C8B-B14F-4D97-AF65-F5344CB8AC3E}">
        <p14:creationId xmlns:p14="http://schemas.microsoft.com/office/powerpoint/2010/main" val="355502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sz="1200" dirty="0" smtClean="0"/>
              <a:t>How can employees complain to NRSP? Do employees feel comfortable making a complaint?</a:t>
            </a:r>
          </a:p>
          <a:p>
            <a:pPr lvl="1" algn="l"/>
            <a:endParaRPr lang="en-US" sz="12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Two options:</a:t>
            </a:r>
            <a:endParaRPr lang="en-US" sz="10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Through an email address, allowing anonymous complaints</a:t>
            </a:r>
            <a:endParaRPr lang="en-US" sz="10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Through supervisory hierarchy: contacting immediate supervisor or the higher up—to the CEO level</a:t>
            </a:r>
            <a:endParaRPr lang="en-US" sz="1000" kern="1200" dirty="0" smtClean="0">
              <a:solidFill>
                <a:schemeClr val="tx1"/>
              </a:solidFill>
              <a:effectLst/>
              <a:latin typeface="+mn-lt"/>
              <a:ea typeface="+mn-ea"/>
              <a:cs typeface="+mn-cs"/>
            </a:endParaRPr>
          </a:p>
          <a:p>
            <a:pPr lvl="1" algn="l"/>
            <a:endParaRPr lang="en-US" sz="12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Employees feel quite comfortable because:  </a:t>
            </a:r>
            <a:endParaRPr lang="en-US" sz="10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All complaints are regularly and properly addressed. </a:t>
            </a:r>
            <a:endParaRPr lang="en-US" sz="10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Appropriate level of confidentiality is maintained.</a:t>
            </a:r>
            <a:endParaRPr lang="en-US" sz="10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It does not affect the complainant’s career growth.</a:t>
            </a:r>
            <a:endParaRPr lang="en-US" sz="1000" kern="1200" dirty="0" smtClean="0">
              <a:solidFill>
                <a:schemeClr val="tx1"/>
              </a:solidFill>
              <a:effectLst/>
              <a:latin typeface="+mn-lt"/>
              <a:ea typeface="+mn-ea"/>
              <a:cs typeface="+mn-cs"/>
            </a:endParaRPr>
          </a:p>
          <a:p>
            <a:pPr lvl="1" algn="l"/>
            <a:r>
              <a:rPr lang="en-US" sz="1200" kern="1200" dirty="0" smtClean="0">
                <a:solidFill>
                  <a:schemeClr val="tx1"/>
                </a:solidFill>
                <a:effectLst/>
                <a:latin typeface="+mn-lt"/>
                <a:ea typeface="+mn-ea"/>
                <a:cs typeface="+mn-cs"/>
              </a:rPr>
              <a:t>Informal ways: Flexible environment, open door policy by the top management, maximum chance of interaction between employees and management.</a:t>
            </a:r>
          </a:p>
          <a:p>
            <a:pPr lvl="1" algn="l"/>
            <a:endParaRPr lang="en-US" sz="1000" kern="1200" dirty="0" smtClean="0">
              <a:solidFill>
                <a:schemeClr val="tx1"/>
              </a:solidFill>
              <a:effectLst/>
              <a:latin typeface="+mn-lt"/>
              <a:ea typeface="+mn-ea"/>
              <a:cs typeface="+mn-cs"/>
            </a:endParaRPr>
          </a:p>
          <a:p>
            <a:pPr marL="628650" lvl="1" indent="-171450" algn="l">
              <a:buFontTx/>
              <a:buChar char="-"/>
            </a:pPr>
            <a:r>
              <a:rPr lang="en-US" sz="1200" kern="1200" dirty="0" smtClean="0">
                <a:solidFill>
                  <a:schemeClr val="tx1"/>
                </a:solidFill>
                <a:effectLst/>
                <a:latin typeface="+mn-lt"/>
                <a:ea typeface="+mn-ea"/>
                <a:cs typeface="+mn-cs"/>
              </a:rPr>
              <a:t>Email sent to manager and general manager. Completed log of addressing of complaint is kept until it’s been completely addressed. </a:t>
            </a:r>
            <a:endParaRPr lang="en-US" sz="1000" kern="1200" dirty="0" smtClean="0">
              <a:solidFill>
                <a:schemeClr val="tx1"/>
              </a:solidFill>
              <a:effectLst/>
              <a:latin typeface="+mn-lt"/>
              <a:ea typeface="+mn-ea"/>
              <a:cs typeface="+mn-cs"/>
            </a:endParaRPr>
          </a:p>
          <a:p>
            <a:pPr marL="628650" lvl="1" indent="-171450" algn="l">
              <a:buFontTx/>
              <a:buChar char="-"/>
            </a:pPr>
            <a:r>
              <a:rPr lang="en-US" sz="1200" kern="1200" dirty="0" smtClean="0">
                <a:solidFill>
                  <a:schemeClr val="tx1"/>
                </a:solidFill>
                <a:effectLst/>
                <a:latin typeface="+mn-lt"/>
                <a:ea typeface="+mn-ea"/>
                <a:cs typeface="+mn-cs"/>
              </a:rPr>
              <a:t>We have more than 5,000 staff members across 400 offices. The culture of the company is the strongest mechanism for supporting complaints.</a:t>
            </a:r>
          </a:p>
          <a:p>
            <a:pPr marL="628650" lvl="1" indent="-171450" algn="l">
              <a:buFontTx/>
              <a:buChar char="-"/>
            </a:pPr>
            <a:r>
              <a:rPr lang="en-US" sz="1200" kern="1200" dirty="0" smtClean="0">
                <a:solidFill>
                  <a:schemeClr val="tx1"/>
                </a:solidFill>
                <a:effectLst/>
                <a:latin typeface="+mn-lt"/>
                <a:ea typeface="+mn-ea"/>
                <a:cs typeface="+mn-cs"/>
              </a:rPr>
              <a:t>Employees have to see that complaints are addressed. They feel comfortable making a complaint because they know their voice will be heard.</a:t>
            </a:r>
          </a:p>
          <a:p>
            <a:pPr marL="628650" lvl="1" indent="-171450" algn="l">
              <a:buFontTx/>
              <a:buChar char="-"/>
            </a:pPr>
            <a:r>
              <a:rPr lang="en-US" sz="1200" kern="1200" dirty="0" smtClean="0">
                <a:solidFill>
                  <a:schemeClr val="tx1"/>
                </a:solidFill>
                <a:effectLst/>
                <a:latin typeface="+mn-lt"/>
                <a:ea typeface="+mn-ea"/>
                <a:cs typeface="+mn-cs"/>
              </a:rPr>
              <a:t>They need confidence that no negative action will happen as the result of their complaint. If there is a general sense in the organization that people care, their voice will be heard, then people will speak up. </a:t>
            </a:r>
            <a:endParaRPr lang="en-US" sz="1000" kern="1200" dirty="0" smtClean="0">
              <a:solidFill>
                <a:schemeClr val="tx1"/>
              </a:solidFill>
              <a:effectLst/>
              <a:latin typeface="+mn-lt"/>
              <a:ea typeface="+mn-ea"/>
              <a:cs typeface="+mn-cs"/>
            </a:endParaRPr>
          </a:p>
          <a:p>
            <a:pPr marL="628650" lvl="1" indent="-171450" algn="l">
              <a:buFontTx/>
              <a:buChar char="-"/>
            </a:pPr>
            <a:r>
              <a:rPr lang="en-US" sz="1200" kern="1200" dirty="0" smtClean="0">
                <a:solidFill>
                  <a:schemeClr val="tx1"/>
                </a:solidFill>
                <a:effectLst/>
                <a:latin typeface="+mn-lt"/>
                <a:ea typeface="+mn-ea"/>
                <a:cs typeface="+mn-cs"/>
              </a:rPr>
              <a:t>They need easy to access to management. Our doors are open across all levels. Equal opportunity to contact anyone, anytime, including the CEO. </a:t>
            </a:r>
            <a:endParaRPr lang="en-US" sz="1000" kern="1200" dirty="0" smtClean="0">
              <a:solidFill>
                <a:schemeClr val="tx1"/>
              </a:solidFill>
              <a:effectLst/>
              <a:latin typeface="+mn-lt"/>
              <a:ea typeface="+mn-ea"/>
              <a:cs typeface="+mn-cs"/>
            </a:endParaRPr>
          </a:p>
          <a:p>
            <a:pPr algn="l"/>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17</a:t>
            </a:fld>
            <a:endParaRPr lang="en-US"/>
          </a:p>
        </p:txBody>
      </p:sp>
    </p:spTree>
    <p:extLst>
      <p:ext uri="{BB962C8B-B14F-4D97-AF65-F5344CB8AC3E}">
        <p14:creationId xmlns:p14="http://schemas.microsoft.com/office/powerpoint/2010/main" val="1164345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These</a:t>
            </a:r>
            <a:r>
              <a:rPr lang="en-US" sz="1200" kern="1200" baseline="0" dirty="0" smtClean="0">
                <a:solidFill>
                  <a:schemeClr val="tx1"/>
                </a:solidFill>
                <a:effectLst/>
                <a:latin typeface="+mn-lt"/>
                <a:ea typeface="+mn-ea"/>
                <a:cs typeface="+mn-cs"/>
              </a:rPr>
              <a:t> are some of the complaints we’ve received from employees. I gathered this list…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Workload (over work in relation to emoluments) (this is the most frequent complaint)</a:t>
            </a:r>
          </a:p>
          <a:p>
            <a:pPr lvl="0"/>
            <a:r>
              <a:rPr lang="en-US" sz="1200" kern="1200" dirty="0" smtClean="0">
                <a:solidFill>
                  <a:schemeClr val="tx1"/>
                </a:solidFill>
                <a:effectLst/>
                <a:latin typeface="+mn-lt"/>
                <a:ea typeface="+mn-ea"/>
                <a:cs typeface="+mn-cs"/>
              </a:rPr>
              <a:t>Harsh attitude or behavior of supervisor or colleagues</a:t>
            </a:r>
          </a:p>
          <a:p>
            <a:pPr lvl="0"/>
            <a:r>
              <a:rPr lang="en-US" sz="1200" kern="1200" dirty="0" smtClean="0">
                <a:solidFill>
                  <a:schemeClr val="tx1"/>
                </a:solidFill>
                <a:effectLst/>
                <a:latin typeface="+mn-lt"/>
                <a:ea typeface="+mn-ea"/>
                <a:cs typeface="+mn-cs"/>
              </a:rPr>
              <a:t>Employment insecurity (fixed term project employees) </a:t>
            </a:r>
          </a:p>
          <a:p>
            <a:pPr lvl="0"/>
            <a:r>
              <a:rPr lang="en-US" sz="1200" kern="1200" dirty="0" smtClean="0">
                <a:solidFill>
                  <a:schemeClr val="tx1"/>
                </a:solidFill>
                <a:effectLst/>
                <a:latin typeface="+mn-lt"/>
                <a:ea typeface="+mn-ea"/>
                <a:cs typeface="+mn-cs"/>
              </a:rPr>
              <a:t>Wages or other benefits (we follow Pakistani minimum wage laws)</a:t>
            </a:r>
          </a:p>
          <a:p>
            <a:pPr lvl="0"/>
            <a:r>
              <a:rPr lang="en-US" sz="1200" kern="1200" dirty="0" err="1" smtClean="0">
                <a:solidFill>
                  <a:schemeClr val="tx1"/>
                </a:solidFill>
                <a:effectLst/>
                <a:latin typeface="+mn-lt"/>
                <a:ea typeface="+mn-ea"/>
                <a:cs typeface="+mn-cs"/>
              </a:rPr>
              <a:t>Favouratism</a:t>
            </a:r>
            <a:r>
              <a:rPr lang="en-US" sz="1200" kern="1200" dirty="0" smtClean="0">
                <a:solidFill>
                  <a:schemeClr val="tx1"/>
                </a:solidFill>
                <a:effectLst/>
                <a:latin typeface="+mn-lt"/>
                <a:ea typeface="+mn-ea"/>
                <a:cs typeface="+mn-cs"/>
              </a:rPr>
              <a:t> / promotions</a:t>
            </a:r>
          </a:p>
          <a:p>
            <a:pPr lvl="0"/>
            <a:r>
              <a:rPr lang="en-US" sz="1200" kern="1200" dirty="0" smtClean="0">
                <a:solidFill>
                  <a:schemeClr val="tx1"/>
                </a:solidFill>
                <a:effectLst/>
                <a:latin typeface="+mn-lt"/>
                <a:ea typeface="+mn-ea"/>
                <a:cs typeface="+mn-cs"/>
              </a:rPr>
              <a:t>Delays in settlement of dues (by ex-employees)</a:t>
            </a:r>
          </a:p>
          <a:p>
            <a:r>
              <a:rPr lang="en-US" sz="1200" kern="1200" dirty="0" smtClean="0">
                <a:solidFill>
                  <a:schemeClr val="tx1"/>
                </a:solidFill>
                <a:effectLst/>
                <a:latin typeface="+mn-lt"/>
                <a:ea typeface="+mn-ea"/>
                <a:cs typeface="+mn-cs"/>
              </a:rPr>
              <a:t>Sexual harassment or discrimination (particularly by women)</a:t>
            </a:r>
            <a:endParaRPr lang="en-US" sz="10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18</a:t>
            </a:fld>
            <a:endParaRPr lang="en-US"/>
          </a:p>
        </p:txBody>
      </p:sp>
    </p:spTree>
    <p:extLst>
      <p:ext uri="{BB962C8B-B14F-4D97-AF65-F5344CB8AC3E}">
        <p14:creationId xmlns:p14="http://schemas.microsoft.com/office/powerpoint/2010/main" val="1393696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 have a whistle-blowing</a:t>
            </a:r>
            <a:r>
              <a:rPr lang="en-US" sz="1200" kern="1200" baseline="0" dirty="0" smtClean="0">
                <a:solidFill>
                  <a:schemeClr val="tx1"/>
                </a:solidFill>
                <a:effectLst/>
                <a:latin typeface="+mn-lt"/>
                <a:ea typeface="+mn-ea"/>
                <a:cs typeface="+mn-cs"/>
              </a:rPr>
              <a:t> policy:</a:t>
            </a:r>
          </a:p>
          <a:p>
            <a:pPr marL="171450" lvl="0" indent="-171450">
              <a:buFontTx/>
              <a:buChar char="-"/>
            </a:pPr>
            <a:r>
              <a:rPr lang="en-US" sz="1200" kern="1200" dirty="0" smtClean="0">
                <a:solidFill>
                  <a:schemeClr val="tx1"/>
                </a:solidFill>
                <a:effectLst/>
                <a:latin typeface="+mn-lt"/>
                <a:ea typeface="+mn-ea"/>
                <a:cs typeface="+mn-cs"/>
              </a:rPr>
              <a:t>To promote transparency, improve risk management system, and help protect reputation of the organization.</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Shows the commitment of the organization to integrity and ethical behavior by helping to maintain an environment where employees can act properly, without fear of revenge.</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It enables the employees or others to raise serious concerns (which may negatively affect the environment, working, image,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of the organization etc.)</a:t>
            </a:r>
            <a:endParaRPr lang="en-US" sz="10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More about the policy:</a:t>
            </a:r>
          </a:p>
          <a:p>
            <a:pPr marL="171450" lvl="0" indent="-171450">
              <a:buFontTx/>
              <a:buChar char="-"/>
            </a:pPr>
            <a:r>
              <a:rPr lang="en-US" sz="1200" kern="1200" dirty="0" smtClean="0">
                <a:solidFill>
                  <a:schemeClr val="tx1"/>
                </a:solidFill>
                <a:effectLst/>
                <a:latin typeface="+mn-lt"/>
                <a:ea typeface="+mn-ea"/>
                <a:cs typeface="+mn-cs"/>
              </a:rPr>
              <a:t>The policy applies to all employees, (including consultants, interns or probationers &amp; volunteers) and Board Members.</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Regularly used by employees, mostly in staff meetings and interaction with the management. Also individuals  report it through emails.</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Two categories: personal complaints; complaints about the organization. </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It helps protect our reputation and mitigate risk. </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Information is received via email, through weekly and monthly staff meetings via Skype. </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The type of complaints we receive reflects the work we do and helps to improve the systems; without this feedback, we can’t improve the systems. </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As a result of complaints, we did research re: workload, employment insecurity----almost every worker was working 10 extra days/month (3-4 hours/day) that they weren’t receiving overtime for. Additional bonuses and incentives were introduced. </a:t>
            </a:r>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19</a:t>
            </a:fld>
            <a:endParaRPr lang="en-US"/>
          </a:p>
        </p:txBody>
      </p:sp>
    </p:spTree>
    <p:extLst>
      <p:ext uri="{BB962C8B-B14F-4D97-AF65-F5344CB8AC3E}">
        <p14:creationId xmlns:p14="http://schemas.microsoft.com/office/powerpoint/2010/main" val="2826526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sz="1200" kern="1200" dirty="0" smtClean="0">
                <a:solidFill>
                  <a:schemeClr val="tx1"/>
                </a:solidFill>
                <a:effectLst/>
                <a:latin typeface="+mn-lt"/>
                <a:ea typeface="+mn-ea"/>
                <a:cs typeface="+mn-cs"/>
              </a:rPr>
              <a:t>All professional employees receive orientation training at the entry level where they are briefed about these policies.</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Any modification in the policy is discussed in Monthly Staff meetings along with Inter Office Memorandum (circular).</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All employees have access to HR manual (available in all offices).</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Discussed in </a:t>
            </a:r>
            <a:r>
              <a:rPr lang="en-US" sz="1200" kern="1200" dirty="0" err="1" smtClean="0">
                <a:solidFill>
                  <a:schemeClr val="tx1"/>
                </a:solidFill>
                <a:effectLst/>
                <a:latin typeface="+mn-lt"/>
                <a:ea typeface="+mn-ea"/>
                <a:cs typeface="+mn-cs"/>
              </a:rPr>
              <a:t>sectoral</a:t>
            </a:r>
            <a:r>
              <a:rPr lang="en-US" sz="1200" kern="1200" dirty="0" smtClean="0">
                <a:solidFill>
                  <a:schemeClr val="tx1"/>
                </a:solidFill>
                <a:effectLst/>
                <a:latin typeface="+mn-lt"/>
                <a:ea typeface="+mn-ea"/>
                <a:cs typeface="+mn-cs"/>
              </a:rPr>
              <a:t> and program review meetings.</a:t>
            </a:r>
          </a:p>
          <a:p>
            <a:pPr marL="171450" lvl="0" indent="-171450">
              <a:buFontTx/>
              <a:buChar char="-"/>
            </a:pPr>
            <a:r>
              <a:rPr lang="en-US" sz="1200" kern="1200" dirty="0" smtClean="0">
                <a:solidFill>
                  <a:schemeClr val="tx1"/>
                </a:solidFill>
                <a:effectLst/>
                <a:latin typeface="+mn-lt"/>
                <a:ea typeface="+mn-ea"/>
                <a:cs typeface="+mn-cs"/>
              </a:rPr>
              <a:t>Email address is displayed in all offices. </a:t>
            </a:r>
            <a:endParaRPr lang="en-US" sz="10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Word of mouth from other employees. They talk about the fact that they made a complaint and were helped/not fired, so it creates a culture in the company that this is OK. </a:t>
            </a:r>
            <a:endParaRPr lang="en-US" sz="10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20</a:t>
            </a:fld>
            <a:endParaRPr lang="en-US"/>
          </a:p>
        </p:txBody>
      </p:sp>
    </p:spTree>
    <p:extLst>
      <p:ext uri="{BB962C8B-B14F-4D97-AF65-F5344CB8AC3E}">
        <p14:creationId xmlns:p14="http://schemas.microsoft.com/office/powerpoint/2010/main" val="1445622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Q. How does KWFT you set performance targets?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-Bottom up target setting process. </a:t>
            </a:r>
          </a:p>
          <a:p>
            <a:r>
              <a:rPr lang="en-US" sz="1200" kern="1200" dirty="0" smtClean="0">
                <a:solidFill>
                  <a:schemeClr val="tx1"/>
                </a:solidFill>
                <a:effectLst/>
                <a:latin typeface="+mn-lt"/>
                <a:ea typeface="+mn-ea"/>
                <a:cs typeface="+mn-cs"/>
              </a:rPr>
              <a:t>-Set standard (loan officer must sell so many grants). The employees know what their standard is. If we feel the employee is setting goals that aren’t in line with the company goals, then we guide them. </a:t>
            </a:r>
          </a:p>
          <a:p>
            <a:r>
              <a:rPr lang="en-US" sz="1200" kern="1200" dirty="0" smtClean="0">
                <a:solidFill>
                  <a:schemeClr val="tx1"/>
                </a:solidFill>
                <a:effectLst/>
                <a:latin typeface="+mn-lt"/>
                <a:ea typeface="+mn-ea"/>
                <a:cs typeface="+mn-cs"/>
              </a:rPr>
              <a:t>-Social targets—employees are guided on they should do what we do. Social performance is viewed as an event and also, every product we develop must have a social impact. We always look at ‘why are we doing this?’—what’s the social impact, how will it help our clients?</a:t>
            </a:r>
          </a:p>
          <a:p>
            <a:r>
              <a:rPr lang="en-US" sz="1200" kern="1200" dirty="0" smtClean="0">
                <a:solidFill>
                  <a:schemeClr val="tx1"/>
                </a:solidFill>
                <a:effectLst/>
                <a:latin typeface="+mn-lt"/>
                <a:ea typeface="+mn-ea"/>
                <a:cs typeface="+mn-cs"/>
              </a:rPr>
              <a:t>- Employees are taught that we are here to 1) achieve our target, but 2) to meet our social performance goals.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Q. How does NRSP encourage clients to complain or file grievances?</a:t>
            </a:r>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community member that is part of the organization can make a complaint. </a:t>
            </a:r>
          </a:p>
          <a:p>
            <a:r>
              <a:rPr lang="en-US" sz="1200" kern="1200" dirty="0" smtClean="0">
                <a:solidFill>
                  <a:schemeClr val="tx1"/>
                </a:solidFill>
                <a:effectLst/>
                <a:latin typeface="+mn-lt"/>
                <a:ea typeface="+mn-ea"/>
                <a:cs typeface="+mn-cs"/>
              </a:rPr>
              <a:t>-Large displays in every branch and field office. </a:t>
            </a:r>
          </a:p>
          <a:p>
            <a:r>
              <a:rPr lang="en-US" sz="1200" kern="1200" dirty="0" smtClean="0">
                <a:solidFill>
                  <a:schemeClr val="tx1"/>
                </a:solidFill>
                <a:effectLst/>
                <a:latin typeface="+mn-lt"/>
                <a:ea typeface="+mn-ea"/>
                <a:cs typeface="+mn-cs"/>
              </a:rPr>
              <a:t>-List 25 types of things (payments, delays, etc.) that people may want to complain about. Email address displayed. </a:t>
            </a:r>
          </a:p>
          <a:p>
            <a:r>
              <a:rPr lang="en-US" sz="1200" kern="1200" dirty="0" smtClean="0">
                <a:solidFill>
                  <a:schemeClr val="tx1"/>
                </a:solidFill>
                <a:effectLst/>
                <a:latin typeface="+mn-lt"/>
                <a:ea typeface="+mn-ea"/>
                <a:cs typeface="+mn-cs"/>
              </a:rPr>
              <a:t>-Log created until issue is resolved.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Q. [for both speakers] From a management theory perspective, do you have a stewardship approach?</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Mr. </a:t>
            </a:r>
            <a:r>
              <a:rPr lang="en-US" sz="1200" kern="1200" dirty="0" err="1" smtClean="0">
                <a:solidFill>
                  <a:schemeClr val="tx1"/>
                </a:solidFill>
                <a:effectLst/>
                <a:latin typeface="+mn-lt"/>
                <a:ea typeface="+mn-ea"/>
                <a:cs typeface="+mn-cs"/>
              </a:rPr>
              <a:t>Waqar</a:t>
            </a:r>
            <a:r>
              <a:rPr lang="en-US" sz="1200" kern="1200" dirty="0" smtClean="0">
                <a:solidFill>
                  <a:schemeClr val="tx1"/>
                </a:solidFill>
                <a:effectLst/>
                <a:latin typeface="+mn-lt"/>
                <a:ea typeface="+mn-ea"/>
                <a:cs typeface="+mn-cs"/>
              </a:rPr>
              <a:t>: Institutional memory is valuable and encouraged within the organization. 90% of our managers started as field workers and were slowly promoted. Every supervisor is required to find his/her own replacement and coach and mentor them.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Mr. </a:t>
            </a:r>
            <a:r>
              <a:rPr lang="en-US" sz="1200" kern="1200" dirty="0" err="1" smtClean="0">
                <a:solidFill>
                  <a:schemeClr val="tx1"/>
                </a:solidFill>
                <a:effectLst/>
                <a:latin typeface="+mn-lt"/>
                <a:ea typeface="+mn-ea"/>
                <a:cs typeface="+mn-cs"/>
              </a:rPr>
              <a:t>Githaiga</a:t>
            </a:r>
            <a:r>
              <a:rPr lang="en-US" sz="1200" kern="1200" dirty="0" smtClean="0">
                <a:solidFill>
                  <a:schemeClr val="tx1"/>
                </a:solidFill>
                <a:effectLst/>
                <a:latin typeface="+mn-lt"/>
                <a:ea typeface="+mn-ea"/>
                <a:cs typeface="+mn-cs"/>
              </a:rPr>
              <a:t>: Our work is people centered. Employees ARE the institution. They decide whether we are failing or succeeding. They are the most important asset in the institution. To encourage a long-term relationship—after 2 years of employment our employees are given an opportunity to own shares within the institution; you are an owner and an investor, not just an employee. The harder you work, the better your returns. This is very interesting especially for the many young people we hire, who typically don’t see investment as part of their lives. </a:t>
            </a: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21</a:t>
            </a:fld>
            <a:endParaRPr lang="en-US"/>
          </a:p>
        </p:txBody>
      </p:sp>
    </p:spTree>
    <p:extLst>
      <p:ext uri="{BB962C8B-B14F-4D97-AF65-F5344CB8AC3E}">
        <p14:creationId xmlns:p14="http://schemas.microsoft.com/office/powerpoint/2010/main" val="186620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Section 5 is called “Treat Employees Responsibly”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section is part of the Standards because employees have rights that should be protected by their employers, and employees that are well-treated are more likely to treat clients responsibly.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Within this section, there are three standards:</a:t>
            </a:r>
          </a:p>
          <a:p>
            <a:pPr lvl="0"/>
            <a:r>
              <a:rPr lang="en-US" sz="1200" b="1" kern="1200" dirty="0" smtClean="0">
                <a:solidFill>
                  <a:schemeClr val="tx1"/>
                </a:solidFill>
                <a:effectLst/>
                <a:latin typeface="+mn-lt"/>
                <a:ea typeface="+mn-ea"/>
                <a:cs typeface="+mn-cs"/>
              </a:rPr>
              <a:t>5a- </a:t>
            </a:r>
            <a:r>
              <a:rPr lang="en-US" sz="1200" kern="1200" dirty="0" smtClean="0">
                <a:solidFill>
                  <a:schemeClr val="tx1"/>
                </a:solidFill>
                <a:effectLst/>
                <a:latin typeface="+mn-lt"/>
                <a:ea typeface="+mn-ea"/>
                <a:cs typeface="+mn-cs"/>
              </a:rPr>
              <a:t>The institution follows a written Human Resources policy that protects employees and creates a supportive working environment.</a:t>
            </a:r>
          </a:p>
          <a:p>
            <a:pPr lvl="0"/>
            <a:r>
              <a:rPr lang="en-US" sz="1200" b="1" kern="1200" dirty="0" smtClean="0">
                <a:solidFill>
                  <a:schemeClr val="tx1"/>
                </a:solidFill>
                <a:effectLst/>
                <a:latin typeface="+mn-lt"/>
                <a:ea typeface="+mn-ea"/>
                <a:cs typeface="+mn-cs"/>
              </a:rPr>
              <a:t>5b- </a:t>
            </a:r>
            <a:r>
              <a:rPr lang="en-US" sz="1200" kern="1200" dirty="0" smtClean="0">
                <a:solidFill>
                  <a:schemeClr val="tx1"/>
                </a:solidFill>
                <a:effectLst/>
                <a:latin typeface="+mn-lt"/>
                <a:ea typeface="+mn-ea"/>
                <a:cs typeface="+mn-cs"/>
              </a:rPr>
              <a:t>The institution communicates to all employees the terms of their employment and provides training for essential job functions. </a:t>
            </a:r>
          </a:p>
          <a:p>
            <a:pPr lvl="0"/>
            <a:r>
              <a:rPr lang="en-US" sz="1200" b="1" kern="1200" dirty="0" smtClean="0">
                <a:solidFill>
                  <a:schemeClr val="tx1"/>
                </a:solidFill>
                <a:effectLst/>
                <a:latin typeface="+mn-lt"/>
                <a:ea typeface="+mn-ea"/>
                <a:cs typeface="+mn-cs"/>
              </a:rPr>
              <a:t>5c- </a:t>
            </a:r>
            <a:r>
              <a:rPr lang="en-US" sz="1200" kern="1200" dirty="0" smtClean="0">
                <a:solidFill>
                  <a:schemeClr val="tx1"/>
                </a:solidFill>
                <a:effectLst/>
                <a:latin typeface="+mn-lt"/>
                <a:ea typeface="+mn-ea"/>
                <a:cs typeface="+mn-cs"/>
              </a:rPr>
              <a:t>The institution monitors employee satisfaction and turnover.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Remember that the standards are broad statements that describe what the institution should achieve. The real guidance is found in the essential practices, which describe how an institution should fulfill the standard. So let’s look at the essential practices for each of these three standards.</a:t>
            </a: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3</a:t>
            </a:fld>
            <a:endParaRPr lang="en-US"/>
          </a:p>
        </p:txBody>
      </p:sp>
    </p:spTree>
    <p:extLst>
      <p:ext uri="{BB962C8B-B14F-4D97-AF65-F5344CB8AC3E}">
        <p14:creationId xmlns:p14="http://schemas.microsoft.com/office/powerpoint/2010/main" val="392368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look first at standard </a:t>
            </a:r>
            <a:r>
              <a:rPr lang="en-US" sz="1200" b="1" kern="1200" dirty="0" smtClean="0">
                <a:solidFill>
                  <a:schemeClr val="tx1"/>
                </a:solidFill>
                <a:effectLst/>
                <a:latin typeface="+mn-lt"/>
                <a:ea typeface="+mn-ea"/>
                <a:cs typeface="+mn-cs"/>
              </a:rPr>
              <a:t>5a</a:t>
            </a:r>
            <a:r>
              <a:rPr lang="en-US" sz="1200" kern="1200" dirty="0" smtClean="0">
                <a:solidFill>
                  <a:schemeClr val="tx1"/>
                </a:solidFill>
                <a:effectLst/>
                <a:latin typeface="+mn-lt"/>
                <a:ea typeface="+mn-ea"/>
                <a:cs typeface="+mn-cs"/>
              </a:rPr>
              <a:t>—The institution follows a written Human Resources policy that protects employees and creates a supportive working environment.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does this look like in practice? Here’s where we look at the essential practices. </a:t>
            </a:r>
          </a:p>
          <a:p>
            <a:pPr lvl="0"/>
            <a:r>
              <a:rPr lang="en-US" sz="1200" kern="1200" dirty="0" smtClean="0">
                <a:solidFill>
                  <a:schemeClr val="tx1"/>
                </a:solidFill>
                <a:effectLst/>
                <a:latin typeface="+mn-lt"/>
                <a:ea typeface="+mn-ea"/>
                <a:cs typeface="+mn-cs"/>
              </a:rPr>
              <a:t>First, the institution makes a written Human Resources policy available to all employees; complies with any existing national law; and explains employees’ rights related to all of the following: wages, benefits, working conditions, safety at work, non-discrimination, freedom of association, and grievance resolution.</a:t>
            </a:r>
          </a:p>
          <a:p>
            <a:pPr lvl="0"/>
            <a:r>
              <a:rPr lang="en-US" sz="1200" kern="1200" dirty="0" smtClean="0">
                <a:solidFill>
                  <a:schemeClr val="tx1"/>
                </a:solidFill>
                <a:effectLst/>
                <a:latin typeface="+mn-lt"/>
                <a:ea typeface="+mn-ea"/>
                <a:cs typeface="+mn-cs"/>
              </a:rPr>
              <a:t>The institution pays a living wage for employees (sufficient to provide minimally satisfactory living conditions for the employee in the location where s/he works.) </a:t>
            </a:r>
          </a:p>
          <a:p>
            <a:pPr lvl="0"/>
            <a:r>
              <a:rPr lang="en-US" sz="1200" kern="1200" dirty="0" smtClean="0">
                <a:solidFill>
                  <a:schemeClr val="tx1"/>
                </a:solidFill>
                <a:effectLst/>
                <a:latin typeface="+mn-lt"/>
                <a:ea typeface="+mn-ea"/>
                <a:cs typeface="+mn-cs"/>
              </a:rPr>
              <a:t>The institution accepts and responds to employee grievances through a formal and confidential grievance system that protects employees from retaliation for submitting their complaints. [This is the practice that our guest practitioner Mr. </a:t>
            </a:r>
            <a:r>
              <a:rPr lang="en-US" sz="1200" kern="1200" dirty="0" err="1" smtClean="0">
                <a:solidFill>
                  <a:schemeClr val="tx1"/>
                </a:solidFill>
                <a:effectLst/>
                <a:latin typeface="+mn-lt"/>
                <a:ea typeface="+mn-ea"/>
                <a:cs typeface="+mn-cs"/>
              </a:rPr>
              <a:t>Waqar</a:t>
            </a:r>
            <a:r>
              <a:rPr lang="en-US" sz="1200" kern="1200" dirty="0" smtClean="0">
                <a:solidFill>
                  <a:schemeClr val="tx1"/>
                </a:solidFill>
                <a:effectLst/>
                <a:latin typeface="+mn-lt"/>
                <a:ea typeface="+mn-ea"/>
                <a:cs typeface="+mn-cs"/>
              </a:rPr>
              <a:t> from NRSP will speak about].</a:t>
            </a:r>
          </a:p>
          <a:p>
            <a:pPr lvl="0"/>
            <a:r>
              <a:rPr lang="en-US" sz="1200" kern="1200" dirty="0" smtClean="0">
                <a:solidFill>
                  <a:schemeClr val="tx1"/>
                </a:solidFill>
                <a:effectLst/>
                <a:latin typeface="+mn-lt"/>
                <a:ea typeface="+mn-ea"/>
                <a:cs typeface="+mn-cs"/>
              </a:rPr>
              <a:t>The institution assesses the health and safety risks that employees face on the job and provide training and equipment necessary to mitigate those risks.  </a:t>
            </a:r>
          </a:p>
          <a:p>
            <a:pPr lvl="1"/>
            <a:r>
              <a:rPr lang="en-US" sz="1200" kern="1200" dirty="0" smtClean="0">
                <a:solidFill>
                  <a:schemeClr val="tx1"/>
                </a:solidFill>
                <a:effectLst/>
                <a:latin typeface="+mn-lt"/>
                <a:ea typeface="+mn-ea"/>
                <a:cs typeface="+mn-cs"/>
              </a:rPr>
              <a:t>For example, Pride Uganda provides all field employees with helmets, reflective jackets, riding shoes, and gloves so that they have all of the equipment necessary to drive on the job.</a:t>
            </a:r>
          </a:p>
          <a:p>
            <a:pPr lvl="0"/>
            <a:r>
              <a:rPr lang="en-US" sz="1200" kern="1200" dirty="0" smtClean="0">
                <a:solidFill>
                  <a:schemeClr val="tx1"/>
                </a:solidFill>
                <a:effectLst/>
                <a:latin typeface="+mn-lt"/>
                <a:ea typeface="+mn-ea"/>
                <a:cs typeface="+mn-cs"/>
              </a:rPr>
              <a:t>The institution documents, reports, and investigates all occupational accidents, injuries or diseases.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these are the essential practices that describe how an institution follows a written HR policy that protects employees and creates a supportive working environment. </a:t>
            </a: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4</a:t>
            </a:fld>
            <a:endParaRPr lang="en-US"/>
          </a:p>
        </p:txBody>
      </p:sp>
    </p:spTree>
    <p:extLst>
      <p:ext uri="{BB962C8B-B14F-4D97-AF65-F5344CB8AC3E}">
        <p14:creationId xmlns:p14="http://schemas.microsoft.com/office/powerpoint/2010/main" val="152659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look first at standard </a:t>
            </a:r>
            <a:r>
              <a:rPr lang="en-US" sz="1200" b="1" kern="1200" dirty="0" smtClean="0">
                <a:solidFill>
                  <a:schemeClr val="tx1"/>
                </a:solidFill>
                <a:effectLst/>
                <a:latin typeface="+mn-lt"/>
                <a:ea typeface="+mn-ea"/>
                <a:cs typeface="+mn-cs"/>
              </a:rPr>
              <a:t>5a</a:t>
            </a:r>
            <a:r>
              <a:rPr lang="en-US" sz="1200" kern="1200" dirty="0" smtClean="0">
                <a:solidFill>
                  <a:schemeClr val="tx1"/>
                </a:solidFill>
                <a:effectLst/>
                <a:latin typeface="+mn-lt"/>
                <a:ea typeface="+mn-ea"/>
                <a:cs typeface="+mn-cs"/>
              </a:rPr>
              <a:t>—The institution follows a written Human Resources policy that protects employees and creates a supportive working environment.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does this look like in practice? Here’s where we look at the essential practices. </a:t>
            </a:r>
          </a:p>
          <a:p>
            <a:pPr lvl="0"/>
            <a:r>
              <a:rPr lang="en-US" sz="1200" kern="1200" dirty="0" smtClean="0">
                <a:solidFill>
                  <a:schemeClr val="tx1"/>
                </a:solidFill>
                <a:effectLst/>
                <a:latin typeface="+mn-lt"/>
                <a:ea typeface="+mn-ea"/>
                <a:cs typeface="+mn-cs"/>
              </a:rPr>
              <a:t>First, the institution makes a written Human Resources policy available to all employees; complies with any existing national law; and explains employees’ rights related to all of the following: wages, benefits, working conditions, safety at work, non-discrimination, freedom of association, and grievance resolution.</a:t>
            </a:r>
          </a:p>
          <a:p>
            <a:pPr lvl="0"/>
            <a:r>
              <a:rPr lang="en-US" sz="1200" kern="1200" dirty="0" smtClean="0">
                <a:solidFill>
                  <a:schemeClr val="tx1"/>
                </a:solidFill>
                <a:effectLst/>
                <a:latin typeface="+mn-lt"/>
                <a:ea typeface="+mn-ea"/>
                <a:cs typeface="+mn-cs"/>
              </a:rPr>
              <a:t>The institution pays a living wage for employees (sufficient to provide minimally satisfactory living conditions for the employee in the location where s/he works.) </a:t>
            </a:r>
          </a:p>
          <a:p>
            <a:pPr lvl="0"/>
            <a:r>
              <a:rPr lang="en-US" sz="1200" kern="1200" dirty="0" smtClean="0">
                <a:solidFill>
                  <a:schemeClr val="tx1"/>
                </a:solidFill>
                <a:effectLst/>
                <a:latin typeface="+mn-lt"/>
                <a:ea typeface="+mn-ea"/>
                <a:cs typeface="+mn-cs"/>
              </a:rPr>
              <a:t>The institution accepts and responds to employee grievances through a formal and confidential grievance system that protects employees from retaliation for submitting their complaints. [This is the practice that our guest practitioner Mr. </a:t>
            </a:r>
            <a:r>
              <a:rPr lang="en-US" sz="1200" kern="1200" dirty="0" err="1" smtClean="0">
                <a:solidFill>
                  <a:schemeClr val="tx1"/>
                </a:solidFill>
                <a:effectLst/>
                <a:latin typeface="+mn-lt"/>
                <a:ea typeface="+mn-ea"/>
                <a:cs typeface="+mn-cs"/>
              </a:rPr>
              <a:t>Waqar</a:t>
            </a:r>
            <a:r>
              <a:rPr lang="en-US" sz="1200" kern="1200" dirty="0" smtClean="0">
                <a:solidFill>
                  <a:schemeClr val="tx1"/>
                </a:solidFill>
                <a:effectLst/>
                <a:latin typeface="+mn-lt"/>
                <a:ea typeface="+mn-ea"/>
                <a:cs typeface="+mn-cs"/>
              </a:rPr>
              <a:t> from NRSP will speak about].</a:t>
            </a:r>
          </a:p>
          <a:p>
            <a:pPr lvl="0"/>
            <a:r>
              <a:rPr lang="en-US" sz="1200" kern="1200" dirty="0" smtClean="0">
                <a:solidFill>
                  <a:schemeClr val="tx1"/>
                </a:solidFill>
                <a:effectLst/>
                <a:latin typeface="+mn-lt"/>
                <a:ea typeface="+mn-ea"/>
                <a:cs typeface="+mn-cs"/>
              </a:rPr>
              <a:t>The institution assesses the health and safety risks that employees face on the job and provide training and equipment necessary to mitigate those risks.  </a:t>
            </a:r>
          </a:p>
          <a:p>
            <a:pPr lvl="1"/>
            <a:r>
              <a:rPr lang="en-US" sz="1200" kern="1200" dirty="0" smtClean="0">
                <a:solidFill>
                  <a:schemeClr val="tx1"/>
                </a:solidFill>
                <a:effectLst/>
                <a:latin typeface="+mn-lt"/>
                <a:ea typeface="+mn-ea"/>
                <a:cs typeface="+mn-cs"/>
              </a:rPr>
              <a:t>For example, Pride Uganda provides all field employees with helmets, reflective jackets, riding shoes, and gloves so that they have all of the equipment necessary to drive on the job.</a:t>
            </a:r>
          </a:p>
          <a:p>
            <a:pPr lvl="0"/>
            <a:r>
              <a:rPr lang="en-US" sz="1200" kern="1200" dirty="0" smtClean="0">
                <a:solidFill>
                  <a:schemeClr val="tx1"/>
                </a:solidFill>
                <a:effectLst/>
                <a:latin typeface="+mn-lt"/>
                <a:ea typeface="+mn-ea"/>
                <a:cs typeface="+mn-cs"/>
              </a:rPr>
              <a:t>The institution documents, reports, and investigates all occupational accidents, injuries or diseases.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these are the essential practices that describe how an institution follows a written HR policy that protects employees and creates a supportive working environment. </a:t>
            </a:r>
          </a:p>
          <a:p>
            <a:endParaRPr lang="en-US"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Standard 5b states that the institution communicates to all employees the terms of their employment and provides training for essential job functions.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Let’s look at how an institution should do this. These are the essential practices for standard 5b.</a:t>
            </a:r>
          </a:p>
          <a:p>
            <a:pPr lvl="0"/>
            <a:r>
              <a:rPr lang="en-US" sz="1200" kern="1200" dirty="0" smtClean="0">
                <a:solidFill>
                  <a:schemeClr val="tx1"/>
                </a:solidFill>
                <a:effectLst/>
                <a:latin typeface="+mn-lt"/>
                <a:ea typeface="+mn-ea"/>
                <a:cs typeface="+mn-cs"/>
              </a:rPr>
              <a:t>The institution provides each employee with a written job description and a written or verbal employment contract that includes his/her salary, benefits, and employment conditions. </a:t>
            </a:r>
          </a:p>
          <a:p>
            <a:pPr lvl="0"/>
            <a:r>
              <a:rPr lang="en-US" sz="1200" kern="1200" dirty="0" smtClean="0">
                <a:solidFill>
                  <a:schemeClr val="tx1"/>
                </a:solidFill>
                <a:effectLst/>
                <a:latin typeface="+mn-lt"/>
                <a:ea typeface="+mn-ea"/>
                <a:cs typeface="+mn-cs"/>
              </a:rPr>
              <a:t>The institution provides each employee with job-specific training and/or skill development necessary to perform his/her essential job functions. </a:t>
            </a:r>
          </a:p>
          <a:p>
            <a:pPr lvl="0"/>
            <a:r>
              <a:rPr lang="en-US" sz="1200" kern="1200" dirty="0" smtClean="0">
                <a:solidFill>
                  <a:schemeClr val="tx1"/>
                </a:solidFill>
                <a:effectLst/>
                <a:latin typeface="+mn-lt"/>
                <a:ea typeface="+mn-ea"/>
                <a:cs typeface="+mn-cs"/>
              </a:rPr>
              <a:t>The institution ensures each employee understands how his/her performance will be evaluated and rewarded by the institution.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finally, the Client Protection Principle that applies.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many of you know, the Smart Campaign’s certification standards are embedded within the Universal Standards. So the CP standard that applies comes from CPP #5—Fair and Respectful Treatment of Clients, and it states that the institution should describe to employees what is considered acceptable/ unacceptable behavior, reprimands and actions that can result in termination of employment, and penalties for non-compliance with ethics code/collections policies. The institution should also sanction violations and monitor employee practices to provide education or sanctions as necessary.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these essential practices, taken together, describe how the institution communicates to all employees the terms of their employment and provides training for essential job functions.</a:t>
            </a:r>
          </a:p>
          <a:p>
            <a:endParaRPr lang="en-US"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Standard 5c states that the institution monitors employee satisfaction and turnover. </a:t>
            </a:r>
          </a:p>
          <a:p>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Let’s look at how an institution should do this. These are the essential practices for standard 5c. </a:t>
            </a:r>
          </a:p>
          <a:p>
            <a:pPr lvl="0"/>
            <a:r>
              <a:rPr lang="en-US" sz="1200" kern="1200" dirty="0" smtClean="0">
                <a:solidFill>
                  <a:schemeClr val="tx1"/>
                </a:solidFill>
                <a:effectLst/>
                <a:latin typeface="+mn-lt"/>
                <a:ea typeface="+mn-ea"/>
                <a:cs typeface="+mn-cs"/>
              </a:rPr>
              <a:t>First, the institution gathers, documents, and analyzes employee satisfaction data. </a:t>
            </a:r>
          </a:p>
          <a:p>
            <a:pPr lvl="0"/>
            <a:r>
              <a:rPr lang="en-US" sz="1200" kern="1200" dirty="0" smtClean="0">
                <a:solidFill>
                  <a:schemeClr val="tx1"/>
                </a:solidFill>
                <a:effectLst/>
                <a:latin typeface="+mn-lt"/>
                <a:ea typeface="+mn-ea"/>
                <a:cs typeface="+mn-cs"/>
              </a:rPr>
              <a:t>The institution also monitors the rate of employee turnover and understands the reasons for employee exit. </a:t>
            </a:r>
          </a:p>
          <a:p>
            <a:pPr lvl="0"/>
            <a:r>
              <a:rPr lang="en-US" sz="1200" kern="1200" dirty="0" smtClean="0">
                <a:solidFill>
                  <a:schemeClr val="tx1"/>
                </a:solidFill>
                <a:effectLst/>
                <a:latin typeface="+mn-lt"/>
                <a:ea typeface="+mn-ea"/>
                <a:cs typeface="+mn-cs"/>
              </a:rPr>
              <a:t>The institution takes action to correct institutional problems leading to employee turnover and dissatisfaction.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Vision Fund Cambodia is an example of an institution who implements these essential practices. The institution calculates the staff turnover rate on a monthly basis and reports that number to management. They also survey staff on their satisfaction and on their reasons for leaving the institution. They use the results of these surveys and interviews to discuss employee conditions at the management level, and adjust their HR policies as needed. For example, they introduced flexible working hours based on employee feedback.</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ESAF in India also conducts staff satisfaction surveys and makes improvements to working conditions based on feedback from employees. For example, field employees complained that they felt like they were targets for theft while carrying cash in a normal handbag when travelling by bus, so ESAF designed a special “safe bag” where the cash could be kept without the fear of being stolen.</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Before we turn to our interview with KWFT, I’d like to address a potential confusion between Section 5, and Standard 2d, which also deals with employees.  Standard 2d states that, “employees should be recruited, evaluated, and recognized based on both social and financial performance criteria.” This Standard talks about how an institution should hold employees responsible for social performance as well as financial performance. The standard is in place because it is essential that employees are committed to the institution’s social performance, but it does not deal with the employees’ rights. So Section 5 deals with the rights of the employee and how they should be treated responsibly.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know that I moved quickly through these three standards and their essential practices, so of course, we encourage you to review this section again on your own, and think about how it will apply at your specific institution. We encourage you to evaluate your institution against the essential practices listed in this section and the other sections of the Standards, so that you can identify areas of weakness where your institution might make improvements to your SP practices.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reasons why we treat employees</a:t>
            </a:r>
            <a:r>
              <a:rPr lang="en-US" baseline="0" dirty="0" smtClean="0"/>
              <a:t> responsibly:</a:t>
            </a:r>
          </a:p>
          <a:p>
            <a:pPr lvl="1"/>
            <a:r>
              <a:rPr lang="en-US" sz="1200" kern="1200" dirty="0" smtClean="0">
                <a:solidFill>
                  <a:schemeClr val="tx1"/>
                </a:solidFill>
                <a:effectLst/>
                <a:latin typeface="+mn-lt"/>
                <a:ea typeface="+mn-ea"/>
                <a:cs typeface="+mn-cs"/>
              </a:rPr>
              <a:t>-It creates satisfied employees who in turn offer better services thereby enabling the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to have a competitive edge. </a:t>
            </a:r>
          </a:p>
          <a:p>
            <a:pPr lvl="1"/>
            <a:r>
              <a:rPr lang="en-US" sz="1200" kern="1200" dirty="0" smtClean="0">
                <a:solidFill>
                  <a:schemeClr val="tx1"/>
                </a:solidFill>
                <a:effectLst/>
                <a:latin typeface="+mn-lt"/>
                <a:ea typeface="+mn-ea"/>
                <a:cs typeface="+mn-cs"/>
              </a:rPr>
              <a:t>-Employees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our contact with our clients. Most clients are low-income women and we need to maintain the focus on them. </a:t>
            </a:r>
          </a:p>
          <a:p>
            <a:pPr lvl="1"/>
            <a:r>
              <a:rPr lang="en-US" sz="1200" kern="1200" dirty="0" smtClean="0">
                <a:solidFill>
                  <a:schemeClr val="tx1"/>
                </a:solidFill>
                <a:effectLst/>
                <a:latin typeface="+mn-lt"/>
                <a:ea typeface="+mn-ea"/>
                <a:cs typeface="+mn-cs"/>
              </a:rPr>
              <a:t>-We need a committed workforce. Our employees are our biggest asset. </a:t>
            </a:r>
          </a:p>
          <a:p>
            <a:pPr lvl="1"/>
            <a:r>
              <a:rPr lang="en-US" sz="1200" kern="1200" dirty="0" smtClean="0">
                <a:solidFill>
                  <a:schemeClr val="tx1"/>
                </a:solidFill>
                <a:effectLst/>
                <a:latin typeface="+mn-lt"/>
                <a:ea typeface="+mn-ea"/>
                <a:cs typeface="+mn-cs"/>
              </a:rPr>
              <a:t>-We hire internally and keep employees for 20+ years. We want to retain and keep them satisfied. This will differentiate us from other employers. </a:t>
            </a:r>
          </a:p>
          <a:p>
            <a:pPr lvl="1"/>
            <a:r>
              <a:rPr lang="en-US" sz="1200" kern="1200" dirty="0" smtClean="0">
                <a:solidFill>
                  <a:schemeClr val="tx1"/>
                </a:solidFill>
                <a:effectLst/>
                <a:latin typeface="+mn-lt"/>
                <a:ea typeface="+mn-ea"/>
                <a:cs typeface="+mn-cs"/>
              </a:rPr>
              <a:t>-We do feel unique because in a sector-wide survey last year, KWFT came out as the second-most preferred employer in Kenya, as voted on by employees. A satisfied workforce equals a satisfied client base. We have 2300 employees—only about 150 are at headquarters, the rest are out in the field, which is rural. </a:t>
            </a:r>
          </a:p>
          <a:p>
            <a:pPr lvl="1"/>
            <a:r>
              <a:rPr lang="en-US" sz="1200" kern="1200" dirty="0" smtClean="0">
                <a:solidFill>
                  <a:schemeClr val="tx1"/>
                </a:solidFill>
                <a:effectLst/>
                <a:latin typeface="+mn-lt"/>
                <a:ea typeface="+mn-ea"/>
                <a:cs typeface="+mn-cs"/>
              </a:rPr>
              <a:t>-We consider each employee’s individual needs and try to reach a compromise on various issues (e.g. marital, health and management development from within).</a:t>
            </a:r>
          </a:p>
          <a:p>
            <a:pPr lvl="1"/>
            <a:r>
              <a:rPr lang="en-US" sz="1200" kern="1200" dirty="0" smtClean="0">
                <a:solidFill>
                  <a:schemeClr val="tx1"/>
                </a:solidFill>
                <a:effectLst/>
                <a:latin typeface="+mn-lt"/>
                <a:ea typeface="+mn-ea"/>
                <a:cs typeface="+mn-cs"/>
              </a:rPr>
              <a:t>-Emphasis is on internal relationships to ensure external relationships with clients are well done.</a:t>
            </a:r>
          </a:p>
          <a:p>
            <a:pPr lvl="1"/>
            <a:r>
              <a:rPr lang="en-US" sz="1200" kern="1200" dirty="0" smtClean="0">
                <a:solidFill>
                  <a:schemeClr val="tx1"/>
                </a:solidFill>
                <a:effectLst/>
                <a:latin typeface="+mn-lt"/>
                <a:ea typeface="+mn-ea"/>
                <a:cs typeface="+mn-cs"/>
              </a:rPr>
              <a:t>-Competitive microfinance market—institutions have to work to attract and maintain their workforce.</a:t>
            </a: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11</a:t>
            </a:fld>
            <a:endParaRPr lang="en-US"/>
          </a:p>
        </p:txBody>
      </p:sp>
    </p:spTree>
    <p:extLst>
      <p:ext uri="{BB962C8B-B14F-4D97-AF65-F5344CB8AC3E}">
        <p14:creationId xmlns:p14="http://schemas.microsoft.com/office/powerpoint/2010/main" val="332162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b="1" kern="1200" dirty="0" smtClean="0">
                <a:solidFill>
                  <a:schemeClr val="tx1"/>
                </a:solidFill>
                <a:effectLst/>
                <a:latin typeface="+mn-lt"/>
                <a:ea typeface="+mn-ea"/>
                <a:cs typeface="+mn-cs"/>
              </a:rPr>
              <a:t>This</a:t>
            </a:r>
            <a:r>
              <a:rPr lang="en-US" sz="1200" b="1" kern="1200" baseline="0" dirty="0" smtClean="0">
                <a:solidFill>
                  <a:schemeClr val="tx1"/>
                </a:solidFill>
                <a:effectLst/>
                <a:latin typeface="+mn-lt"/>
                <a:ea typeface="+mn-ea"/>
                <a:cs typeface="+mn-cs"/>
              </a:rPr>
              <a:t> is how and why we provide each employee with a job description and contract:</a:t>
            </a:r>
            <a:endParaRPr lang="en-US" sz="1200" b="1"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They see a job description and contract before their job even starts.</a:t>
            </a:r>
          </a:p>
          <a:p>
            <a:pPr lvl="1"/>
            <a:r>
              <a:rPr lang="en-US" sz="1200" kern="1200" dirty="0" smtClean="0">
                <a:solidFill>
                  <a:schemeClr val="tx1"/>
                </a:solidFill>
                <a:effectLst/>
                <a:latin typeface="+mn-lt"/>
                <a:ea typeface="+mn-ea"/>
                <a:cs typeface="+mn-cs"/>
              </a:rPr>
              <a:t>-  After</a:t>
            </a:r>
            <a:r>
              <a:rPr lang="en-US" sz="1200" kern="1200" baseline="0" dirty="0" smtClean="0">
                <a:solidFill>
                  <a:schemeClr val="tx1"/>
                </a:solidFill>
                <a:effectLst/>
                <a:latin typeface="+mn-lt"/>
                <a:ea typeface="+mn-ea"/>
                <a:cs typeface="+mn-cs"/>
              </a:rPr>
              <a:t> they start working, a manager explains </a:t>
            </a:r>
            <a:r>
              <a:rPr lang="en-US" sz="1200" kern="1200" dirty="0" smtClean="0">
                <a:solidFill>
                  <a:schemeClr val="tx1"/>
                </a:solidFill>
                <a:effectLst/>
                <a:latin typeface="+mn-lt"/>
                <a:ea typeface="+mn-ea"/>
                <a:cs typeface="+mn-cs"/>
              </a:rPr>
              <a:t>the job expectations a second time.</a:t>
            </a:r>
          </a:p>
          <a:p>
            <a:pPr lvl="1"/>
            <a:r>
              <a:rPr lang="en-US" sz="1200" kern="1200" dirty="0" smtClean="0">
                <a:solidFill>
                  <a:schemeClr val="tx1"/>
                </a:solidFill>
                <a:effectLst/>
                <a:latin typeface="+mn-lt"/>
                <a:ea typeface="+mn-ea"/>
                <a:cs typeface="+mn-cs"/>
              </a:rPr>
              <a:t>-  In addition to protecting employees, job contracts protects the MFI, because expectations are clear from the beginning.</a:t>
            </a:r>
          </a:p>
          <a:p>
            <a:pPr lvl="1"/>
            <a:r>
              <a:rPr lang="en-US" sz="1200" kern="1200" dirty="0" smtClean="0">
                <a:solidFill>
                  <a:schemeClr val="tx1"/>
                </a:solidFill>
                <a:effectLst/>
                <a:latin typeface="+mn-lt"/>
                <a:ea typeface="+mn-ea"/>
                <a:cs typeface="+mn-cs"/>
              </a:rPr>
              <a:t>-  It’s also</a:t>
            </a:r>
            <a:r>
              <a:rPr lang="en-US" sz="1200" kern="1200" baseline="0" dirty="0" smtClean="0">
                <a:solidFill>
                  <a:schemeClr val="tx1"/>
                </a:solidFill>
                <a:effectLst/>
                <a:latin typeface="+mn-lt"/>
                <a:ea typeface="+mn-ea"/>
                <a:cs typeface="+mn-cs"/>
              </a:rPr>
              <a:t> important that staff u</a:t>
            </a:r>
            <a:r>
              <a:rPr lang="en-US" sz="1200" kern="1200" dirty="0" smtClean="0">
                <a:solidFill>
                  <a:schemeClr val="tx1"/>
                </a:solidFill>
                <a:effectLst/>
                <a:latin typeface="+mn-lt"/>
                <a:ea typeface="+mn-ea"/>
                <a:cs typeface="+mn-cs"/>
              </a:rPr>
              <a:t>nderstand</a:t>
            </a:r>
            <a:r>
              <a:rPr lang="en-US" sz="1200" kern="1200" baseline="0" dirty="0" smtClean="0">
                <a:solidFill>
                  <a:schemeClr val="tx1"/>
                </a:solidFill>
                <a:effectLst/>
                <a:latin typeface="+mn-lt"/>
                <a:ea typeface="+mn-ea"/>
                <a:cs typeface="+mn-cs"/>
              </a:rPr>
              <a:t> the</a:t>
            </a:r>
            <a:r>
              <a:rPr lang="en-US" sz="1200" kern="1200" dirty="0" smtClean="0">
                <a:solidFill>
                  <a:schemeClr val="tx1"/>
                </a:solidFill>
                <a:effectLst/>
                <a:latin typeface="+mn-lt"/>
                <a:ea typeface="+mn-ea"/>
                <a:cs typeface="+mn-cs"/>
              </a:rPr>
              <a:t> specific requirements of their jobs.</a:t>
            </a:r>
          </a:p>
          <a:p>
            <a:pPr marL="628650" lvl="1" indent="-171450">
              <a:buFontTx/>
              <a:buChar char="-"/>
            </a:pPr>
            <a:r>
              <a:rPr lang="en-US" sz="1200" kern="1200" dirty="0" smtClean="0">
                <a:solidFill>
                  <a:schemeClr val="tx1"/>
                </a:solidFill>
                <a:effectLst/>
                <a:latin typeface="+mn-lt"/>
                <a:ea typeface="+mn-ea"/>
                <a:cs typeface="+mn-cs"/>
              </a:rPr>
              <a:t>Contracts are signed in advance which define the rights and duties of employees and </a:t>
            </a:r>
            <a:r>
              <a:rPr lang="en-US" sz="1200" kern="1200" dirty="0" err="1" smtClean="0">
                <a:solidFill>
                  <a:schemeClr val="tx1"/>
                </a:solidFill>
                <a:effectLst/>
                <a:latin typeface="+mn-lt"/>
                <a:ea typeface="+mn-ea"/>
                <a:cs typeface="+mn-cs"/>
              </a:rPr>
              <a:t>employer.s</a:t>
            </a:r>
            <a:endParaRPr lang="en-US" sz="12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After 1 week of employment, employees decide if they’d like to continue. Then we give them a contract which includes expectations and entitlements. It is a 3 year, renewable contract. </a:t>
            </a:r>
          </a:p>
          <a:p>
            <a:pPr marL="628650" lvl="1" indent="-171450">
              <a:buFontTx/>
              <a:buChar char="-"/>
            </a:pPr>
            <a:r>
              <a:rPr lang="en-US" sz="1200" kern="1200" dirty="0" smtClean="0">
                <a:solidFill>
                  <a:schemeClr val="tx1"/>
                </a:solidFill>
                <a:effectLst/>
                <a:latin typeface="+mn-lt"/>
                <a:ea typeface="+mn-ea"/>
                <a:cs typeface="+mn-cs"/>
              </a:rPr>
              <a:t>Employees review and sign contract, which is  always accompanied by a job description, prior to reporting to duty station. </a:t>
            </a:r>
          </a:p>
          <a:p>
            <a:pPr marL="628650" lvl="1" indent="-171450">
              <a:buFontTx/>
              <a:buChar char="-"/>
            </a:pPr>
            <a:r>
              <a:rPr lang="en-US" sz="1200" kern="1200" dirty="0" smtClean="0">
                <a:solidFill>
                  <a:schemeClr val="tx1"/>
                </a:solidFill>
                <a:effectLst/>
                <a:latin typeface="+mn-lt"/>
                <a:ea typeface="+mn-ea"/>
                <a:cs typeface="+mn-cs"/>
              </a:rPr>
              <a:t>Once on the ground, managers orient them for 1 week. During this time, they review job expectations again, do role play (such as how to deal with groups, women.)</a:t>
            </a:r>
          </a:p>
          <a:p>
            <a:pPr marL="628650" lvl="1" indent="-171450">
              <a:buFontTx/>
              <a:buChar char="-"/>
            </a:pPr>
            <a:r>
              <a:rPr lang="en-US" sz="1200" kern="1200" dirty="0" smtClean="0">
                <a:solidFill>
                  <a:schemeClr val="tx1"/>
                </a:solidFill>
                <a:effectLst/>
                <a:latin typeface="+mn-lt"/>
                <a:ea typeface="+mn-ea"/>
                <a:cs typeface="+mn-cs"/>
              </a:rPr>
              <a:t>For the first 6 months of employment, they have a mentor. Any problems are resolved at that level. The contract can’t be done as a one-time activity.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needs to be a process so that the initial excitement of having a job doesn’t cloud understanding; so that they fully understand what will actually be expected of them.</a:t>
            </a:r>
          </a:p>
          <a:p>
            <a:pPr marL="628650" lvl="1" indent="-171450">
              <a:buFontTx/>
              <a:buChar char="-"/>
            </a:pPr>
            <a:r>
              <a:rPr lang="en-US" sz="1200" kern="1200" dirty="0" smtClean="0">
                <a:solidFill>
                  <a:schemeClr val="tx1"/>
                </a:solidFill>
                <a:effectLst/>
                <a:latin typeface="+mn-lt"/>
                <a:ea typeface="+mn-ea"/>
                <a:cs typeface="+mn-cs"/>
              </a:rPr>
              <a:t>Contract follows Kenyan law and employment act, in case of dispute. </a:t>
            </a:r>
          </a:p>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12</a:t>
            </a:fld>
            <a:endParaRPr lang="en-US"/>
          </a:p>
        </p:txBody>
      </p:sp>
    </p:spTree>
    <p:extLst>
      <p:ext uri="{BB962C8B-B14F-4D97-AF65-F5344CB8AC3E}">
        <p14:creationId xmlns:p14="http://schemas.microsoft.com/office/powerpoint/2010/main" val="3291755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how and why we offer training to employees:</a:t>
            </a:r>
          </a:p>
          <a:p>
            <a:pPr lvl="1"/>
            <a:r>
              <a:rPr lang="en-US" sz="1200" kern="1200" dirty="0" smtClean="0">
                <a:solidFill>
                  <a:schemeClr val="tx1"/>
                </a:solidFill>
                <a:effectLst/>
                <a:latin typeface="+mn-lt"/>
                <a:ea typeface="+mn-ea"/>
                <a:cs typeface="+mn-cs"/>
              </a:rPr>
              <a:t>- We offer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training at entry and ongoing training—ongoing training is important.</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Initially, we provide on the job training because microfinance operations are unique and have detailed processes.</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Management training and exposure to different trainings such as security, corporate governance, audit and risk management.</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Over 90% of employees are recruited to work for us as their first job. Employ many young people who have never worked.  They need to know what we stand for and why do we do what we do.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6 month process of training. After 6 months, confirm hiring; they like us, we like them. Can be released from the terms of contract after 6 months if it’s not the right fit.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After 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probation period, they are confirmed and have a salary review. At this point, there is less hand holding.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Employee training is done by supervisors on a continuous basis. They target key issues related to microfinance.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We pay for specific trainings related to their job duties, such as banking.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How do we decide what trainings? After appraisal—HR department identifies training needs; management establishes a training needs document.  5% of annual revenue goes to training every year. </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Encourage employees to elevate themselves by receiving additional training. We are a learning institution. Continuous improvement is required at the institutional and individual level. If they are not receiving additional training, HR talks to employee—we want them to continue to go to school or short courses. 75% of employees are taking courses at any given time—we pay for the courses or compensate via promotion or recognition.</a:t>
            </a:r>
            <a:endParaRPr lang="en-US" sz="1000" kern="1200" dirty="0" smtClean="0">
              <a:solidFill>
                <a:schemeClr val="tx1"/>
              </a:solidFill>
              <a:effectLst/>
              <a:latin typeface="+mn-lt"/>
              <a:ea typeface="+mn-ea"/>
              <a:cs typeface="+mn-cs"/>
            </a:endParaRPr>
          </a:p>
          <a:p>
            <a:pPr marL="628650" lvl="1" indent="-171450">
              <a:buFontTx/>
              <a:buChar char="-"/>
            </a:pPr>
            <a:r>
              <a:rPr lang="en-US" sz="1200" kern="1200" dirty="0" smtClean="0">
                <a:solidFill>
                  <a:schemeClr val="tx1"/>
                </a:solidFill>
                <a:effectLst/>
                <a:latin typeface="+mn-lt"/>
                <a:ea typeface="+mn-ea"/>
                <a:cs typeface="+mn-cs"/>
              </a:rPr>
              <a:t>Documented in our HR policy is an annual stipend for continuing education.  10 working days annually are paid each year for continuing education. </a:t>
            </a:r>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13</a:t>
            </a:fld>
            <a:endParaRPr lang="en-US"/>
          </a:p>
        </p:txBody>
      </p:sp>
    </p:spTree>
    <p:extLst>
      <p:ext uri="{BB962C8B-B14F-4D97-AF65-F5344CB8AC3E}">
        <p14:creationId xmlns:p14="http://schemas.microsoft.com/office/powerpoint/2010/main" val="227619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CE69465-B709-AF4E-804A-CD64098C1D4B}" type="slidenum">
              <a:rPr lang="en-US" smtClean="0">
                <a:solidFill>
                  <a:prstClr val="white"/>
                </a:solidFill>
                <a:latin typeface="Georgia"/>
              </a:rPr>
              <a:pPr/>
              <a:t>‹#›</a:t>
            </a:fld>
            <a:endParaRPr lang="en-US">
              <a:solidFill>
                <a:prstClr val="white"/>
              </a:solidFill>
              <a:latin typeface="Georgia"/>
            </a:endParaRPr>
          </a:p>
        </p:txBody>
      </p:sp>
    </p:spTree>
    <p:extLst>
      <p:ext uri="{BB962C8B-B14F-4D97-AF65-F5344CB8AC3E}">
        <p14:creationId xmlns:p14="http://schemas.microsoft.com/office/powerpoint/2010/main" val="70988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54693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12112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2988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80126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54669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27" name="Slide Number Placeholder 26"/>
          <p:cNvSpPr>
            <a:spLocks noGrp="1"/>
          </p:cNvSpPr>
          <p:nvPr>
            <p:ph type="sldNum" sz="quarter" idx="11"/>
          </p:nvPr>
        </p:nvSpPr>
        <p:spPr/>
        <p:txBody>
          <a:bodyPr rtlCol="0"/>
          <a:lstStyle/>
          <a:p>
            <a:fld id="{6CE69465-B709-AF4E-804A-CD64098C1D4B}" type="slidenum">
              <a:rPr lang="en-US" smtClean="0">
                <a:latin typeface="Georgia"/>
              </a:rPr>
              <a:pPr/>
              <a:t>‹#›</a:t>
            </a:fld>
            <a:endParaRPr lang="en-US">
              <a:latin typeface="Georgia"/>
            </a:endParaRPr>
          </a:p>
        </p:txBody>
      </p:sp>
      <p:sp>
        <p:nvSpPr>
          <p:cNvPr id="28" name="Footer Placeholder 27"/>
          <p:cNvSpPr>
            <a:spLocks noGrp="1"/>
          </p:cNvSpPr>
          <p:nvPr>
            <p:ph type="ftr" sz="quarter" idx="12"/>
          </p:nvPr>
        </p:nvSpPr>
        <p:spPr/>
        <p:txBody>
          <a:bodyPr rtlCol="0"/>
          <a:lstStyle/>
          <a:p>
            <a:endParaRPr lang="en-US">
              <a:solidFill>
                <a:srgbClr val="EFE1A2"/>
              </a:solidFill>
              <a:latin typeface="Georgia"/>
            </a:endParaRPr>
          </a:p>
        </p:txBody>
      </p:sp>
    </p:spTree>
    <p:extLst>
      <p:ext uri="{BB962C8B-B14F-4D97-AF65-F5344CB8AC3E}">
        <p14:creationId xmlns:p14="http://schemas.microsoft.com/office/powerpoint/2010/main" val="358945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EFE1A2"/>
              </a:solidFill>
              <a:latin typeface="Georgia"/>
            </a:endParaRPr>
          </a:p>
        </p:txBody>
      </p:sp>
      <p:sp>
        <p:nvSpPr>
          <p:cNvPr id="5" name="Slide Number Placeholder 4"/>
          <p:cNvSpPr>
            <a:spLocks noGrp="1"/>
          </p:cNvSpPr>
          <p:nvPr>
            <p:ph type="sldNum" sz="quarter" idx="12"/>
          </p:nvPr>
        </p:nvSpPr>
        <p:spPr>
          <a:xfrm>
            <a:off x="8174736" y="2272"/>
            <a:ext cx="762000" cy="365760"/>
          </a:xfrm>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92895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3" name="Footer Placeholder 2"/>
          <p:cNvSpPr>
            <a:spLocks noGrp="1"/>
          </p:cNvSpPr>
          <p:nvPr>
            <p:ph type="ftr" sz="quarter" idx="11"/>
          </p:nvPr>
        </p:nvSpPr>
        <p:spPr/>
        <p:txBody>
          <a:bodyPr/>
          <a:lstStyle/>
          <a:p>
            <a:endParaRPr lang="en-US">
              <a:solidFill>
                <a:srgbClr val="EFE1A2"/>
              </a:solidFill>
              <a:latin typeface="Georgia"/>
            </a:endParaRPr>
          </a:p>
        </p:txBody>
      </p:sp>
      <p:sp>
        <p:nvSpPr>
          <p:cNvPr id="4" name="Slide Number Placeholder 3"/>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17306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66320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4074194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2FF44A-B3AF-0C4A-85BE-5D8653657ACC}" type="datetimeFigureOut">
              <a:rPr lang="en-US" smtClean="0">
                <a:solidFill>
                  <a:srgbClr val="EFE1A2"/>
                </a:solidFill>
                <a:latin typeface="Georgia"/>
              </a:rPr>
              <a:pPr/>
              <a:t>3/12/13</a:t>
            </a:fld>
            <a:endParaRPr lang="en-US">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4185850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804"/>
            <a:ext cx="8458200" cy="1573500"/>
          </a:xfrm>
        </p:spPr>
        <p:txBody>
          <a:bodyPr>
            <a:noAutofit/>
          </a:bodyPr>
          <a:lstStyle/>
          <a:p>
            <a:pPr lvl="0"/>
            <a:r>
              <a:rPr lang="en-US" dirty="0" smtClean="0">
                <a:solidFill>
                  <a:srgbClr val="FF6600"/>
                </a:solidFill>
              </a:rPr>
              <a:t/>
            </a:r>
            <a:br>
              <a:rPr lang="en-US" dirty="0" smtClean="0">
                <a:solidFill>
                  <a:srgbClr val="FF6600"/>
                </a:solidFill>
              </a:rPr>
            </a:br>
            <a:r>
              <a:rPr lang="en-US" dirty="0">
                <a:solidFill>
                  <a:srgbClr val="FF6600"/>
                </a:solidFill>
              </a:rPr>
              <a:t/>
            </a:r>
            <a:br>
              <a:rPr lang="en-US" dirty="0">
                <a:solidFill>
                  <a:srgbClr val="FF6600"/>
                </a:solidFill>
              </a:rPr>
            </a:br>
            <a:r>
              <a:rPr lang="en-US" dirty="0" smtClean="0">
                <a:solidFill>
                  <a:srgbClr val="FF6600"/>
                </a:solidFill>
              </a:rPr>
              <a:t/>
            </a:r>
            <a:br>
              <a:rPr lang="en-US" dirty="0" smtClean="0">
                <a:solidFill>
                  <a:srgbClr val="FF6600"/>
                </a:solidFill>
              </a:rPr>
            </a:br>
            <a:r>
              <a:rPr lang="en-US" dirty="0" smtClean="0">
                <a:solidFill>
                  <a:srgbClr val="FF6600"/>
                </a:solidFill>
              </a:rPr>
              <a:t>Section 5: Treat Employees Responsibly</a:t>
            </a:r>
            <a:endParaRPr lang="en-US" dirty="0">
              <a:solidFill>
                <a:srgbClr val="FF6600"/>
              </a:solidFill>
            </a:endParaRPr>
          </a:p>
        </p:txBody>
      </p:sp>
      <p:pic>
        <p:nvPicPr>
          <p:cNvPr id="4" name="Picture 5" descr="SocialPerformance400x129"/>
          <p:cNvPicPr>
            <a:picLocks noChangeAspect="1" noChangeArrowheads="1"/>
          </p:cNvPicPr>
          <p:nvPr/>
        </p:nvPicPr>
        <p:blipFill>
          <a:blip r:embed="rId3"/>
          <a:srcRect/>
          <a:stretch>
            <a:fillRect/>
          </a:stretch>
        </p:blipFill>
        <p:spPr bwMode="auto">
          <a:xfrm>
            <a:off x="2209800" y="1909184"/>
            <a:ext cx="4800600" cy="1676400"/>
          </a:xfrm>
          <a:prstGeom prst="rect">
            <a:avLst/>
          </a:prstGeom>
          <a:noFill/>
          <a:ln w="9525">
            <a:noFill/>
            <a:miter lim="800000"/>
            <a:headEnd/>
            <a:tailEnd/>
          </a:ln>
        </p:spPr>
      </p:pic>
      <p:sp>
        <p:nvSpPr>
          <p:cNvPr id="3" name="TextBox 2"/>
          <p:cNvSpPr txBox="1"/>
          <p:nvPr/>
        </p:nvSpPr>
        <p:spPr>
          <a:xfrm>
            <a:off x="457200" y="4897999"/>
            <a:ext cx="8262655" cy="954107"/>
          </a:xfrm>
          <a:prstGeom prst="rect">
            <a:avLst/>
          </a:prstGeom>
          <a:noFill/>
        </p:spPr>
        <p:txBody>
          <a:bodyPr wrap="square" rtlCol="0">
            <a:spAutoFit/>
          </a:bodyPr>
          <a:lstStyle/>
          <a:p>
            <a:pPr algn="ctr"/>
            <a:r>
              <a:rPr lang="en-US" sz="2800" dirty="0" smtClean="0">
                <a:solidFill>
                  <a:prstClr val="black"/>
                </a:solidFill>
                <a:latin typeface="Georgia"/>
              </a:rPr>
              <a:t>Today’s speakers: </a:t>
            </a:r>
            <a:r>
              <a:rPr lang="en-US" sz="2800" dirty="0" err="1" smtClean="0">
                <a:solidFill>
                  <a:prstClr val="black"/>
                </a:solidFill>
                <a:latin typeface="Georgia"/>
              </a:rPr>
              <a:t>Mwangi</a:t>
            </a:r>
            <a:r>
              <a:rPr lang="en-US" sz="2800" dirty="0" smtClean="0">
                <a:solidFill>
                  <a:prstClr val="black"/>
                </a:solidFill>
                <a:latin typeface="Georgia"/>
              </a:rPr>
              <a:t> </a:t>
            </a:r>
            <a:r>
              <a:rPr lang="en-US" sz="2800" dirty="0" err="1" smtClean="0">
                <a:solidFill>
                  <a:prstClr val="black"/>
                </a:solidFill>
                <a:latin typeface="Georgia"/>
              </a:rPr>
              <a:t>Githaiga</a:t>
            </a:r>
            <a:r>
              <a:rPr lang="en-US" sz="2800" dirty="0" smtClean="0">
                <a:solidFill>
                  <a:prstClr val="black"/>
                </a:solidFill>
                <a:latin typeface="Georgia"/>
              </a:rPr>
              <a:t> of KWFT, Kenya and </a:t>
            </a:r>
            <a:r>
              <a:rPr lang="en-US" sz="2800" dirty="0" err="1" smtClean="0">
                <a:solidFill>
                  <a:prstClr val="black"/>
                </a:solidFill>
                <a:latin typeface="Georgia"/>
              </a:rPr>
              <a:t>Tahir</a:t>
            </a:r>
            <a:r>
              <a:rPr lang="en-US" sz="2800" dirty="0" smtClean="0">
                <a:solidFill>
                  <a:prstClr val="black"/>
                </a:solidFill>
                <a:latin typeface="Georgia"/>
              </a:rPr>
              <a:t> </a:t>
            </a:r>
            <a:r>
              <a:rPr lang="en-US" sz="2800" dirty="0" err="1" smtClean="0">
                <a:solidFill>
                  <a:prstClr val="black"/>
                </a:solidFill>
                <a:latin typeface="Georgia"/>
              </a:rPr>
              <a:t>Waqar</a:t>
            </a:r>
            <a:r>
              <a:rPr lang="en-US" sz="2800" dirty="0" smtClean="0">
                <a:solidFill>
                  <a:prstClr val="black"/>
                </a:solidFill>
                <a:latin typeface="Georgia"/>
              </a:rPr>
              <a:t> of NRSP, Pakistan</a:t>
            </a:r>
            <a:endParaRPr lang="en-US" sz="2800" dirty="0">
              <a:solidFill>
                <a:prstClr val="black"/>
              </a:solidFill>
              <a:latin typeface="Georgia"/>
            </a:endParaRPr>
          </a:p>
        </p:txBody>
      </p:sp>
      <p:sp>
        <p:nvSpPr>
          <p:cNvPr id="5" name="TextBox 4"/>
          <p:cNvSpPr txBox="1"/>
          <p:nvPr/>
        </p:nvSpPr>
        <p:spPr>
          <a:xfrm>
            <a:off x="457200" y="4047463"/>
            <a:ext cx="8356975" cy="830997"/>
          </a:xfrm>
          <a:prstGeom prst="rect">
            <a:avLst/>
          </a:prstGeom>
          <a:noFill/>
        </p:spPr>
        <p:txBody>
          <a:bodyPr wrap="none" rtlCol="0">
            <a:spAutoFit/>
          </a:bodyPr>
          <a:lstStyle/>
          <a:p>
            <a:r>
              <a:rPr lang="en-US" sz="3000" dirty="0" smtClean="0"/>
              <a:t>The Universal Standards Implementation Series</a:t>
            </a:r>
          </a:p>
          <a:p>
            <a:endParaRPr lang="en-US" dirty="0"/>
          </a:p>
        </p:txBody>
      </p:sp>
      <p:sp>
        <p:nvSpPr>
          <p:cNvPr id="6" name="TextBox 5"/>
          <p:cNvSpPr txBox="1"/>
          <p:nvPr/>
        </p:nvSpPr>
        <p:spPr>
          <a:xfrm>
            <a:off x="3262923" y="6193692"/>
            <a:ext cx="1635484" cy="369332"/>
          </a:xfrm>
          <a:prstGeom prst="rect">
            <a:avLst/>
          </a:prstGeom>
          <a:noFill/>
        </p:spPr>
        <p:txBody>
          <a:bodyPr wrap="none" rtlCol="0">
            <a:spAutoFit/>
          </a:bodyPr>
          <a:lstStyle/>
          <a:p>
            <a:r>
              <a:rPr lang="en-US" dirty="0" smtClean="0"/>
              <a:t>March 7, 2013</a:t>
            </a:r>
            <a:endParaRPr lang="en-US" dirty="0"/>
          </a:p>
        </p:txBody>
      </p:sp>
    </p:spTree>
    <p:extLst>
      <p:ext uri="{BB962C8B-B14F-4D97-AF65-F5344CB8AC3E}">
        <p14:creationId xmlns:p14="http://schemas.microsoft.com/office/powerpoint/2010/main" val="26211006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1465"/>
            <a:ext cx="8229600" cy="1069848"/>
          </a:xfrm>
        </p:spPr>
        <p:txBody>
          <a:bodyPr>
            <a:normAutofit fontScale="90000"/>
          </a:bodyPr>
          <a:lstStyle/>
          <a:p>
            <a:pPr lvl="0"/>
            <a:r>
              <a:rPr lang="en-US" dirty="0" smtClean="0">
                <a:solidFill>
                  <a:srgbClr val="000000"/>
                </a:solidFill>
              </a:rPr>
              <a:t>Interview with </a:t>
            </a:r>
            <a:r>
              <a:rPr lang="en-US" dirty="0" err="1" smtClean="0">
                <a:solidFill>
                  <a:srgbClr val="000000"/>
                </a:solidFill>
              </a:rPr>
              <a:t>Mwangi</a:t>
            </a:r>
            <a:r>
              <a:rPr lang="en-US" dirty="0" smtClean="0">
                <a:solidFill>
                  <a:srgbClr val="000000"/>
                </a:solidFill>
              </a:rPr>
              <a:t> </a:t>
            </a:r>
            <a:r>
              <a:rPr lang="en-US" dirty="0" err="1" smtClean="0">
                <a:solidFill>
                  <a:srgbClr val="000000"/>
                </a:solidFill>
              </a:rPr>
              <a:t>Githaiga</a:t>
            </a:r>
            <a:r>
              <a:rPr lang="en-US" dirty="0" smtClean="0">
                <a:solidFill>
                  <a:srgbClr val="000000"/>
                </a:solidFill>
              </a:rPr>
              <a:t> from KWFT, Kenya</a:t>
            </a:r>
            <a:endParaRPr lang="en-US" dirty="0">
              <a:solidFill>
                <a:srgbClr val="000000"/>
              </a:solidFill>
            </a:endParaRPr>
          </a:p>
        </p:txBody>
      </p:sp>
      <p:pic>
        <p:nvPicPr>
          <p:cNvPr id="5" name="Picture 4" descr="mgr_Mwangi_Githaig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8212" y="1548406"/>
            <a:ext cx="2048475" cy="2714243"/>
          </a:xfrm>
          <a:prstGeom prst="rect">
            <a:avLst/>
          </a:prstGeom>
        </p:spPr>
      </p:pic>
      <p:sp>
        <p:nvSpPr>
          <p:cNvPr id="6" name="TextBox 5"/>
          <p:cNvSpPr txBox="1"/>
          <p:nvPr/>
        </p:nvSpPr>
        <p:spPr>
          <a:xfrm>
            <a:off x="3040548" y="5241328"/>
            <a:ext cx="184666" cy="369332"/>
          </a:xfrm>
          <a:prstGeom prst="rect">
            <a:avLst/>
          </a:prstGeom>
          <a:noFill/>
        </p:spPr>
        <p:txBody>
          <a:bodyPr wrap="none" rtlCol="0">
            <a:spAutoFit/>
          </a:bodyPr>
          <a:lstStyle/>
          <a:p>
            <a:endParaRPr lang="en-US" dirty="0"/>
          </a:p>
        </p:txBody>
      </p:sp>
      <p:sp>
        <p:nvSpPr>
          <p:cNvPr id="7" name="Rectangle 6"/>
          <p:cNvSpPr/>
          <p:nvPr/>
        </p:nvSpPr>
        <p:spPr>
          <a:xfrm>
            <a:off x="457201" y="4579608"/>
            <a:ext cx="8077510" cy="2062103"/>
          </a:xfrm>
          <a:prstGeom prst="rect">
            <a:avLst/>
          </a:prstGeom>
        </p:spPr>
        <p:txBody>
          <a:bodyPr wrap="square">
            <a:spAutoFit/>
          </a:bodyPr>
          <a:lstStyle/>
          <a:p>
            <a:r>
              <a:rPr lang="en-US" sz="3200" dirty="0" smtClean="0">
                <a:latin typeface="Trebuchet MS (Headings)"/>
                <a:cs typeface="Trebuchet MS (Headings)"/>
              </a:rPr>
              <a:t>Standard 5b</a:t>
            </a:r>
            <a:r>
              <a:rPr lang="en-US" sz="3200" dirty="0">
                <a:latin typeface="Trebuchet MS (Headings)"/>
                <a:cs typeface="Trebuchet MS (Headings)"/>
              </a:rPr>
              <a:t>- The institution communicates to all employees the terms of their employment and provides training for essential job functions. </a:t>
            </a:r>
          </a:p>
        </p:txBody>
      </p:sp>
    </p:spTree>
    <p:extLst>
      <p:ext uri="{BB962C8B-B14F-4D97-AF65-F5344CB8AC3E}">
        <p14:creationId xmlns:p14="http://schemas.microsoft.com/office/powerpoint/2010/main" val="2018500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176867"/>
            <a:ext cx="8229600" cy="1066800"/>
          </a:xfrm>
        </p:spPr>
        <p:txBody>
          <a:bodyPr>
            <a:noAutofit/>
          </a:bodyPr>
          <a:lstStyle/>
          <a:p>
            <a:r>
              <a:rPr lang="en-US" sz="3600" dirty="0" smtClean="0"/>
              <a:t>Why is it important to treat employees responsibly? Are you unusual in your market?</a:t>
            </a:r>
            <a:endParaRPr lang="en-US" sz="3600" dirty="0"/>
          </a:p>
        </p:txBody>
      </p:sp>
      <p:sp>
        <p:nvSpPr>
          <p:cNvPr id="4" name="Content Placeholder 2"/>
          <p:cNvSpPr>
            <a:spLocks noGrp="1"/>
          </p:cNvSpPr>
          <p:nvPr>
            <p:ph idx="1"/>
          </p:nvPr>
        </p:nvSpPr>
        <p:spPr>
          <a:xfrm>
            <a:off x="457200" y="2540000"/>
            <a:ext cx="8229600" cy="4034536"/>
          </a:xfrm>
        </p:spPr>
        <p:txBody>
          <a:bodyPr>
            <a:normAutofit/>
          </a:bodyPr>
          <a:lstStyle/>
          <a:p>
            <a:r>
              <a:rPr lang="en-US" dirty="0"/>
              <a:t>It creates satisfied employees who in turn offer better services thereby enabling the </a:t>
            </a:r>
            <a:r>
              <a:rPr lang="en-US" dirty="0" err="1"/>
              <a:t>organisation</a:t>
            </a:r>
            <a:r>
              <a:rPr lang="en-US" dirty="0"/>
              <a:t> to have a competitive edge. </a:t>
            </a:r>
          </a:p>
          <a:p>
            <a:r>
              <a:rPr lang="en-US" dirty="0"/>
              <a:t>Yes. We consider each employee’s individual needs and try to reach a compromise on various issues </a:t>
            </a:r>
            <a:r>
              <a:rPr lang="en-US" dirty="0" smtClean="0"/>
              <a:t>(e.g</a:t>
            </a:r>
            <a:r>
              <a:rPr lang="en-US" dirty="0"/>
              <a:t>. marital, health and management development from </a:t>
            </a:r>
            <a:r>
              <a:rPr lang="en-US" dirty="0" smtClean="0"/>
              <a:t>within).</a:t>
            </a:r>
            <a:endParaRPr lang="en-US" dirty="0"/>
          </a:p>
          <a:p>
            <a:r>
              <a:rPr lang="en-US" dirty="0"/>
              <a:t>Emphasis is on internal relationships to ensure external relationships with clients are well done.</a:t>
            </a:r>
          </a:p>
        </p:txBody>
      </p:sp>
    </p:spTree>
    <p:extLst>
      <p:ext uri="{BB962C8B-B14F-4D97-AF65-F5344CB8AC3E}">
        <p14:creationId xmlns:p14="http://schemas.microsoft.com/office/powerpoint/2010/main" val="367864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job descriptions and employment contracts benefit your employees?</a:t>
            </a:r>
            <a:endParaRPr lang="en-US" dirty="0"/>
          </a:p>
        </p:txBody>
      </p:sp>
      <p:sp>
        <p:nvSpPr>
          <p:cNvPr id="5" name="Content Placeholder 2"/>
          <p:cNvSpPr>
            <a:spLocks noGrp="1"/>
          </p:cNvSpPr>
          <p:nvPr>
            <p:ph idx="1"/>
          </p:nvPr>
        </p:nvSpPr>
        <p:spPr>
          <a:xfrm>
            <a:off x="457200" y="2607732"/>
            <a:ext cx="8229600" cy="3966803"/>
          </a:xfrm>
        </p:spPr>
        <p:txBody>
          <a:bodyPr>
            <a:normAutofit/>
          </a:bodyPr>
          <a:lstStyle/>
          <a:p>
            <a:r>
              <a:rPr lang="en-US" dirty="0"/>
              <a:t>Understanding of specific requirements to match job responsibilities.</a:t>
            </a:r>
          </a:p>
          <a:p>
            <a:pPr>
              <a:buNone/>
            </a:pPr>
            <a:endParaRPr lang="en-US" dirty="0"/>
          </a:p>
          <a:p>
            <a:r>
              <a:rPr lang="en-US" dirty="0"/>
              <a:t>Contracts are signed in advance which define the rights and duties of employees and employers.</a:t>
            </a:r>
          </a:p>
        </p:txBody>
      </p:sp>
    </p:spTree>
    <p:extLst>
      <p:ext uri="{BB962C8B-B14F-4D97-AF65-F5344CB8AC3E}">
        <p14:creationId xmlns:p14="http://schemas.microsoft.com/office/powerpoint/2010/main" val="418017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types of training does KWFT provide to employees? </a:t>
            </a:r>
            <a:endParaRPr lang="en-US" dirty="0"/>
          </a:p>
        </p:txBody>
      </p:sp>
      <p:sp>
        <p:nvSpPr>
          <p:cNvPr id="5" name="Content Placeholder 2"/>
          <p:cNvSpPr txBox="1">
            <a:spLocks/>
          </p:cNvSpPr>
          <p:nvPr/>
        </p:nvSpPr>
        <p:spPr>
          <a:xfrm>
            <a:off x="457200" y="2540000"/>
            <a:ext cx="8229600" cy="403453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10000"/>
              </a:lnSpc>
            </a:pPr>
            <a:r>
              <a:rPr lang="en-US" dirty="0"/>
              <a:t>Initially, we provide on the job training because microfinance operations are unique and have detailed processes.</a:t>
            </a:r>
          </a:p>
          <a:p>
            <a:pPr>
              <a:lnSpc>
                <a:spcPct val="200000"/>
              </a:lnSpc>
            </a:pPr>
            <a:r>
              <a:rPr lang="en-US" dirty="0"/>
              <a:t>Banking.</a:t>
            </a:r>
          </a:p>
          <a:p>
            <a:pPr>
              <a:lnSpc>
                <a:spcPct val="120000"/>
              </a:lnSpc>
            </a:pPr>
            <a:r>
              <a:rPr lang="en-US" dirty="0"/>
              <a:t>Management training and exposure to different trainings such as security, corporate governance, audit and risk management.</a:t>
            </a:r>
          </a:p>
        </p:txBody>
      </p:sp>
    </p:spTree>
    <p:extLst>
      <p:ext uri="{BB962C8B-B14F-4D97-AF65-F5344CB8AC3E}">
        <p14:creationId xmlns:p14="http://schemas.microsoft.com/office/powerpoint/2010/main" val="2515517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9129"/>
            <a:ext cx="8229600" cy="1066800"/>
          </a:xfrm>
        </p:spPr>
        <p:txBody>
          <a:bodyPr>
            <a:noAutofit/>
          </a:bodyPr>
          <a:lstStyle/>
          <a:p>
            <a:r>
              <a:rPr lang="en-US" sz="3200" dirty="0" smtClean="0"/>
              <a:t>How does KWFT use employee evaluations? </a:t>
            </a:r>
            <a:endParaRPr lang="en-US" sz="3200" dirty="0"/>
          </a:p>
        </p:txBody>
      </p:sp>
      <p:sp>
        <p:nvSpPr>
          <p:cNvPr id="5" name="Content Placeholder 2"/>
          <p:cNvSpPr txBox="1">
            <a:spLocks/>
          </p:cNvSpPr>
          <p:nvPr/>
        </p:nvSpPr>
        <p:spPr>
          <a:xfrm>
            <a:off x="457200" y="2540000"/>
            <a:ext cx="8229600" cy="403453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just">
              <a:lnSpc>
                <a:spcPct val="120000"/>
              </a:lnSpc>
            </a:pPr>
            <a:r>
              <a:rPr lang="en-US" dirty="0"/>
              <a:t>R</a:t>
            </a:r>
            <a:r>
              <a:rPr lang="en-US" dirty="0" smtClean="0"/>
              <a:t>eview </a:t>
            </a:r>
            <a:r>
              <a:rPr lang="en-US" dirty="0"/>
              <a:t>performance of previous year.</a:t>
            </a:r>
          </a:p>
          <a:p>
            <a:pPr algn="just"/>
            <a:r>
              <a:rPr lang="en-US" dirty="0"/>
              <a:t>Identify areas of strength or weakness.</a:t>
            </a:r>
          </a:p>
          <a:p>
            <a:pPr algn="just"/>
            <a:r>
              <a:rPr lang="en-US" dirty="0"/>
              <a:t>Identify training needs.</a:t>
            </a:r>
          </a:p>
          <a:p>
            <a:pPr algn="just"/>
            <a:r>
              <a:rPr lang="en-US" dirty="0"/>
              <a:t>C</a:t>
            </a:r>
            <a:r>
              <a:rPr lang="en-US" dirty="0" smtClean="0"/>
              <a:t>hart </a:t>
            </a:r>
            <a:r>
              <a:rPr lang="en-US" dirty="0"/>
              <a:t>out staff career path.</a:t>
            </a:r>
          </a:p>
          <a:p>
            <a:pPr algn="just"/>
            <a:r>
              <a:rPr lang="en-US" dirty="0"/>
              <a:t>P</a:t>
            </a:r>
            <a:r>
              <a:rPr lang="en-US" dirty="0" smtClean="0"/>
              <a:t>lan </a:t>
            </a:r>
            <a:r>
              <a:rPr lang="en-US" dirty="0"/>
              <a:t>for the next year.</a:t>
            </a:r>
          </a:p>
          <a:p>
            <a:pPr algn="just"/>
            <a:r>
              <a:rPr lang="en-US" dirty="0"/>
              <a:t>D</a:t>
            </a:r>
            <a:r>
              <a:rPr lang="en-US" dirty="0" smtClean="0"/>
              <a:t>etermine </a:t>
            </a:r>
            <a:r>
              <a:rPr lang="en-US" dirty="0"/>
              <a:t>staff salary increase.</a:t>
            </a:r>
          </a:p>
        </p:txBody>
      </p:sp>
    </p:spTree>
    <p:extLst>
      <p:ext uri="{BB962C8B-B14F-4D97-AF65-F5344CB8AC3E}">
        <p14:creationId xmlns:p14="http://schemas.microsoft.com/office/powerpoint/2010/main" val="3062736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133"/>
            <a:ext cx="8229600" cy="1066800"/>
          </a:xfrm>
        </p:spPr>
        <p:txBody>
          <a:bodyPr>
            <a:noAutofit/>
          </a:bodyPr>
          <a:lstStyle/>
          <a:p>
            <a:r>
              <a:rPr lang="en-US" sz="3600" dirty="0" smtClean="0"/>
              <a:t>What challenges has KWFT faced in implementing these HR policies and practices?</a:t>
            </a:r>
            <a:endParaRPr lang="en-US" sz="3600" dirty="0"/>
          </a:p>
        </p:txBody>
      </p:sp>
      <p:sp>
        <p:nvSpPr>
          <p:cNvPr id="5" name="Content Placeholder 2"/>
          <p:cNvSpPr txBox="1">
            <a:spLocks/>
          </p:cNvSpPr>
          <p:nvPr/>
        </p:nvSpPr>
        <p:spPr>
          <a:xfrm>
            <a:off x="457200" y="2369730"/>
            <a:ext cx="8229600" cy="4204806"/>
          </a:xfrm>
          <a:prstGeom prst="rect">
            <a:avLst/>
          </a:prstGeom>
        </p:spPr>
        <p:txBody>
          <a:bodyPr vert="horz">
            <a:normAutofit fontScale="92500"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It takes time to educate new staff on contracts, job specifications, duties and expectations.</a:t>
            </a:r>
          </a:p>
          <a:p>
            <a:r>
              <a:rPr lang="en-US" dirty="0"/>
              <a:t>It is expensive to hold induction and orientation programs in head office and the duty stations.</a:t>
            </a:r>
          </a:p>
          <a:p>
            <a:r>
              <a:rPr lang="en-US" dirty="0" smtClean="0"/>
              <a:t>It is challenging to </a:t>
            </a:r>
            <a:r>
              <a:rPr lang="en-US" dirty="0"/>
              <a:t>ensure standard practices across the entire institution.</a:t>
            </a:r>
          </a:p>
          <a:p>
            <a:r>
              <a:rPr lang="en-US" dirty="0"/>
              <a:t>Turnover necessitates repetitive training for new staff and managers.</a:t>
            </a:r>
          </a:p>
          <a:p>
            <a:pPr>
              <a:tabLst>
                <a:tab pos="5308600" algn="l"/>
              </a:tabLst>
            </a:pPr>
            <a:r>
              <a:rPr lang="en-US" dirty="0"/>
              <a:t>The new </a:t>
            </a:r>
            <a:r>
              <a:rPr lang="en-US" dirty="0" err="1"/>
              <a:t>labour</a:t>
            </a:r>
            <a:r>
              <a:rPr lang="en-US" dirty="0"/>
              <a:t> laws in Kenya are not completely understood and create conflict of interests or misunderstanding.</a:t>
            </a:r>
          </a:p>
        </p:txBody>
      </p:sp>
    </p:spTree>
    <p:extLst>
      <p:ext uri="{BB962C8B-B14F-4D97-AF65-F5344CB8AC3E}">
        <p14:creationId xmlns:p14="http://schemas.microsoft.com/office/powerpoint/2010/main" val="3412110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8668"/>
            <a:ext cx="8229600" cy="1069848"/>
          </a:xfrm>
        </p:spPr>
        <p:txBody>
          <a:bodyPr>
            <a:noAutofit/>
          </a:bodyPr>
          <a:lstStyle/>
          <a:p>
            <a:r>
              <a:rPr lang="en-US" sz="2600" b="1" dirty="0" smtClean="0">
                <a:solidFill>
                  <a:srgbClr val="000000"/>
                </a:solidFill>
              </a:rPr>
              <a:t>Interview with </a:t>
            </a:r>
            <a:r>
              <a:rPr lang="en-US" sz="2600" b="1" dirty="0" err="1" smtClean="0">
                <a:solidFill>
                  <a:srgbClr val="000000"/>
                </a:solidFill>
              </a:rPr>
              <a:t>Tahir</a:t>
            </a:r>
            <a:r>
              <a:rPr lang="en-US" sz="2600" b="1" dirty="0" smtClean="0">
                <a:solidFill>
                  <a:srgbClr val="000000"/>
                </a:solidFill>
              </a:rPr>
              <a:t> </a:t>
            </a:r>
            <a:r>
              <a:rPr lang="en-US" sz="2600" b="1" dirty="0" err="1" smtClean="0">
                <a:solidFill>
                  <a:srgbClr val="000000"/>
                </a:solidFill>
              </a:rPr>
              <a:t>Waqar</a:t>
            </a:r>
            <a:r>
              <a:rPr lang="en-US" sz="2600" b="1" dirty="0" smtClean="0">
                <a:solidFill>
                  <a:srgbClr val="000000"/>
                </a:solidFill>
              </a:rPr>
              <a:t> from NRSP, </a:t>
            </a:r>
            <a:r>
              <a:rPr lang="en-US" sz="2600" b="1" dirty="0">
                <a:solidFill>
                  <a:srgbClr val="000000"/>
                </a:solidFill>
              </a:rPr>
              <a:t>Pakistan </a:t>
            </a:r>
            <a:r>
              <a:rPr lang="en-US" sz="2600" dirty="0">
                <a:solidFill>
                  <a:srgbClr val="000000"/>
                </a:solidFill>
              </a:rPr>
              <a:t/>
            </a:r>
            <a:br>
              <a:rPr lang="en-US" sz="2600" dirty="0">
                <a:solidFill>
                  <a:srgbClr val="000000"/>
                </a:solidFill>
              </a:rPr>
            </a:br>
            <a:r>
              <a:rPr lang="en-US" sz="2600" dirty="0" smtClean="0">
                <a:solidFill>
                  <a:srgbClr val="000000"/>
                </a:solidFill>
              </a:rPr>
              <a:t/>
            </a:r>
            <a:br>
              <a:rPr lang="en-US" sz="2600" dirty="0" smtClean="0">
                <a:solidFill>
                  <a:srgbClr val="000000"/>
                </a:solidFill>
              </a:rPr>
            </a:br>
            <a:r>
              <a:rPr lang="en-US" sz="2600" dirty="0" smtClean="0">
                <a:solidFill>
                  <a:srgbClr val="000000"/>
                </a:solidFill>
              </a:rPr>
              <a:t/>
            </a:r>
            <a:br>
              <a:rPr lang="en-US" sz="2600" dirty="0" smtClean="0">
                <a:solidFill>
                  <a:srgbClr val="000000"/>
                </a:solidFill>
              </a:rPr>
            </a:br>
            <a:r>
              <a:rPr lang="en-US" sz="2600" dirty="0">
                <a:solidFill>
                  <a:srgbClr val="000000"/>
                </a:solidFill>
              </a:rPr>
              <a:t/>
            </a:r>
            <a:br>
              <a:rPr lang="en-US" sz="2600" dirty="0">
                <a:solidFill>
                  <a:srgbClr val="000000"/>
                </a:solidFill>
              </a:rPr>
            </a:br>
            <a:r>
              <a:rPr lang="en-US" sz="2600" dirty="0" smtClean="0">
                <a:solidFill>
                  <a:srgbClr val="000000"/>
                </a:solidFill>
              </a:rPr>
              <a:t/>
            </a:r>
            <a:br>
              <a:rPr lang="en-US" sz="2600" dirty="0" smtClean="0">
                <a:solidFill>
                  <a:srgbClr val="000000"/>
                </a:solidFill>
              </a:rPr>
            </a:br>
            <a:r>
              <a:rPr lang="en-US" sz="2600" dirty="0">
                <a:solidFill>
                  <a:srgbClr val="000000"/>
                </a:solidFill>
              </a:rPr>
              <a:t/>
            </a:r>
            <a:br>
              <a:rPr lang="en-US" sz="2600" dirty="0">
                <a:solidFill>
                  <a:srgbClr val="000000"/>
                </a:solidFill>
              </a:rPr>
            </a:br>
            <a:r>
              <a:rPr lang="en-US" sz="2600" dirty="0" smtClean="0">
                <a:solidFill>
                  <a:srgbClr val="000000"/>
                </a:solidFill>
              </a:rPr>
              <a:t/>
            </a:r>
            <a:br>
              <a:rPr lang="en-US" sz="2600" dirty="0" smtClean="0">
                <a:solidFill>
                  <a:srgbClr val="000000"/>
                </a:solidFill>
              </a:rPr>
            </a:br>
            <a:r>
              <a:rPr lang="en-US" sz="2600" dirty="0">
                <a:solidFill>
                  <a:srgbClr val="000000"/>
                </a:solidFill>
              </a:rPr>
              <a:t/>
            </a:r>
            <a:br>
              <a:rPr lang="en-US" sz="2600" dirty="0">
                <a:solidFill>
                  <a:srgbClr val="000000"/>
                </a:solidFill>
              </a:rPr>
            </a:br>
            <a:r>
              <a:rPr lang="en-US" sz="2600" dirty="0" smtClean="0">
                <a:solidFill>
                  <a:srgbClr val="000000"/>
                </a:solidFill>
              </a:rPr>
              <a:t>Essential Practice 2a.3- The </a:t>
            </a:r>
            <a:r>
              <a:rPr lang="en-US" sz="2600" dirty="0">
                <a:solidFill>
                  <a:srgbClr val="000000"/>
                </a:solidFill>
              </a:rPr>
              <a:t>institution accepts and responds to employee grievances through a formal and confidential grievance system that protects employees from retaliation for submitting their complaints. </a:t>
            </a:r>
          </a:p>
        </p:txBody>
      </p:sp>
      <p:pic>
        <p:nvPicPr>
          <p:cNvPr id="3" name="Picture 2" descr="Tahir Waqa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1485" y="1312137"/>
            <a:ext cx="2157384" cy="2212841"/>
          </a:xfrm>
          <a:prstGeom prst="rect">
            <a:avLst/>
          </a:prstGeom>
        </p:spPr>
      </p:pic>
    </p:spTree>
    <p:extLst>
      <p:ext uri="{BB962C8B-B14F-4D97-AF65-F5344CB8AC3E}">
        <p14:creationId xmlns:p14="http://schemas.microsoft.com/office/powerpoint/2010/main" val="977543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9129"/>
            <a:ext cx="8229600" cy="1066800"/>
          </a:xfrm>
        </p:spPr>
        <p:txBody>
          <a:bodyPr>
            <a:noAutofit/>
          </a:bodyPr>
          <a:lstStyle/>
          <a:p>
            <a:pPr lvl="0"/>
            <a:r>
              <a:rPr lang="en-US" sz="3200" dirty="0"/>
              <a:t>How can employees complain to </a:t>
            </a:r>
            <a:r>
              <a:rPr lang="en-US" sz="3200" dirty="0" smtClean="0"/>
              <a:t>NRSP</a:t>
            </a:r>
            <a:r>
              <a:rPr lang="en-US" sz="3200" dirty="0"/>
              <a:t>? D</a:t>
            </a:r>
            <a:r>
              <a:rPr lang="en-US" sz="3200" dirty="0" smtClean="0"/>
              <a:t>o employees </a:t>
            </a:r>
            <a:r>
              <a:rPr lang="en-US" sz="3200" dirty="0"/>
              <a:t>feel comfortable making a complaint?</a:t>
            </a:r>
          </a:p>
        </p:txBody>
      </p:sp>
      <p:sp>
        <p:nvSpPr>
          <p:cNvPr id="5" name="Content Placeholder 2"/>
          <p:cNvSpPr txBox="1">
            <a:spLocks/>
          </p:cNvSpPr>
          <p:nvPr/>
        </p:nvSpPr>
        <p:spPr>
          <a:xfrm>
            <a:off x="457200" y="2218068"/>
            <a:ext cx="8229600" cy="4356468"/>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000" dirty="0" smtClean="0"/>
              <a:t>Two options:</a:t>
            </a:r>
          </a:p>
          <a:p>
            <a:pPr lvl="1"/>
            <a:r>
              <a:rPr lang="en-US" sz="2000" dirty="0" smtClean="0">
                <a:solidFill>
                  <a:schemeClr val="tx1"/>
                </a:solidFill>
              </a:rPr>
              <a:t>Through an email address, allowing anonymous complaints</a:t>
            </a:r>
          </a:p>
          <a:p>
            <a:pPr lvl="1"/>
            <a:r>
              <a:rPr lang="en-US" sz="2000" dirty="0" smtClean="0">
                <a:solidFill>
                  <a:schemeClr val="tx1"/>
                </a:solidFill>
              </a:rPr>
              <a:t>Through supervisory hierarchy: contacting immediate supervisor or the higher up—to the CEO level</a:t>
            </a:r>
          </a:p>
          <a:p>
            <a:pPr marL="411480" lvl="1" indent="0">
              <a:buNone/>
            </a:pPr>
            <a:endParaRPr lang="en-US" sz="2000" dirty="0" smtClean="0">
              <a:solidFill>
                <a:schemeClr val="tx1"/>
              </a:solidFill>
            </a:endParaRPr>
          </a:p>
          <a:p>
            <a:r>
              <a:rPr lang="en-US" sz="2000" dirty="0" smtClean="0"/>
              <a:t>Employees feel quite comfortable because:  </a:t>
            </a:r>
          </a:p>
          <a:p>
            <a:pPr lvl="1"/>
            <a:r>
              <a:rPr lang="en-US" sz="2000" dirty="0">
                <a:solidFill>
                  <a:schemeClr val="tx1"/>
                </a:solidFill>
              </a:rPr>
              <a:t>A</a:t>
            </a:r>
            <a:r>
              <a:rPr lang="en-US" sz="2000" dirty="0" smtClean="0">
                <a:solidFill>
                  <a:schemeClr val="tx1"/>
                </a:solidFill>
              </a:rPr>
              <a:t>ll complaints are regularly and properly addressed. </a:t>
            </a:r>
          </a:p>
          <a:p>
            <a:pPr lvl="1"/>
            <a:r>
              <a:rPr lang="en-US" sz="2000" dirty="0" smtClean="0">
                <a:solidFill>
                  <a:schemeClr val="tx1"/>
                </a:solidFill>
              </a:rPr>
              <a:t>Appropriate level of confidentiality is maintained.</a:t>
            </a:r>
          </a:p>
          <a:p>
            <a:pPr lvl="1"/>
            <a:r>
              <a:rPr lang="en-US" sz="2000" dirty="0" smtClean="0">
                <a:solidFill>
                  <a:schemeClr val="tx1"/>
                </a:solidFill>
              </a:rPr>
              <a:t>It does not affect the complainant’s career growth.</a:t>
            </a:r>
          </a:p>
          <a:p>
            <a:pPr marL="411480" lvl="1" indent="0">
              <a:buNone/>
            </a:pPr>
            <a:endParaRPr lang="en-US" sz="2000" dirty="0" smtClean="0">
              <a:solidFill>
                <a:schemeClr val="tx1"/>
              </a:solidFill>
            </a:endParaRPr>
          </a:p>
          <a:p>
            <a:r>
              <a:rPr lang="en-US" sz="2000" dirty="0" smtClean="0"/>
              <a:t>Informal ways: Flexible environment, open door policy by the top management, maximum chance of interaction between employees and management.</a:t>
            </a:r>
            <a:endParaRPr lang="en-US" sz="2000" dirty="0"/>
          </a:p>
        </p:txBody>
      </p:sp>
    </p:spTree>
    <p:extLst>
      <p:ext uri="{BB962C8B-B14F-4D97-AF65-F5344CB8AC3E}">
        <p14:creationId xmlns:p14="http://schemas.microsoft.com/office/powerpoint/2010/main" val="212114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9129"/>
            <a:ext cx="8229600" cy="1066800"/>
          </a:xfrm>
        </p:spPr>
        <p:txBody>
          <a:bodyPr>
            <a:noAutofit/>
          </a:bodyPr>
          <a:lstStyle/>
          <a:p>
            <a:r>
              <a:rPr lang="en-US" sz="3200" dirty="0"/>
              <a:t>What kinds of complaints has </a:t>
            </a:r>
            <a:r>
              <a:rPr lang="en-US" sz="3200" dirty="0" smtClean="0"/>
              <a:t>NRSP </a:t>
            </a:r>
            <a:r>
              <a:rPr lang="en-US" sz="3200" dirty="0"/>
              <a:t>received from employees? </a:t>
            </a:r>
          </a:p>
        </p:txBody>
      </p:sp>
      <p:sp>
        <p:nvSpPr>
          <p:cNvPr id="5" name="Content Placeholder 2"/>
          <p:cNvSpPr txBox="1">
            <a:spLocks/>
          </p:cNvSpPr>
          <p:nvPr/>
        </p:nvSpPr>
        <p:spPr>
          <a:xfrm>
            <a:off x="457200" y="2218068"/>
            <a:ext cx="8229600" cy="4356468"/>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50000"/>
              </a:lnSpc>
            </a:pPr>
            <a:r>
              <a:rPr lang="en-US" sz="2200" dirty="0" smtClean="0"/>
              <a:t>Workload (over work in relation to emoluments)</a:t>
            </a:r>
          </a:p>
          <a:p>
            <a:pPr>
              <a:lnSpc>
                <a:spcPct val="150000"/>
              </a:lnSpc>
            </a:pPr>
            <a:r>
              <a:rPr lang="en-US" sz="2200" dirty="0" smtClean="0"/>
              <a:t>Harsh attitude of supervisor or colleagues</a:t>
            </a:r>
          </a:p>
          <a:p>
            <a:pPr>
              <a:lnSpc>
                <a:spcPct val="150000"/>
              </a:lnSpc>
            </a:pPr>
            <a:r>
              <a:rPr lang="en-US" sz="2200" dirty="0" smtClean="0"/>
              <a:t>Employment insecurity (fixed term project employees) </a:t>
            </a:r>
          </a:p>
          <a:p>
            <a:pPr>
              <a:lnSpc>
                <a:spcPct val="150000"/>
              </a:lnSpc>
            </a:pPr>
            <a:r>
              <a:rPr lang="en-US" sz="2200" dirty="0" smtClean="0"/>
              <a:t>Low wages or other benefits</a:t>
            </a:r>
          </a:p>
          <a:p>
            <a:pPr>
              <a:lnSpc>
                <a:spcPct val="150000"/>
              </a:lnSpc>
            </a:pPr>
            <a:r>
              <a:rPr lang="en-US" sz="2200" dirty="0" err="1" smtClean="0"/>
              <a:t>Favouratism</a:t>
            </a:r>
            <a:r>
              <a:rPr lang="en-US" sz="2200" dirty="0" smtClean="0"/>
              <a:t> / promotions</a:t>
            </a:r>
          </a:p>
          <a:p>
            <a:pPr>
              <a:lnSpc>
                <a:spcPct val="150000"/>
              </a:lnSpc>
            </a:pPr>
            <a:r>
              <a:rPr lang="en-US" sz="2200" dirty="0" smtClean="0"/>
              <a:t>Delays in settlement of dues (by ex-employees)</a:t>
            </a:r>
          </a:p>
          <a:p>
            <a:pPr>
              <a:lnSpc>
                <a:spcPct val="150000"/>
              </a:lnSpc>
            </a:pPr>
            <a:r>
              <a:rPr lang="en-US" sz="2200" dirty="0" smtClean="0"/>
              <a:t>Sexual harassment or discrimination (particularly by women)</a:t>
            </a:r>
          </a:p>
        </p:txBody>
      </p:sp>
    </p:spTree>
    <p:extLst>
      <p:ext uri="{BB962C8B-B14F-4D97-AF65-F5344CB8AC3E}">
        <p14:creationId xmlns:p14="http://schemas.microsoft.com/office/powerpoint/2010/main" val="32578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729"/>
            <a:ext cx="8229600" cy="1066800"/>
          </a:xfrm>
        </p:spPr>
        <p:txBody>
          <a:bodyPr>
            <a:noAutofit/>
          </a:bodyPr>
          <a:lstStyle/>
          <a:p>
            <a:pPr lvl="0"/>
            <a:r>
              <a:rPr lang="en-US" sz="3200" dirty="0"/>
              <a:t>Why does NRSP have a whistle-blowing policy, and </a:t>
            </a:r>
            <a:r>
              <a:rPr lang="en-US" sz="3200" dirty="0" smtClean="0"/>
              <a:t>do employees use </a:t>
            </a:r>
            <a:r>
              <a:rPr lang="en-US" sz="3200" dirty="0"/>
              <a:t>it?</a:t>
            </a:r>
          </a:p>
        </p:txBody>
      </p:sp>
      <p:sp>
        <p:nvSpPr>
          <p:cNvPr id="5" name="Content Placeholder 2"/>
          <p:cNvSpPr txBox="1">
            <a:spLocks/>
          </p:cNvSpPr>
          <p:nvPr/>
        </p:nvSpPr>
        <p:spPr>
          <a:xfrm>
            <a:off x="457200" y="1592459"/>
            <a:ext cx="8229600" cy="4982077"/>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1800" dirty="0" smtClean="0"/>
              <a:t>To promote transparency, improve risk management system, and help protect reputation of the organization.</a:t>
            </a:r>
          </a:p>
          <a:p>
            <a:pPr marL="109728" indent="0">
              <a:buNone/>
            </a:pPr>
            <a:endParaRPr lang="en-US" sz="1800" dirty="0" smtClean="0"/>
          </a:p>
          <a:p>
            <a:r>
              <a:rPr lang="en-US" sz="1800" dirty="0" smtClean="0"/>
              <a:t>Shows the commitment of the organization to integrity and ethical behavior by helping to maintain an environment where employees can act properly, without fear of revenge.</a:t>
            </a:r>
          </a:p>
          <a:p>
            <a:pPr marL="109728" indent="0">
              <a:buNone/>
            </a:pPr>
            <a:endParaRPr lang="en-US" sz="1800" dirty="0" smtClean="0"/>
          </a:p>
          <a:p>
            <a:r>
              <a:rPr lang="en-US" sz="1800" dirty="0" smtClean="0"/>
              <a:t>It enables the employees or others to raise serious concerns (which may negatively affect the environment, working, image, </a:t>
            </a:r>
            <a:r>
              <a:rPr lang="en-US" sz="1800" dirty="0" err="1" smtClean="0"/>
              <a:t>programme</a:t>
            </a:r>
            <a:r>
              <a:rPr lang="en-US" sz="1800" dirty="0" smtClean="0"/>
              <a:t> of the organization </a:t>
            </a:r>
            <a:r>
              <a:rPr lang="en-US" sz="1800" dirty="0" err="1" smtClean="0"/>
              <a:t>etc</a:t>
            </a:r>
            <a:r>
              <a:rPr lang="en-US" sz="1800" dirty="0" smtClean="0"/>
              <a:t>)</a:t>
            </a:r>
          </a:p>
          <a:p>
            <a:pPr marL="109728" indent="0">
              <a:buNone/>
            </a:pPr>
            <a:endParaRPr lang="en-US" sz="1800" dirty="0" smtClean="0"/>
          </a:p>
          <a:p>
            <a:r>
              <a:rPr lang="en-US" sz="1800" dirty="0" smtClean="0"/>
              <a:t>The policy applies to all employees, (including consultants, interns or probationers &amp; volunteers) and Board Members.</a:t>
            </a:r>
          </a:p>
          <a:p>
            <a:pPr marL="109728" indent="0">
              <a:buNone/>
            </a:pPr>
            <a:endParaRPr lang="en-US" sz="1800" dirty="0" smtClean="0"/>
          </a:p>
          <a:p>
            <a:r>
              <a:rPr lang="en-US" sz="1800" dirty="0" smtClean="0"/>
              <a:t>Regularly used by employees, mostly in staff meetings and interaction with the management. Also individuals  report it through emails.</a:t>
            </a:r>
          </a:p>
          <a:p>
            <a:endParaRPr lang="en-US" sz="1800" dirty="0"/>
          </a:p>
        </p:txBody>
      </p:sp>
    </p:spTree>
    <p:extLst>
      <p:ext uri="{BB962C8B-B14F-4D97-AF65-F5344CB8AC3E}">
        <p14:creationId xmlns:p14="http://schemas.microsoft.com/office/powerpoint/2010/main" val="178402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Review of Section 5 of the Universal Standards</a:t>
            </a:r>
          </a:p>
          <a:p>
            <a:pPr marL="109728" indent="0">
              <a:buNone/>
            </a:pPr>
            <a:endParaRPr lang="en-US" dirty="0" smtClean="0"/>
          </a:p>
          <a:p>
            <a:r>
              <a:rPr lang="en-US" dirty="0" smtClean="0"/>
              <a:t>Interview with </a:t>
            </a:r>
            <a:r>
              <a:rPr lang="en-US" dirty="0" err="1" smtClean="0"/>
              <a:t>Mwangi</a:t>
            </a:r>
            <a:r>
              <a:rPr lang="en-US" dirty="0" smtClean="0"/>
              <a:t> </a:t>
            </a:r>
            <a:r>
              <a:rPr lang="en-US" dirty="0" err="1" smtClean="0"/>
              <a:t>Githaiga</a:t>
            </a:r>
            <a:r>
              <a:rPr lang="en-US" dirty="0" smtClean="0"/>
              <a:t> from KWFT, Kenya</a:t>
            </a:r>
          </a:p>
          <a:p>
            <a:pPr marL="109728" indent="0">
              <a:buNone/>
            </a:pPr>
            <a:endParaRPr lang="en-US" dirty="0" smtClean="0"/>
          </a:p>
          <a:p>
            <a:r>
              <a:rPr lang="en-US" dirty="0" smtClean="0"/>
              <a:t>Interview with </a:t>
            </a:r>
            <a:r>
              <a:rPr lang="en-US" dirty="0" err="1" smtClean="0"/>
              <a:t>Tahir</a:t>
            </a:r>
            <a:r>
              <a:rPr lang="en-US" dirty="0" smtClean="0"/>
              <a:t> </a:t>
            </a:r>
            <a:r>
              <a:rPr lang="en-US" dirty="0" err="1" smtClean="0"/>
              <a:t>Waqar</a:t>
            </a:r>
            <a:r>
              <a:rPr lang="en-US" dirty="0" smtClean="0"/>
              <a:t> from NRSP, Pakistan</a:t>
            </a:r>
          </a:p>
          <a:p>
            <a:pPr marL="109728" indent="0">
              <a:buNone/>
            </a:pPr>
            <a:endParaRPr lang="en-US" dirty="0" smtClean="0"/>
          </a:p>
          <a:p>
            <a:r>
              <a:rPr lang="en-US" dirty="0" smtClean="0"/>
              <a:t>Discussion with Participants</a:t>
            </a:r>
            <a:endParaRPr lang="en-US" dirty="0"/>
          </a:p>
        </p:txBody>
      </p:sp>
    </p:spTree>
    <p:extLst>
      <p:ext uri="{BB962C8B-B14F-4D97-AF65-F5344CB8AC3E}">
        <p14:creationId xmlns:p14="http://schemas.microsoft.com/office/powerpoint/2010/main" val="3272076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9129"/>
            <a:ext cx="8229600" cy="1066800"/>
          </a:xfrm>
        </p:spPr>
        <p:txBody>
          <a:bodyPr>
            <a:noAutofit/>
          </a:bodyPr>
          <a:lstStyle/>
          <a:p>
            <a:pPr lvl="0"/>
            <a:r>
              <a:rPr lang="en-US" sz="3200" dirty="0"/>
              <a:t>How does NRSP ensure that employees know about the grievance system and whistleblowing policy?</a:t>
            </a:r>
          </a:p>
        </p:txBody>
      </p:sp>
      <p:sp>
        <p:nvSpPr>
          <p:cNvPr id="5" name="Content Placeholder 2"/>
          <p:cNvSpPr txBox="1">
            <a:spLocks/>
          </p:cNvSpPr>
          <p:nvPr/>
        </p:nvSpPr>
        <p:spPr>
          <a:xfrm>
            <a:off x="457200" y="2540000"/>
            <a:ext cx="8229600" cy="4034536"/>
          </a:xfrm>
          <a:prstGeom prst="rect">
            <a:avLst/>
          </a:prstGeom>
        </p:spPr>
        <p:txBody>
          <a:bodyPr vert="horz">
            <a:normAutofit fontScale="850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30000"/>
              </a:lnSpc>
            </a:pPr>
            <a:r>
              <a:rPr lang="en-US" dirty="0" smtClean="0"/>
              <a:t>All professional employees receive orientation training at the entry level where they are briefed about these policies.</a:t>
            </a:r>
          </a:p>
          <a:p>
            <a:pPr>
              <a:lnSpc>
                <a:spcPct val="130000"/>
              </a:lnSpc>
            </a:pPr>
            <a:r>
              <a:rPr lang="en-US" dirty="0" smtClean="0"/>
              <a:t>Any modification in the policy is discussed in Monthly Staff meetings along with Inter Office Memorandum (circular).</a:t>
            </a:r>
          </a:p>
          <a:p>
            <a:pPr>
              <a:lnSpc>
                <a:spcPct val="130000"/>
              </a:lnSpc>
            </a:pPr>
            <a:r>
              <a:rPr lang="en-US" dirty="0" smtClean="0"/>
              <a:t>All employees have access to HR manual (available in all offices).</a:t>
            </a:r>
          </a:p>
          <a:p>
            <a:pPr>
              <a:lnSpc>
                <a:spcPct val="130000"/>
              </a:lnSpc>
            </a:pPr>
            <a:r>
              <a:rPr lang="en-US" dirty="0" smtClean="0"/>
              <a:t>Discussed in </a:t>
            </a:r>
            <a:r>
              <a:rPr lang="en-US" dirty="0" err="1" smtClean="0"/>
              <a:t>sectoral</a:t>
            </a:r>
            <a:r>
              <a:rPr lang="en-US" dirty="0" smtClean="0"/>
              <a:t> and program review meetings.</a:t>
            </a:r>
          </a:p>
        </p:txBody>
      </p:sp>
    </p:spTree>
    <p:extLst>
      <p:ext uri="{BB962C8B-B14F-4D97-AF65-F5344CB8AC3E}">
        <p14:creationId xmlns:p14="http://schemas.microsoft.com/office/powerpoint/2010/main" val="3284855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7891"/>
            <a:ext cx="8229600" cy="1066800"/>
          </a:xfrm>
        </p:spPr>
        <p:txBody>
          <a:bodyPr/>
          <a:lstStyle/>
          <a:p>
            <a:r>
              <a:rPr lang="en-US" dirty="0" smtClean="0"/>
              <a:t>Discussion with Participants</a:t>
            </a:r>
            <a:endParaRPr lang="en-US" dirty="0"/>
          </a:p>
        </p:txBody>
      </p:sp>
    </p:spTree>
    <p:extLst>
      <p:ext uri="{BB962C8B-B14F-4D97-AF65-F5344CB8AC3E}">
        <p14:creationId xmlns:p14="http://schemas.microsoft.com/office/powerpoint/2010/main" val="115245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resources</a:t>
            </a:r>
            <a:endParaRPr lang="en-US" dirty="0"/>
          </a:p>
        </p:txBody>
      </p:sp>
      <p:sp>
        <p:nvSpPr>
          <p:cNvPr id="3" name="Content Placeholder 2"/>
          <p:cNvSpPr>
            <a:spLocks noGrp="1"/>
          </p:cNvSpPr>
          <p:nvPr>
            <p:ph idx="1"/>
          </p:nvPr>
        </p:nvSpPr>
        <p:spPr/>
        <p:txBody>
          <a:bodyPr/>
          <a:lstStyle/>
          <a:p>
            <a:r>
              <a:rPr lang="en-US" dirty="0" smtClean="0"/>
              <a:t>SPM Resource Library for the </a:t>
            </a:r>
            <a:r>
              <a:rPr lang="en-US" dirty="0"/>
              <a:t>Universal Standards: http://sptf.info/spmstandards/standards-implementation-</a:t>
            </a:r>
            <a:r>
              <a:rPr lang="en-US" dirty="0" smtClean="0"/>
              <a:t>resources</a:t>
            </a:r>
          </a:p>
          <a:p>
            <a:pPr marL="109728" indent="0">
              <a:buNone/>
            </a:pPr>
            <a:endParaRPr lang="en-US" dirty="0"/>
          </a:p>
          <a:p>
            <a:r>
              <a:rPr lang="en-US" dirty="0" smtClean="0"/>
              <a:t>This presentation and </a:t>
            </a:r>
            <a:r>
              <a:rPr lang="en-US" dirty="0"/>
              <a:t>audio </a:t>
            </a:r>
            <a:r>
              <a:rPr lang="en-US" dirty="0" smtClean="0"/>
              <a:t>recordin</a:t>
            </a:r>
            <a:r>
              <a:rPr lang="en-US" dirty="0"/>
              <a:t>g: </a:t>
            </a:r>
            <a:r>
              <a:rPr lang="en-US" dirty="0" smtClean="0"/>
              <a:t>http</a:t>
            </a:r>
            <a:r>
              <a:rPr lang="en-US" dirty="0"/>
              <a:t>://</a:t>
            </a:r>
            <a:r>
              <a:rPr lang="en-US" dirty="0" err="1"/>
              <a:t>sptf.info</a:t>
            </a:r>
            <a:r>
              <a:rPr lang="en-US" dirty="0"/>
              <a:t>/online-trainings/universal-standards-implementation</a:t>
            </a:r>
          </a:p>
        </p:txBody>
      </p:sp>
    </p:spTree>
    <p:extLst>
      <p:ext uri="{BB962C8B-B14F-4D97-AF65-F5344CB8AC3E}">
        <p14:creationId xmlns:p14="http://schemas.microsoft.com/office/powerpoint/2010/main" val="42041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Section 5 of the Universal Standards</a:t>
            </a:r>
            <a:endParaRPr lang="en-US" dirty="0"/>
          </a:p>
        </p:txBody>
      </p:sp>
      <p:sp>
        <p:nvSpPr>
          <p:cNvPr id="3" name="Content Placeholder 2"/>
          <p:cNvSpPr>
            <a:spLocks noGrp="1"/>
          </p:cNvSpPr>
          <p:nvPr>
            <p:ph idx="1"/>
          </p:nvPr>
        </p:nvSpPr>
        <p:spPr>
          <a:xfrm>
            <a:off x="457200" y="1676399"/>
            <a:ext cx="8229600" cy="5181601"/>
          </a:xfrm>
        </p:spPr>
        <p:txBody>
          <a:bodyPr>
            <a:normAutofit fontScale="85000" lnSpcReduction="20000"/>
          </a:bodyPr>
          <a:lstStyle/>
          <a:p>
            <a:r>
              <a:rPr lang="en-US" b="1" dirty="0" smtClean="0"/>
              <a:t>Section Title</a:t>
            </a:r>
            <a:r>
              <a:rPr lang="en-US" dirty="0" smtClean="0"/>
              <a:t>: Treat Employees Responsibly</a:t>
            </a:r>
          </a:p>
          <a:p>
            <a:endParaRPr lang="en-US" dirty="0" smtClean="0"/>
          </a:p>
          <a:p>
            <a:r>
              <a:rPr lang="en-US" b="1" dirty="0" smtClean="0"/>
              <a:t>Rationale</a:t>
            </a:r>
            <a:r>
              <a:rPr lang="en-US" dirty="0" smtClean="0"/>
              <a:t>: Employees have rights, and employees that are well-treated are more likely to treat clients responsibly.</a:t>
            </a:r>
          </a:p>
          <a:p>
            <a:pPr marL="109728" indent="0">
              <a:buNone/>
            </a:pPr>
            <a:endParaRPr lang="en-US" dirty="0"/>
          </a:p>
          <a:p>
            <a:r>
              <a:rPr lang="en-US" b="1" dirty="0" smtClean="0"/>
              <a:t>Three standards:</a:t>
            </a:r>
          </a:p>
          <a:p>
            <a:pPr lvl="1"/>
            <a:r>
              <a:rPr lang="en-US" b="1" dirty="0">
                <a:solidFill>
                  <a:schemeClr val="tx1"/>
                </a:solidFill>
              </a:rPr>
              <a:t>5a- </a:t>
            </a:r>
            <a:r>
              <a:rPr lang="en-US" dirty="0">
                <a:solidFill>
                  <a:schemeClr val="tx1"/>
                </a:solidFill>
              </a:rPr>
              <a:t>The institution follows a written Human Resources policy that protects employees and creates a supportive working </a:t>
            </a:r>
            <a:r>
              <a:rPr lang="en-US" dirty="0" smtClean="0">
                <a:solidFill>
                  <a:schemeClr val="tx1"/>
                </a:solidFill>
              </a:rPr>
              <a:t>environment.</a:t>
            </a:r>
          </a:p>
          <a:p>
            <a:pPr marL="411480" lvl="1" indent="0">
              <a:buNone/>
            </a:pPr>
            <a:endParaRPr lang="en-US" dirty="0" smtClean="0">
              <a:solidFill>
                <a:schemeClr val="tx1"/>
              </a:solidFill>
            </a:endParaRPr>
          </a:p>
          <a:p>
            <a:pPr lvl="1"/>
            <a:r>
              <a:rPr lang="en-US" b="1" dirty="0" smtClean="0">
                <a:solidFill>
                  <a:schemeClr val="tx1"/>
                </a:solidFill>
              </a:rPr>
              <a:t>5b- </a:t>
            </a:r>
            <a:r>
              <a:rPr lang="en-US" dirty="0">
                <a:solidFill>
                  <a:schemeClr val="tx1"/>
                </a:solidFill>
              </a:rPr>
              <a:t>The institution communicates to all employees the terms of their employment and provides training for essential job functions. </a:t>
            </a:r>
            <a:endParaRPr lang="en-US" dirty="0" smtClean="0">
              <a:solidFill>
                <a:schemeClr val="tx1"/>
              </a:solidFill>
            </a:endParaRPr>
          </a:p>
          <a:p>
            <a:pPr marL="411480" lvl="1" indent="0">
              <a:buNone/>
            </a:pPr>
            <a:endParaRPr lang="en-US" dirty="0" smtClean="0">
              <a:solidFill>
                <a:schemeClr val="tx1"/>
              </a:solidFill>
            </a:endParaRPr>
          </a:p>
          <a:p>
            <a:pPr lvl="1"/>
            <a:r>
              <a:rPr lang="en-US" b="1" dirty="0" smtClean="0">
                <a:solidFill>
                  <a:schemeClr val="tx1"/>
                </a:solidFill>
              </a:rPr>
              <a:t>5c- </a:t>
            </a:r>
            <a:r>
              <a:rPr lang="en-US" dirty="0" smtClean="0">
                <a:solidFill>
                  <a:schemeClr val="tx1"/>
                </a:solidFill>
              </a:rPr>
              <a:t>The </a:t>
            </a:r>
            <a:r>
              <a:rPr lang="en-US" dirty="0">
                <a:solidFill>
                  <a:schemeClr val="tx1"/>
                </a:solidFill>
              </a:rPr>
              <a:t>institution monitors employee satisfaction and turnover. </a:t>
            </a:r>
            <a:endParaRPr lang="en-US" dirty="0" smtClean="0">
              <a:solidFill>
                <a:schemeClr val="tx1"/>
              </a:solidFill>
            </a:endParaRPr>
          </a:p>
          <a:p>
            <a:pPr lvl="1"/>
            <a:endParaRPr lang="en-US" dirty="0" smtClean="0">
              <a:solidFill>
                <a:schemeClr val="tx1"/>
              </a:solidFill>
            </a:endParaRPr>
          </a:p>
        </p:txBody>
      </p:sp>
    </p:spTree>
    <p:extLst>
      <p:ext uri="{BB962C8B-B14F-4D97-AF65-F5344CB8AC3E}">
        <p14:creationId xmlns:p14="http://schemas.microsoft.com/office/powerpoint/2010/main" val="19980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9756"/>
            <a:ext cx="8229600" cy="1069848"/>
          </a:xfrm>
        </p:spPr>
        <p:txBody>
          <a:bodyPr>
            <a:normAutofit fontScale="90000"/>
          </a:bodyPr>
          <a:lstStyle/>
          <a:p>
            <a:r>
              <a:rPr lang="en-US" dirty="0">
                <a:solidFill>
                  <a:schemeClr val="tx1"/>
                </a:solidFill>
              </a:rPr>
              <a:t>5</a:t>
            </a:r>
            <a:r>
              <a:rPr lang="en-US" dirty="0" smtClean="0">
                <a:solidFill>
                  <a:schemeClr val="tx1"/>
                </a:solidFill>
              </a:rPr>
              <a:t>a</a:t>
            </a:r>
            <a:r>
              <a:rPr lang="en-US" dirty="0">
                <a:solidFill>
                  <a:schemeClr val="tx1"/>
                </a:solidFill>
              </a:rPr>
              <a:t>- The institution follows a written Human Resources policy that protects employees and creates a supportive working environment.</a:t>
            </a:r>
            <a:br>
              <a:rPr lang="en-US" dirty="0">
                <a:solidFill>
                  <a:schemeClr val="tx1"/>
                </a:solidFill>
              </a:rPr>
            </a:br>
            <a:r>
              <a:rPr lang="en-US" dirty="0">
                <a:solidFill>
                  <a:schemeClr val="tx1"/>
                </a:solidFill>
              </a:rPr>
              <a:t/>
            </a:r>
            <a:br>
              <a:rPr lang="en-US" dirty="0">
                <a:solidFill>
                  <a:schemeClr val="tx1"/>
                </a:solidFill>
              </a:rPr>
            </a:br>
            <a:endParaRPr lang="en-US" dirty="0"/>
          </a:p>
        </p:txBody>
      </p:sp>
    </p:spTree>
    <p:extLst>
      <p:ext uri="{BB962C8B-B14F-4D97-AF65-F5344CB8AC3E}">
        <p14:creationId xmlns:p14="http://schemas.microsoft.com/office/powerpoint/2010/main" val="1668716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42652654"/>
              </p:ext>
            </p:extLst>
          </p:nvPr>
        </p:nvGraphicFramePr>
        <p:xfrm>
          <a:off x="0" y="0"/>
          <a:ext cx="9144000" cy="6951006"/>
        </p:xfrm>
        <a:graphic>
          <a:graphicData uri="http://schemas.openxmlformats.org/drawingml/2006/table">
            <a:tbl>
              <a:tblPr firstRow="1" bandRow="1">
                <a:tableStyleId>{2D5ABB26-0587-4C30-8999-92F81FD0307C}</a:tableStyleId>
              </a:tblPr>
              <a:tblGrid>
                <a:gridCol w="9144000"/>
              </a:tblGrid>
              <a:tr h="494660">
                <a:tc>
                  <a:txBody>
                    <a:bodyPr/>
                    <a:lstStyle/>
                    <a:p>
                      <a:r>
                        <a:rPr lang="en-US" sz="2400" b="1" dirty="0" smtClean="0">
                          <a:solidFill>
                            <a:schemeClr val="bg1"/>
                          </a:solidFill>
                        </a:rPr>
                        <a:t>Standard</a:t>
                      </a:r>
                      <a:endParaRPr lang="en-US" sz="2400" b="1" dirty="0">
                        <a:solidFill>
                          <a:schemeClr val="bg1"/>
                        </a:solidFill>
                      </a:endParaRPr>
                    </a:p>
                  </a:txBody>
                  <a:tcPr>
                    <a:solidFill>
                      <a:schemeClr val="tx2"/>
                    </a:solidFill>
                  </a:tcPr>
                </a:tc>
              </a:tr>
              <a:tr h="618326">
                <a:tc>
                  <a:txBody>
                    <a:bodyPr/>
                    <a:lstStyle/>
                    <a:p>
                      <a:pPr lvl="0"/>
                      <a:r>
                        <a:rPr lang="en-US" sz="2200" smtClean="0">
                          <a:solidFill>
                            <a:schemeClr val="tx1"/>
                          </a:solidFill>
                        </a:rPr>
                        <a:t>5a- The </a:t>
                      </a:r>
                      <a:r>
                        <a:rPr lang="en-US" sz="2200" dirty="0" smtClean="0">
                          <a:solidFill>
                            <a:schemeClr val="tx1"/>
                          </a:solidFill>
                        </a:rPr>
                        <a:t>institution follows a written Human Resources policy that protects employees and creates a supportive working environment.</a:t>
                      </a:r>
                    </a:p>
                  </a:txBody>
                  <a:tcPr/>
                </a:tc>
              </a:tr>
              <a:tr h="503378">
                <a:tc>
                  <a:txBody>
                    <a:bodyPr/>
                    <a:lstStyle/>
                    <a:p>
                      <a:r>
                        <a:rPr lang="en-US" sz="2400" b="1" dirty="0" smtClean="0">
                          <a:solidFill>
                            <a:srgbClr val="FFFFFF"/>
                          </a:solidFill>
                        </a:rPr>
                        <a:t>Essential</a:t>
                      </a:r>
                      <a:r>
                        <a:rPr lang="en-US" sz="2400" b="1" baseline="0" dirty="0" smtClean="0">
                          <a:solidFill>
                            <a:srgbClr val="FFFFFF"/>
                          </a:solidFill>
                        </a:rPr>
                        <a:t> Practices</a:t>
                      </a:r>
                      <a:endParaRPr lang="en-US" sz="2400" b="1" dirty="0">
                        <a:solidFill>
                          <a:srgbClr val="FFFFFF"/>
                        </a:solidFill>
                      </a:endParaRPr>
                    </a:p>
                  </a:txBody>
                  <a:tcPr>
                    <a:solidFill>
                      <a:schemeClr val="accent3"/>
                    </a:solidFill>
                  </a:tcPr>
                </a:tc>
              </a:tr>
              <a:tr h="5190968">
                <a:tc>
                  <a:txBody>
                    <a:bodyPr/>
                    <a:lstStyle/>
                    <a:p>
                      <a:pPr marL="285750" indent="-285750">
                        <a:lnSpc>
                          <a:spcPct val="90000"/>
                        </a:lnSpc>
                        <a:buFont typeface="Arial"/>
                        <a:buChar char="•"/>
                      </a:pPr>
                      <a:r>
                        <a:rPr kumimoji="0" lang="en-US" sz="2000" kern="1200" dirty="0" smtClean="0">
                          <a:solidFill>
                            <a:schemeClr val="tx1"/>
                          </a:solidFill>
                          <a:effectLst/>
                          <a:latin typeface="+mn-lt"/>
                          <a:ea typeface="+mn-ea"/>
                          <a:cs typeface="+mn-cs"/>
                        </a:rPr>
                        <a:t>Make HR policy available to all employees; comply with national law; and explain employees’ rights related to all of the following: wages, benefits, working conditions, safety at work, non-discrimination, freedom of association, and grievance</a:t>
                      </a:r>
                      <a:r>
                        <a:rPr kumimoji="0" lang="en-US" sz="2000" kern="1200" baseline="0" dirty="0" smtClean="0">
                          <a:solidFill>
                            <a:schemeClr val="tx1"/>
                          </a:solidFill>
                          <a:effectLst/>
                          <a:latin typeface="+mn-lt"/>
                          <a:ea typeface="+mn-ea"/>
                          <a:cs typeface="+mn-cs"/>
                        </a:rPr>
                        <a:t> </a:t>
                      </a:r>
                      <a:r>
                        <a:rPr kumimoji="0" lang="en-US" sz="2000" kern="1200" dirty="0" smtClean="0">
                          <a:solidFill>
                            <a:schemeClr val="tx1"/>
                          </a:solidFill>
                          <a:effectLst/>
                          <a:latin typeface="+mn-lt"/>
                          <a:ea typeface="+mn-ea"/>
                          <a:cs typeface="+mn-cs"/>
                        </a:rPr>
                        <a:t>resolution.</a:t>
                      </a:r>
                    </a:p>
                    <a:p>
                      <a:pPr marL="0" indent="0">
                        <a:lnSpc>
                          <a:spcPct val="90000"/>
                        </a:lnSpc>
                        <a:buFont typeface="Arial"/>
                        <a:buNone/>
                      </a:pPr>
                      <a:endParaRPr lang="en-US" sz="2000" dirty="0" smtClean="0">
                        <a:effectLst/>
                      </a:endParaRPr>
                    </a:p>
                    <a:p>
                      <a:pPr marL="285750" marR="0" indent="-285750" algn="l" defTabSz="914400" rtl="0" eaLnBrk="1" fontAlgn="auto" latinLnBrk="0" hangingPunct="1">
                        <a:lnSpc>
                          <a:spcPct val="90000"/>
                        </a:lnSpc>
                        <a:spcBef>
                          <a:spcPts val="0"/>
                        </a:spcBef>
                        <a:spcAft>
                          <a:spcPts val="0"/>
                        </a:spcAft>
                        <a:buClrTx/>
                        <a:buSzTx/>
                        <a:buFont typeface="Arial"/>
                        <a:buChar char="•"/>
                        <a:tabLst/>
                        <a:defRPr/>
                      </a:pPr>
                      <a:r>
                        <a:rPr kumimoji="0" lang="en-US" sz="2000" kern="1200" dirty="0" smtClean="0">
                          <a:solidFill>
                            <a:schemeClr val="tx1"/>
                          </a:solidFill>
                          <a:effectLst/>
                          <a:latin typeface="+mn-lt"/>
                          <a:ea typeface="+mn-ea"/>
                          <a:cs typeface="+mn-cs"/>
                        </a:rPr>
                        <a:t>Pay a living wage for employees</a:t>
                      </a:r>
                      <a:r>
                        <a:rPr kumimoji="0" lang="en-US" sz="2000" kern="1200" baseline="0" dirty="0" smtClean="0">
                          <a:solidFill>
                            <a:schemeClr val="tx1"/>
                          </a:solidFill>
                          <a:effectLst/>
                          <a:latin typeface="+mn-lt"/>
                          <a:ea typeface="+mn-ea"/>
                          <a:cs typeface="+mn-cs"/>
                        </a:rPr>
                        <a:t> (</a:t>
                      </a:r>
                      <a:r>
                        <a:rPr kumimoji="0" lang="en-US" sz="2000" kern="1200" dirty="0" smtClean="0">
                          <a:solidFill>
                            <a:schemeClr val="tx1"/>
                          </a:solidFill>
                          <a:effectLst/>
                          <a:latin typeface="+mn-lt"/>
                          <a:ea typeface="+mn-ea"/>
                          <a:cs typeface="+mn-cs"/>
                        </a:rPr>
                        <a:t>sufficient to provide minimally satisfactory living conditions for the employee in the location where s/he works.)</a:t>
                      </a:r>
                    </a:p>
                    <a:p>
                      <a:pPr marL="0" marR="0" indent="0" algn="l" defTabSz="914400" rtl="0" eaLnBrk="1" fontAlgn="auto" latinLnBrk="0" hangingPunct="1">
                        <a:lnSpc>
                          <a:spcPct val="90000"/>
                        </a:lnSpc>
                        <a:spcBef>
                          <a:spcPts val="0"/>
                        </a:spcBef>
                        <a:spcAft>
                          <a:spcPts val="0"/>
                        </a:spcAft>
                        <a:buClrTx/>
                        <a:buSzTx/>
                        <a:buFont typeface="Arial"/>
                        <a:buNone/>
                        <a:tabLst/>
                        <a:defRPr/>
                      </a:pPr>
                      <a:endParaRPr kumimoji="0" lang="en-US" sz="2000" kern="1200" dirty="0" smtClean="0">
                        <a:solidFill>
                          <a:schemeClr val="tx1"/>
                        </a:solidFill>
                        <a:effectLst/>
                        <a:latin typeface="+mn-lt"/>
                        <a:ea typeface="+mn-ea"/>
                        <a:cs typeface="+mn-cs"/>
                      </a:endParaRPr>
                    </a:p>
                    <a:p>
                      <a:pPr marL="285750" indent="-285750">
                        <a:lnSpc>
                          <a:spcPct val="90000"/>
                        </a:lnSpc>
                        <a:buFont typeface="Arial"/>
                        <a:buChar char="•"/>
                      </a:pPr>
                      <a:r>
                        <a:rPr kumimoji="0" lang="en-US" sz="2000" kern="1200" dirty="0" smtClean="0">
                          <a:solidFill>
                            <a:schemeClr val="tx1"/>
                          </a:solidFill>
                          <a:effectLst/>
                          <a:latin typeface="+mn-lt"/>
                          <a:ea typeface="+mn-ea"/>
                          <a:cs typeface="+mn-cs"/>
                        </a:rPr>
                        <a:t>Accept and respond to employee grievances through a formal and confidential grievance system that protects employees from retaliation for submitting their complaints.</a:t>
                      </a:r>
                      <a:r>
                        <a:rPr lang="en-US" sz="2000" dirty="0" smtClean="0">
                          <a:effectLst/>
                        </a:rPr>
                        <a:t> </a:t>
                      </a:r>
                    </a:p>
                    <a:p>
                      <a:pPr marL="0" indent="0">
                        <a:lnSpc>
                          <a:spcPct val="90000"/>
                        </a:lnSpc>
                        <a:buFont typeface="Arial"/>
                        <a:buNone/>
                      </a:pPr>
                      <a:endParaRPr lang="en-US" sz="2000" dirty="0" smtClean="0">
                        <a:effectLst/>
                      </a:endParaRPr>
                    </a:p>
                    <a:p>
                      <a:pPr marL="285750" marR="0" indent="-285750" algn="l" defTabSz="914400" rtl="0" eaLnBrk="1" fontAlgn="auto" latinLnBrk="0" hangingPunct="1">
                        <a:lnSpc>
                          <a:spcPct val="90000"/>
                        </a:lnSpc>
                        <a:spcBef>
                          <a:spcPts val="0"/>
                        </a:spcBef>
                        <a:spcAft>
                          <a:spcPts val="0"/>
                        </a:spcAft>
                        <a:buClrTx/>
                        <a:buSzTx/>
                        <a:buFont typeface="Arial"/>
                        <a:buChar char="•"/>
                        <a:tabLst/>
                        <a:defRPr/>
                      </a:pPr>
                      <a:r>
                        <a:rPr kumimoji="0" lang="en-US" sz="2000" kern="1200" dirty="0" smtClean="0">
                          <a:solidFill>
                            <a:schemeClr val="tx1"/>
                          </a:solidFill>
                          <a:effectLst/>
                          <a:latin typeface="+mn-lt"/>
                          <a:ea typeface="+mn-ea"/>
                          <a:cs typeface="+mn-cs"/>
                        </a:rPr>
                        <a:t>Assess the health and safety risks that employees face on the job and provide training and equipment necessary to mitigate those risks.  </a:t>
                      </a:r>
                    </a:p>
                    <a:p>
                      <a:pPr marL="0" marR="0" indent="0" algn="l" defTabSz="914400" rtl="0" eaLnBrk="1" fontAlgn="auto" latinLnBrk="0" hangingPunct="1">
                        <a:lnSpc>
                          <a:spcPct val="90000"/>
                        </a:lnSpc>
                        <a:spcBef>
                          <a:spcPts val="0"/>
                        </a:spcBef>
                        <a:spcAft>
                          <a:spcPts val="0"/>
                        </a:spcAft>
                        <a:buClrTx/>
                        <a:buSzTx/>
                        <a:buFont typeface="Arial"/>
                        <a:buNone/>
                        <a:tabLst/>
                        <a:defRPr/>
                      </a:pPr>
                      <a:endParaRPr kumimoji="0" lang="en-US" sz="2000" kern="1200" dirty="0" smtClean="0">
                        <a:solidFill>
                          <a:schemeClr val="tx1"/>
                        </a:solidFill>
                        <a:effectLst/>
                        <a:latin typeface="+mn-lt"/>
                        <a:ea typeface="+mn-ea"/>
                        <a:cs typeface="+mn-cs"/>
                      </a:endParaRPr>
                    </a:p>
                    <a:p>
                      <a:pPr marL="285750" indent="-285750">
                        <a:lnSpc>
                          <a:spcPct val="90000"/>
                        </a:lnSpc>
                        <a:buFont typeface="Arial"/>
                        <a:buChar char="•"/>
                      </a:pPr>
                      <a:r>
                        <a:rPr kumimoji="0" lang="en-US" sz="2000" kern="1200" dirty="0" smtClean="0">
                          <a:solidFill>
                            <a:schemeClr val="tx1"/>
                          </a:solidFill>
                          <a:effectLst/>
                          <a:latin typeface="+mn-lt"/>
                          <a:ea typeface="+mn-ea"/>
                          <a:cs typeface="+mn-cs"/>
                        </a:rPr>
                        <a:t>Document, report, and investigate all occupational accidents, injuries or diseases.</a:t>
                      </a:r>
                      <a:r>
                        <a:rPr lang="en-US" sz="2000" dirty="0" smtClean="0">
                          <a:effectLst/>
                        </a:rPr>
                        <a:t> </a:t>
                      </a:r>
                      <a:endParaRPr kumimoji="0" lang="en-US" sz="2000" kern="1200" dirty="0" smtClean="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3199072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9756"/>
            <a:ext cx="8229600" cy="1069848"/>
          </a:xfrm>
        </p:spPr>
        <p:txBody>
          <a:bodyPr>
            <a:normAutofit fontScale="90000"/>
          </a:bodyPr>
          <a:lstStyle/>
          <a:p>
            <a:pPr lvl="0"/>
            <a:r>
              <a:rPr lang="en-US" dirty="0">
                <a:solidFill>
                  <a:srgbClr val="000000"/>
                </a:solidFill>
              </a:rPr>
              <a:t>5b- The institution communicates to all employees the terms of their employment and provides training for essential job functions. </a:t>
            </a:r>
          </a:p>
        </p:txBody>
      </p:sp>
    </p:spTree>
    <p:extLst>
      <p:ext uri="{BB962C8B-B14F-4D97-AF65-F5344CB8AC3E}">
        <p14:creationId xmlns:p14="http://schemas.microsoft.com/office/powerpoint/2010/main" val="17633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34217322"/>
              </p:ext>
            </p:extLst>
          </p:nvPr>
        </p:nvGraphicFramePr>
        <p:xfrm>
          <a:off x="0" y="0"/>
          <a:ext cx="9144000" cy="6867368"/>
        </p:xfrm>
        <a:graphic>
          <a:graphicData uri="http://schemas.openxmlformats.org/drawingml/2006/table">
            <a:tbl>
              <a:tblPr firstRow="1" bandRow="1">
                <a:tableStyleId>{2D5ABB26-0587-4C30-8999-92F81FD0307C}</a:tableStyleId>
              </a:tblPr>
              <a:tblGrid>
                <a:gridCol w="9144000"/>
              </a:tblGrid>
              <a:tr h="323273">
                <a:tc>
                  <a:txBody>
                    <a:bodyPr/>
                    <a:lstStyle/>
                    <a:p>
                      <a:r>
                        <a:rPr lang="en-US" sz="2400" b="0" dirty="0" smtClean="0">
                          <a:solidFill>
                            <a:srgbClr val="FFFFFF"/>
                          </a:solidFill>
                        </a:rPr>
                        <a:t>Standard</a:t>
                      </a:r>
                      <a:endParaRPr lang="en-US" sz="2400" b="0" dirty="0">
                        <a:solidFill>
                          <a:srgbClr val="FFFFFF"/>
                        </a:solidFill>
                      </a:endParaRPr>
                    </a:p>
                  </a:txBody>
                  <a:tcPr>
                    <a:solidFill>
                      <a:schemeClr val="tx2"/>
                    </a:solidFill>
                  </a:tcPr>
                </a:tc>
              </a:tr>
              <a:tr h="618326">
                <a:tc>
                  <a:txBody>
                    <a:bodyPr/>
                    <a:lstStyle/>
                    <a:p>
                      <a:pPr lvl="0"/>
                      <a:r>
                        <a:rPr lang="en-US" sz="2200" b="0" dirty="0" smtClean="0">
                          <a:solidFill>
                            <a:srgbClr val="000000"/>
                          </a:solidFill>
                        </a:rPr>
                        <a:t>5b- </a:t>
                      </a:r>
                      <a:r>
                        <a:rPr kumimoji="0" lang="en-US" sz="2200" b="0" kern="1200" dirty="0" smtClean="0">
                          <a:solidFill>
                            <a:srgbClr val="000000"/>
                          </a:solidFill>
                          <a:effectLst/>
                          <a:latin typeface="+mn-lt"/>
                          <a:ea typeface="+mn-ea"/>
                          <a:cs typeface="+mn-cs"/>
                        </a:rPr>
                        <a:t>The institution communicates to all employees the terms of their employment and provides training for essential job functions. </a:t>
                      </a:r>
                      <a:endParaRPr lang="en-US" sz="2200" b="0" dirty="0" smtClean="0">
                        <a:solidFill>
                          <a:srgbClr val="000000"/>
                        </a:solidFill>
                      </a:endParaRPr>
                    </a:p>
                  </a:txBody>
                  <a:tcPr/>
                </a:tc>
              </a:tr>
              <a:tr h="344925">
                <a:tc>
                  <a:txBody>
                    <a:bodyPr/>
                    <a:lstStyle/>
                    <a:p>
                      <a:r>
                        <a:rPr lang="en-US" sz="2400" b="0" dirty="0" smtClean="0">
                          <a:solidFill>
                            <a:srgbClr val="FFFFFF"/>
                          </a:solidFill>
                        </a:rPr>
                        <a:t>Essential</a:t>
                      </a:r>
                      <a:r>
                        <a:rPr lang="en-US" sz="2400" b="0" baseline="0" dirty="0" smtClean="0">
                          <a:solidFill>
                            <a:srgbClr val="FFFFFF"/>
                          </a:solidFill>
                        </a:rPr>
                        <a:t> Practices</a:t>
                      </a:r>
                      <a:endParaRPr lang="en-US" sz="2400" b="0" dirty="0">
                        <a:solidFill>
                          <a:srgbClr val="FFFFFF"/>
                        </a:solidFill>
                      </a:endParaRPr>
                    </a:p>
                  </a:txBody>
                  <a:tcPr>
                    <a:solidFill>
                      <a:schemeClr val="accent3"/>
                    </a:solidFill>
                  </a:tcPr>
                </a:tc>
              </a:tr>
              <a:tr h="5190968">
                <a:tc>
                  <a:txBody>
                    <a:bodyPr/>
                    <a:lstStyle/>
                    <a:p>
                      <a:pPr marL="457200" marR="0" indent="-457200">
                        <a:spcBef>
                          <a:spcPts val="0"/>
                        </a:spcBef>
                        <a:spcAft>
                          <a:spcPts val="0"/>
                        </a:spcAft>
                        <a:buFont typeface="Arial"/>
                        <a:buChar char="•"/>
                      </a:pPr>
                      <a:r>
                        <a:rPr kumimoji="0" lang="en-US" sz="2200" kern="1200" dirty="0" smtClean="0">
                          <a:solidFill>
                            <a:schemeClr val="tx1"/>
                          </a:solidFill>
                          <a:effectLst/>
                          <a:latin typeface="+mn-lt"/>
                          <a:ea typeface="+mn-ea"/>
                          <a:cs typeface="+mn-cs"/>
                        </a:rPr>
                        <a:t>Provide</a:t>
                      </a:r>
                      <a:r>
                        <a:rPr kumimoji="0" lang="en-US" sz="2200" kern="1200" baseline="0" dirty="0" smtClean="0">
                          <a:solidFill>
                            <a:schemeClr val="tx1"/>
                          </a:solidFill>
                          <a:effectLst/>
                          <a:latin typeface="+mn-lt"/>
                          <a:ea typeface="+mn-ea"/>
                          <a:cs typeface="+mn-cs"/>
                        </a:rPr>
                        <a:t> e</a:t>
                      </a:r>
                      <a:r>
                        <a:rPr kumimoji="0" lang="en-US" sz="2200" kern="1200" dirty="0" smtClean="0">
                          <a:solidFill>
                            <a:schemeClr val="tx1"/>
                          </a:solidFill>
                          <a:effectLst/>
                          <a:latin typeface="+mn-lt"/>
                          <a:ea typeface="+mn-ea"/>
                          <a:cs typeface="+mn-cs"/>
                        </a:rPr>
                        <a:t>ach employee with a written job description and a written or verbal employment contract that includes his/her salary, benefits, and employment conditions. </a:t>
                      </a:r>
                    </a:p>
                    <a:p>
                      <a:pPr marL="457200" marR="0" indent="-457200">
                        <a:spcBef>
                          <a:spcPts val="0"/>
                        </a:spcBef>
                        <a:spcAft>
                          <a:spcPts val="0"/>
                        </a:spcAft>
                        <a:buFont typeface="Arial"/>
                        <a:buChar char="•"/>
                      </a:pPr>
                      <a:r>
                        <a:rPr kumimoji="0" lang="en-US" sz="2200" kern="1200" dirty="0" smtClean="0">
                          <a:solidFill>
                            <a:schemeClr val="tx1"/>
                          </a:solidFill>
                          <a:effectLst/>
                          <a:latin typeface="+mn-lt"/>
                          <a:ea typeface="+mn-ea"/>
                          <a:cs typeface="+mn-cs"/>
                        </a:rPr>
                        <a:t>Provide</a:t>
                      </a:r>
                      <a:r>
                        <a:rPr kumimoji="0" lang="en-US" sz="2200" kern="1200" baseline="0" dirty="0" smtClean="0">
                          <a:solidFill>
                            <a:schemeClr val="tx1"/>
                          </a:solidFill>
                          <a:effectLst/>
                          <a:latin typeface="+mn-lt"/>
                          <a:ea typeface="+mn-ea"/>
                          <a:cs typeface="+mn-cs"/>
                        </a:rPr>
                        <a:t> e</a:t>
                      </a:r>
                      <a:r>
                        <a:rPr kumimoji="0" lang="en-US" sz="2200" kern="1200" dirty="0" smtClean="0">
                          <a:solidFill>
                            <a:schemeClr val="tx1"/>
                          </a:solidFill>
                          <a:effectLst/>
                          <a:latin typeface="+mn-lt"/>
                          <a:ea typeface="+mn-ea"/>
                          <a:cs typeface="+mn-cs"/>
                        </a:rPr>
                        <a:t>ach employee with job-specific training and/or skill development necessary to perform his/her essential job functions.</a:t>
                      </a:r>
                      <a:r>
                        <a:rPr lang="en-US" sz="2200" dirty="0" smtClean="0">
                          <a:effectLst/>
                        </a:rPr>
                        <a:t> </a:t>
                      </a:r>
                    </a:p>
                    <a:p>
                      <a:pPr marL="457200" marR="0" indent="-457200">
                        <a:spcBef>
                          <a:spcPts val="0"/>
                        </a:spcBef>
                        <a:spcAft>
                          <a:spcPts val="0"/>
                        </a:spcAft>
                        <a:buFont typeface="Arial"/>
                        <a:buChar char="•"/>
                      </a:pPr>
                      <a:r>
                        <a:rPr kumimoji="0" lang="en-US" sz="2200" kern="1200" dirty="0" smtClean="0">
                          <a:solidFill>
                            <a:schemeClr val="tx1"/>
                          </a:solidFill>
                          <a:effectLst/>
                          <a:latin typeface="+mn-lt"/>
                          <a:ea typeface="+mn-ea"/>
                          <a:cs typeface="+mn-cs"/>
                        </a:rPr>
                        <a:t>Ensure each employee understands how his/her performance will be evaluated and rewarded by the institution. </a:t>
                      </a:r>
                      <a:endParaRPr kumimoji="0" lang="en-US" sz="2200" b="0" kern="1200" dirty="0">
                        <a:solidFill>
                          <a:srgbClr val="000000"/>
                        </a:solidFill>
                        <a:effectLst/>
                        <a:latin typeface="Cambria"/>
                        <a:ea typeface="ＭＳ 明朝"/>
                        <a:cs typeface="Times New Roman"/>
                      </a:endParaRPr>
                    </a:p>
                    <a:p>
                      <a:pPr marL="0" marR="0" indent="0">
                        <a:spcBef>
                          <a:spcPts val="0"/>
                        </a:spcBef>
                        <a:spcAft>
                          <a:spcPts val="0"/>
                        </a:spcAft>
                        <a:buFont typeface="Arial"/>
                        <a:buNone/>
                      </a:pPr>
                      <a:endParaRPr kumimoji="0" lang="en-US" sz="2000" b="0" kern="1200" dirty="0">
                        <a:solidFill>
                          <a:srgbClr val="000000"/>
                        </a:solidFill>
                        <a:effectLst/>
                        <a:latin typeface="Cambria"/>
                        <a:ea typeface="ＭＳ 明朝"/>
                        <a:cs typeface="Times New Roman"/>
                      </a:endParaRPr>
                    </a:p>
                    <a:p>
                      <a:pPr marL="0" marR="0" indent="0">
                        <a:spcBef>
                          <a:spcPts val="0"/>
                        </a:spcBef>
                        <a:spcAft>
                          <a:spcPts val="0"/>
                        </a:spcAft>
                        <a:buFont typeface="Arial"/>
                        <a:buNone/>
                      </a:pPr>
                      <a:r>
                        <a:rPr kumimoji="0" lang="en-US" sz="2000" b="1" kern="1200" dirty="0" smtClean="0">
                          <a:solidFill>
                            <a:srgbClr val="000000"/>
                          </a:solidFill>
                          <a:effectLst/>
                          <a:latin typeface="Cambria"/>
                          <a:ea typeface="ＭＳ 明朝"/>
                          <a:cs typeface="Times New Roman"/>
                        </a:rPr>
                        <a:t>Client</a:t>
                      </a:r>
                      <a:r>
                        <a:rPr kumimoji="0" lang="en-US" sz="2000" b="1" kern="1200" baseline="0" dirty="0" smtClean="0">
                          <a:solidFill>
                            <a:srgbClr val="000000"/>
                          </a:solidFill>
                          <a:effectLst/>
                          <a:latin typeface="Cambria"/>
                          <a:ea typeface="ＭＳ 明朝"/>
                          <a:cs typeface="Times New Roman"/>
                        </a:rPr>
                        <a:t> Protection Practice that applies:</a:t>
                      </a:r>
                    </a:p>
                    <a:p>
                      <a:pPr marL="0" marR="0" indent="0">
                        <a:spcBef>
                          <a:spcPts val="0"/>
                        </a:spcBef>
                        <a:spcAft>
                          <a:spcPts val="0"/>
                        </a:spcAft>
                        <a:buFont typeface="Arial"/>
                        <a:buNone/>
                      </a:pPr>
                      <a:r>
                        <a:rPr kumimoji="0" lang="en-US" sz="2200" kern="1200" dirty="0" smtClean="0">
                          <a:solidFill>
                            <a:schemeClr val="tx1"/>
                          </a:solidFill>
                          <a:effectLst/>
                          <a:latin typeface="+mn-lt"/>
                          <a:ea typeface="+mn-ea"/>
                          <a:cs typeface="+mn-cs"/>
                        </a:rPr>
                        <a:t>Describe: specific provisions on what is considered acceptable/ unacceptable behavior</a:t>
                      </a:r>
                      <a:r>
                        <a:rPr kumimoji="0" lang="en-US" sz="2200" kern="1200" baseline="0" dirty="0" smtClean="0">
                          <a:solidFill>
                            <a:schemeClr val="tx1"/>
                          </a:solidFill>
                          <a:effectLst/>
                          <a:latin typeface="+mn-lt"/>
                          <a:ea typeface="+mn-ea"/>
                          <a:cs typeface="+mn-cs"/>
                        </a:rPr>
                        <a:t>, r</a:t>
                      </a:r>
                      <a:r>
                        <a:rPr kumimoji="0" lang="en-US" sz="2200" kern="1200" dirty="0" smtClean="0">
                          <a:solidFill>
                            <a:schemeClr val="tx1"/>
                          </a:solidFill>
                          <a:effectLst/>
                          <a:latin typeface="+mn-lt"/>
                          <a:ea typeface="+mn-ea"/>
                          <a:cs typeface="+mn-cs"/>
                        </a:rPr>
                        <a:t>eprimands and actions that can result in termination of employment,</a:t>
                      </a:r>
                      <a:r>
                        <a:rPr kumimoji="0" lang="en-US" sz="2200" kern="1200" baseline="0" dirty="0" smtClean="0">
                          <a:solidFill>
                            <a:schemeClr val="tx1"/>
                          </a:solidFill>
                          <a:effectLst/>
                          <a:latin typeface="+mn-lt"/>
                          <a:ea typeface="+mn-ea"/>
                          <a:cs typeface="+mn-cs"/>
                        </a:rPr>
                        <a:t> and p</a:t>
                      </a:r>
                      <a:r>
                        <a:rPr kumimoji="0" lang="en-US" sz="2200" kern="1200" dirty="0" smtClean="0">
                          <a:solidFill>
                            <a:schemeClr val="tx1"/>
                          </a:solidFill>
                          <a:effectLst/>
                          <a:latin typeface="+mn-lt"/>
                          <a:ea typeface="+mn-ea"/>
                          <a:cs typeface="+mn-cs"/>
                        </a:rPr>
                        <a:t>enalties for non-compliance with ethics code/collections policies.</a:t>
                      </a:r>
                      <a:r>
                        <a:rPr kumimoji="0" lang="en-US" sz="2200" kern="1200" baseline="0" dirty="0" smtClean="0">
                          <a:solidFill>
                            <a:schemeClr val="tx1"/>
                          </a:solidFill>
                          <a:effectLst/>
                          <a:latin typeface="+mn-lt"/>
                          <a:ea typeface="+mn-ea"/>
                          <a:cs typeface="+mn-cs"/>
                        </a:rPr>
                        <a:t> Sanction </a:t>
                      </a:r>
                      <a:r>
                        <a:rPr kumimoji="0" lang="en-US" sz="2200" kern="1200" dirty="0" smtClean="0">
                          <a:solidFill>
                            <a:schemeClr val="tx1"/>
                          </a:solidFill>
                          <a:effectLst/>
                          <a:latin typeface="+mn-lt"/>
                          <a:ea typeface="+mn-ea"/>
                          <a:cs typeface="+mn-cs"/>
                        </a:rPr>
                        <a:t>violations and monitor employee practices to provide education or sanctions as necessary. (Client Protection Principle 5)</a:t>
                      </a:r>
                      <a:r>
                        <a:rPr lang="en-US" sz="2200" dirty="0" smtClean="0">
                          <a:effectLst/>
                        </a:rPr>
                        <a:t> </a:t>
                      </a:r>
                      <a:endParaRPr kumimoji="0" lang="en-US" sz="2200" kern="1200" dirty="0" smtClean="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1366935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9756"/>
            <a:ext cx="8229600" cy="1069848"/>
          </a:xfrm>
        </p:spPr>
        <p:txBody>
          <a:bodyPr>
            <a:normAutofit fontScale="90000"/>
          </a:bodyPr>
          <a:lstStyle/>
          <a:p>
            <a:pPr lvl="0"/>
            <a:r>
              <a:rPr lang="en-US" dirty="0" smtClean="0">
                <a:solidFill>
                  <a:srgbClr val="000000"/>
                </a:solidFill>
              </a:rPr>
              <a:t>5c- The </a:t>
            </a:r>
            <a:r>
              <a:rPr lang="en-US" dirty="0">
                <a:solidFill>
                  <a:srgbClr val="000000"/>
                </a:solidFill>
              </a:rPr>
              <a:t>institution monitors employee satisfaction and turnover. </a:t>
            </a:r>
          </a:p>
        </p:txBody>
      </p:sp>
    </p:spTree>
    <p:extLst>
      <p:ext uri="{BB962C8B-B14F-4D97-AF65-F5344CB8AC3E}">
        <p14:creationId xmlns:p14="http://schemas.microsoft.com/office/powerpoint/2010/main" val="1415870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41914127"/>
              </p:ext>
            </p:extLst>
          </p:nvPr>
        </p:nvGraphicFramePr>
        <p:xfrm>
          <a:off x="0" y="0"/>
          <a:ext cx="9144000" cy="6989288"/>
        </p:xfrm>
        <a:graphic>
          <a:graphicData uri="http://schemas.openxmlformats.org/drawingml/2006/table">
            <a:tbl>
              <a:tblPr firstRow="1" bandRow="1">
                <a:tableStyleId>{2D5ABB26-0587-4C30-8999-92F81FD0307C}</a:tableStyleId>
              </a:tblPr>
              <a:tblGrid>
                <a:gridCol w="9144000"/>
              </a:tblGrid>
              <a:tr h="323273">
                <a:tc>
                  <a:txBody>
                    <a:bodyPr/>
                    <a:lstStyle/>
                    <a:p>
                      <a:r>
                        <a:rPr lang="en-US" sz="2400" b="0" dirty="0" smtClean="0">
                          <a:solidFill>
                            <a:srgbClr val="FFFFFF"/>
                          </a:solidFill>
                        </a:rPr>
                        <a:t>Standard</a:t>
                      </a:r>
                      <a:endParaRPr lang="en-US" sz="2400" b="0" dirty="0">
                        <a:solidFill>
                          <a:srgbClr val="FFFFFF"/>
                        </a:solidFill>
                      </a:endParaRPr>
                    </a:p>
                  </a:txBody>
                  <a:tcPr>
                    <a:solidFill>
                      <a:schemeClr val="tx2"/>
                    </a:solidFill>
                  </a:tcPr>
                </a:tc>
              </a:tr>
              <a:tr h="618326">
                <a:tc>
                  <a:txBody>
                    <a:bodyPr/>
                    <a:lstStyle/>
                    <a:p>
                      <a:pPr lvl="0"/>
                      <a:r>
                        <a:rPr lang="en-US" sz="2600" b="0" dirty="0" smtClean="0">
                          <a:solidFill>
                            <a:srgbClr val="000000"/>
                          </a:solidFill>
                        </a:rPr>
                        <a:t>5c- </a:t>
                      </a:r>
                      <a:r>
                        <a:rPr kumimoji="0" lang="en-US" sz="2600" b="0" kern="1200" dirty="0" smtClean="0">
                          <a:solidFill>
                            <a:srgbClr val="000000"/>
                          </a:solidFill>
                          <a:effectLst/>
                          <a:latin typeface="+mn-lt"/>
                          <a:ea typeface="+mn-ea"/>
                          <a:cs typeface="+mn-cs"/>
                        </a:rPr>
                        <a:t>The institution monitors employee satisfaction and turnover. </a:t>
                      </a:r>
                      <a:endParaRPr lang="en-US" sz="2600" b="0" dirty="0" smtClean="0">
                        <a:solidFill>
                          <a:srgbClr val="000000"/>
                        </a:solidFill>
                      </a:endParaRPr>
                    </a:p>
                  </a:txBody>
                  <a:tcPr/>
                </a:tc>
              </a:tr>
              <a:tr h="344925">
                <a:tc>
                  <a:txBody>
                    <a:bodyPr/>
                    <a:lstStyle/>
                    <a:p>
                      <a:r>
                        <a:rPr lang="en-US" sz="2400" b="0" dirty="0" smtClean="0">
                          <a:solidFill>
                            <a:srgbClr val="FFFFFF"/>
                          </a:solidFill>
                        </a:rPr>
                        <a:t>Essential</a:t>
                      </a:r>
                      <a:r>
                        <a:rPr lang="en-US" sz="2400" b="0" baseline="0" dirty="0" smtClean="0">
                          <a:solidFill>
                            <a:srgbClr val="FFFFFF"/>
                          </a:solidFill>
                        </a:rPr>
                        <a:t> Practices</a:t>
                      </a:r>
                      <a:endParaRPr lang="en-US" sz="2400" b="0" dirty="0">
                        <a:solidFill>
                          <a:srgbClr val="FFFFFF"/>
                        </a:solidFill>
                      </a:endParaRPr>
                    </a:p>
                  </a:txBody>
                  <a:tcPr>
                    <a:solidFill>
                      <a:schemeClr val="accent3"/>
                    </a:solidFill>
                  </a:tcPr>
                </a:tc>
              </a:tr>
              <a:tr h="5190968">
                <a:tc>
                  <a:txBody>
                    <a:bodyPr/>
                    <a:lstStyle/>
                    <a:p>
                      <a:pPr marL="285750" indent="-285750">
                        <a:buFont typeface="Arial"/>
                        <a:buChar char="•"/>
                      </a:pPr>
                      <a:r>
                        <a:rPr kumimoji="0" lang="en-US" sz="2600" kern="1200" dirty="0" smtClean="0">
                          <a:solidFill>
                            <a:schemeClr val="tx1"/>
                          </a:solidFill>
                          <a:effectLst/>
                          <a:latin typeface="+mn-lt"/>
                          <a:ea typeface="+mn-ea"/>
                          <a:cs typeface="+mn-cs"/>
                        </a:rPr>
                        <a:t>Gather, document, and analyze employee satisfaction data. </a:t>
                      </a:r>
                    </a:p>
                    <a:p>
                      <a:r>
                        <a:rPr kumimoji="0" lang="en-US" sz="2600" kern="1200" dirty="0" smtClean="0">
                          <a:solidFill>
                            <a:schemeClr val="tx1"/>
                          </a:solidFill>
                          <a:effectLst/>
                          <a:latin typeface="+mn-lt"/>
                          <a:ea typeface="+mn-ea"/>
                          <a:cs typeface="+mn-cs"/>
                        </a:rPr>
                        <a:t> </a:t>
                      </a:r>
                    </a:p>
                    <a:p>
                      <a:pPr marL="285750" indent="-285750">
                        <a:buFont typeface="Arial"/>
                        <a:buChar char="•"/>
                      </a:pPr>
                      <a:r>
                        <a:rPr kumimoji="0" lang="en-US" sz="2600" kern="1200" dirty="0" smtClean="0">
                          <a:solidFill>
                            <a:schemeClr val="tx1"/>
                          </a:solidFill>
                          <a:effectLst/>
                          <a:latin typeface="+mn-lt"/>
                          <a:ea typeface="+mn-ea"/>
                          <a:cs typeface="+mn-cs"/>
                        </a:rPr>
                        <a:t>Monitor</a:t>
                      </a:r>
                      <a:r>
                        <a:rPr kumimoji="0" lang="en-US" sz="2600" kern="1200" baseline="0" dirty="0" smtClean="0">
                          <a:solidFill>
                            <a:schemeClr val="tx1"/>
                          </a:solidFill>
                          <a:effectLst/>
                          <a:latin typeface="+mn-lt"/>
                          <a:ea typeface="+mn-ea"/>
                          <a:cs typeface="+mn-cs"/>
                        </a:rPr>
                        <a:t> </a:t>
                      </a:r>
                      <a:r>
                        <a:rPr kumimoji="0" lang="en-US" sz="2600" kern="1200" dirty="0" smtClean="0">
                          <a:solidFill>
                            <a:schemeClr val="tx1"/>
                          </a:solidFill>
                          <a:effectLst/>
                          <a:latin typeface="+mn-lt"/>
                          <a:ea typeface="+mn-ea"/>
                          <a:cs typeface="+mn-cs"/>
                        </a:rPr>
                        <a:t>the rate of employee turnover and understand the reasons for employee exit. </a:t>
                      </a:r>
                    </a:p>
                    <a:p>
                      <a:r>
                        <a:rPr kumimoji="0" lang="en-US" sz="2600" kern="1200" dirty="0" smtClean="0">
                          <a:solidFill>
                            <a:schemeClr val="tx1"/>
                          </a:solidFill>
                          <a:effectLst/>
                          <a:latin typeface="+mn-lt"/>
                          <a:ea typeface="+mn-ea"/>
                          <a:cs typeface="+mn-cs"/>
                        </a:rPr>
                        <a:t> </a:t>
                      </a:r>
                    </a:p>
                    <a:p>
                      <a:pPr marL="285750" indent="-285750">
                        <a:buFont typeface="Arial"/>
                        <a:buChar char="•"/>
                      </a:pPr>
                      <a:r>
                        <a:rPr kumimoji="0" lang="en-US" sz="2600" kern="1200" dirty="0" smtClean="0">
                          <a:solidFill>
                            <a:schemeClr val="tx1"/>
                          </a:solidFill>
                          <a:effectLst/>
                          <a:latin typeface="+mn-lt"/>
                          <a:ea typeface="+mn-ea"/>
                          <a:cs typeface="+mn-cs"/>
                        </a:rPr>
                        <a:t>Take action to correct institutional problems leading to employee turnover and dissatisfaction.</a:t>
                      </a:r>
                      <a:r>
                        <a:rPr lang="en-US" sz="2600" dirty="0" smtClean="0">
                          <a:effectLst/>
                        </a:rPr>
                        <a:t> </a:t>
                      </a:r>
                    </a:p>
                    <a:p>
                      <a:pPr marL="0" indent="0">
                        <a:buFont typeface="Arial"/>
                        <a:buNone/>
                      </a:pPr>
                      <a:endParaRPr kumimoji="0" lang="en-US" sz="2600" kern="1200" dirty="0" smtClean="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25640162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273</TotalTime>
  <Words>3267</Words>
  <Application>Microsoft Macintosh PowerPoint</Application>
  <PresentationFormat>On-screen Show (4:3)</PresentationFormat>
  <Paragraphs>303</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Nairobi Training</vt:lpstr>
      <vt:lpstr>   Section 5: Treat Employees Responsibly</vt:lpstr>
      <vt:lpstr>Agenda</vt:lpstr>
      <vt:lpstr>Section 5 of the Universal Standards</vt:lpstr>
      <vt:lpstr>5a- The institution follows a written Human Resources policy that protects employees and creates a supportive working environment.  </vt:lpstr>
      <vt:lpstr>PowerPoint Presentation</vt:lpstr>
      <vt:lpstr>5b- The institution communicates to all employees the terms of their employment and provides training for essential job functions. </vt:lpstr>
      <vt:lpstr>PowerPoint Presentation</vt:lpstr>
      <vt:lpstr>5c- The institution monitors employee satisfaction and turnover. </vt:lpstr>
      <vt:lpstr>PowerPoint Presentation</vt:lpstr>
      <vt:lpstr>Interview with Mwangi Githaiga from KWFT, Kenya</vt:lpstr>
      <vt:lpstr>Why is it important to treat employees responsibly? Are you unusual in your market?</vt:lpstr>
      <vt:lpstr>How do job descriptions and employment contracts benefit your employees?</vt:lpstr>
      <vt:lpstr>What types of training does KWFT provide to employees? </vt:lpstr>
      <vt:lpstr>How does KWFT use employee evaluations? </vt:lpstr>
      <vt:lpstr>What challenges has KWFT faced in implementing these HR policies and practices?</vt:lpstr>
      <vt:lpstr>Interview with Tahir Waqar from NRSP, Pakistan         Essential Practice 2a.3- The institution accepts and responds to employee grievances through a formal and confidential grievance system that protects employees from retaliation for submitting their complaints. </vt:lpstr>
      <vt:lpstr>How can employees complain to NRSP? Do employees feel comfortable making a complaint?</vt:lpstr>
      <vt:lpstr>What kinds of complaints has NRSP received from employees? </vt:lpstr>
      <vt:lpstr>Why does NRSP have a whistle-blowing policy, and do employees use it?</vt:lpstr>
      <vt:lpstr>How does NRSP ensure that employees know about the grievance system and whistleblowing policy?</vt:lpstr>
      <vt:lpstr>Discussion with Participants</vt:lpstr>
      <vt:lpstr>Where to find 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Section 5: Treat Employees Responsibly</dc:title>
  <dc:creator>Steve Wardle</dc:creator>
  <cp:lastModifiedBy>Steve Wardle</cp:lastModifiedBy>
  <cp:revision>40</cp:revision>
  <dcterms:created xsi:type="dcterms:W3CDTF">2013-02-05T10:28:35Z</dcterms:created>
  <dcterms:modified xsi:type="dcterms:W3CDTF">2013-03-12T09:53:35Z</dcterms:modified>
</cp:coreProperties>
</file>