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7" r:id="rId2"/>
    <p:sldId id="258" r:id="rId3"/>
    <p:sldId id="259" r:id="rId4"/>
    <p:sldId id="260" r:id="rId5"/>
    <p:sldId id="261" r:id="rId6"/>
    <p:sldId id="287" r:id="rId7"/>
    <p:sldId id="263" r:id="rId8"/>
    <p:sldId id="264" r:id="rId9"/>
    <p:sldId id="288" r:id="rId10"/>
    <p:sldId id="265" r:id="rId11"/>
    <p:sldId id="289" r:id="rId12"/>
    <p:sldId id="292" r:id="rId13"/>
    <p:sldId id="290" r:id="rId14"/>
    <p:sldId id="294" r:id="rId15"/>
    <p:sldId id="293" r:id="rId16"/>
    <p:sldId id="281" r:id="rId17"/>
    <p:sldId id="283" r:id="rId18"/>
    <p:sldId id="284" r:id="rId19"/>
    <p:sldId id="286" r:id="rId20"/>
    <p:sldId id="285" r:id="rId21"/>
    <p:sldId id="295" r:id="rId22"/>
    <p:sldId id="279" r:id="rId23"/>
    <p:sldId id="28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215" autoAdjust="0"/>
  </p:normalViewPr>
  <p:slideViewPr>
    <p:cSldViewPr snapToGrid="0" snapToObjects="1">
      <p:cViewPr varScale="1">
        <p:scale>
          <a:sx n="39" d="100"/>
          <a:sy n="39" d="100"/>
        </p:scale>
        <p:origin x="-208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percentStacked"/>
        <c:varyColors val="0"/>
        <c:ser>
          <c:idx val="0"/>
          <c:order val="0"/>
          <c:tx>
            <c:strRef>
              <c:f>Feuil1!$B$1</c:f>
              <c:strCache>
                <c:ptCount val="1"/>
                <c:pt idx="0">
                  <c:v>Série 1</c:v>
                </c:pt>
              </c:strCache>
            </c:strRef>
          </c:tx>
          <c:invertIfNegative val="0"/>
          <c:cat>
            <c:numRef>
              <c:f>Feuil1!$A$2:$A$5</c:f>
              <c:numCache>
                <c:formatCode>General</c:formatCode>
                <c:ptCount val="4"/>
                <c:pt idx="0">
                  <c:v>1.0</c:v>
                </c:pt>
                <c:pt idx="1">
                  <c:v>2.0</c:v>
                </c:pt>
                <c:pt idx="2">
                  <c:v>3.0</c:v>
                </c:pt>
                <c:pt idx="3">
                  <c:v>4.0</c:v>
                </c:pt>
              </c:numCache>
            </c:numRef>
          </c:cat>
          <c:val>
            <c:numRef>
              <c:f>Feuil1!$B$2:$B$5</c:f>
              <c:numCache>
                <c:formatCode>General</c:formatCode>
                <c:ptCount val="4"/>
                <c:pt idx="0">
                  <c:v>4.3</c:v>
                </c:pt>
                <c:pt idx="1">
                  <c:v>2.5</c:v>
                </c:pt>
                <c:pt idx="2">
                  <c:v>3.5</c:v>
                </c:pt>
                <c:pt idx="3">
                  <c:v>4.5</c:v>
                </c:pt>
              </c:numCache>
            </c:numRef>
          </c:val>
        </c:ser>
        <c:ser>
          <c:idx val="1"/>
          <c:order val="1"/>
          <c:tx>
            <c:strRef>
              <c:f>Feuil1!$C$1</c:f>
              <c:strCache>
                <c:ptCount val="1"/>
                <c:pt idx="0">
                  <c:v>Série 2</c:v>
                </c:pt>
              </c:strCache>
            </c:strRef>
          </c:tx>
          <c:invertIfNegative val="0"/>
          <c:cat>
            <c:numRef>
              <c:f>Feuil1!$A$2:$A$5</c:f>
              <c:numCache>
                <c:formatCode>General</c:formatCode>
                <c:ptCount val="4"/>
                <c:pt idx="0">
                  <c:v>1.0</c:v>
                </c:pt>
                <c:pt idx="1">
                  <c:v>2.0</c:v>
                </c:pt>
                <c:pt idx="2">
                  <c:v>3.0</c:v>
                </c:pt>
                <c:pt idx="3">
                  <c:v>4.0</c:v>
                </c:pt>
              </c:numCache>
            </c:numRef>
          </c:cat>
          <c:val>
            <c:numRef>
              <c:f>Feuil1!$C$2:$C$5</c:f>
              <c:numCache>
                <c:formatCode>General</c:formatCode>
                <c:ptCount val="4"/>
                <c:pt idx="0">
                  <c:v>2.4</c:v>
                </c:pt>
                <c:pt idx="1">
                  <c:v>4.4</c:v>
                </c:pt>
                <c:pt idx="2">
                  <c:v>1.8</c:v>
                </c:pt>
                <c:pt idx="3">
                  <c:v>2.8</c:v>
                </c:pt>
              </c:numCache>
            </c:numRef>
          </c:val>
        </c:ser>
        <c:ser>
          <c:idx val="2"/>
          <c:order val="2"/>
          <c:tx>
            <c:strRef>
              <c:f>Feuil1!$D$1</c:f>
              <c:strCache>
                <c:ptCount val="1"/>
                <c:pt idx="0">
                  <c:v>Série 3</c:v>
                </c:pt>
              </c:strCache>
            </c:strRef>
          </c:tx>
          <c:invertIfNegative val="0"/>
          <c:cat>
            <c:numRef>
              <c:f>Feuil1!$A$2:$A$5</c:f>
              <c:numCache>
                <c:formatCode>General</c:formatCode>
                <c:ptCount val="4"/>
                <c:pt idx="0">
                  <c:v>1.0</c:v>
                </c:pt>
                <c:pt idx="1">
                  <c:v>2.0</c:v>
                </c:pt>
                <c:pt idx="2">
                  <c:v>3.0</c:v>
                </c:pt>
                <c:pt idx="3">
                  <c:v>4.0</c:v>
                </c:pt>
              </c:numCache>
            </c:numRef>
          </c:cat>
          <c:val>
            <c:numRef>
              <c:f>Feuil1!$D$2:$D$5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150"/>
        <c:overlap val="100"/>
        <c:axId val="2119404552"/>
        <c:axId val="-2135086072"/>
      </c:barChart>
      <c:catAx>
        <c:axId val="2119404552"/>
        <c:scaling>
          <c:orientation val="minMax"/>
        </c:scaling>
        <c:delete val="0"/>
        <c:axPos val="b"/>
        <c:numFmt formatCode="General" sourceLinked="1"/>
        <c:majorTickMark val="out"/>
        <c:minorTickMark val="none"/>
        <c:tickLblPos val="nextTo"/>
        <c:txPr>
          <a:bodyPr/>
          <a:lstStyle/>
          <a:p>
            <a:pPr>
              <a:defRPr sz="1000"/>
            </a:pPr>
            <a:endParaRPr lang="en-US"/>
          </a:p>
        </c:txPr>
        <c:crossAx val="-2135086072"/>
        <c:crosses val="autoZero"/>
        <c:auto val="1"/>
        <c:lblAlgn val="ctr"/>
        <c:lblOffset val="100"/>
        <c:noMultiLvlLbl val="0"/>
      </c:catAx>
      <c:valAx>
        <c:axId val="-2135086072"/>
        <c:scaling>
          <c:orientation val="minMax"/>
        </c:scaling>
        <c:delete val="1"/>
        <c:axPos val="l"/>
        <c:numFmt formatCode="0%" sourceLinked="1"/>
        <c:majorTickMark val="out"/>
        <c:minorTickMark val="none"/>
        <c:tickLblPos val="none"/>
        <c:crossAx val="21194045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percentStacked"/>
        <c:varyColors val="0"/>
        <c:ser>
          <c:idx val="0"/>
          <c:order val="0"/>
          <c:tx>
            <c:strRef>
              <c:f>Feuil1!$B$1</c:f>
              <c:strCache>
                <c:ptCount val="1"/>
                <c:pt idx="0">
                  <c:v>Série 1</c:v>
                </c:pt>
              </c:strCache>
            </c:strRef>
          </c:tx>
          <c:invertIfNegative val="0"/>
          <c:cat>
            <c:numRef>
              <c:f>Feuil1!$A$2:$A$5</c:f>
              <c:numCache>
                <c:formatCode>General</c:formatCode>
                <c:ptCount val="4"/>
                <c:pt idx="0">
                  <c:v>1.0</c:v>
                </c:pt>
                <c:pt idx="1">
                  <c:v>2.0</c:v>
                </c:pt>
                <c:pt idx="2">
                  <c:v>3.0</c:v>
                </c:pt>
                <c:pt idx="3">
                  <c:v>4.0</c:v>
                </c:pt>
              </c:numCache>
            </c:numRef>
          </c:cat>
          <c:val>
            <c:numRef>
              <c:f>Feuil1!$B$2:$B$5</c:f>
              <c:numCache>
                <c:formatCode>General</c:formatCode>
                <c:ptCount val="4"/>
                <c:pt idx="0">
                  <c:v>4.3</c:v>
                </c:pt>
                <c:pt idx="1">
                  <c:v>2.5</c:v>
                </c:pt>
                <c:pt idx="2">
                  <c:v>3.5</c:v>
                </c:pt>
                <c:pt idx="3">
                  <c:v>4.5</c:v>
                </c:pt>
              </c:numCache>
            </c:numRef>
          </c:val>
        </c:ser>
        <c:ser>
          <c:idx val="1"/>
          <c:order val="1"/>
          <c:tx>
            <c:strRef>
              <c:f>Feuil1!$C$1</c:f>
              <c:strCache>
                <c:ptCount val="1"/>
                <c:pt idx="0">
                  <c:v>Série 2</c:v>
                </c:pt>
              </c:strCache>
            </c:strRef>
          </c:tx>
          <c:invertIfNegative val="0"/>
          <c:cat>
            <c:numRef>
              <c:f>Feuil1!$A$2:$A$5</c:f>
              <c:numCache>
                <c:formatCode>General</c:formatCode>
                <c:ptCount val="4"/>
                <c:pt idx="0">
                  <c:v>1.0</c:v>
                </c:pt>
                <c:pt idx="1">
                  <c:v>2.0</c:v>
                </c:pt>
                <c:pt idx="2">
                  <c:v>3.0</c:v>
                </c:pt>
                <c:pt idx="3">
                  <c:v>4.0</c:v>
                </c:pt>
              </c:numCache>
            </c:numRef>
          </c:cat>
          <c:val>
            <c:numRef>
              <c:f>Feuil1!$C$2:$C$5</c:f>
              <c:numCache>
                <c:formatCode>General</c:formatCode>
                <c:ptCount val="4"/>
                <c:pt idx="0">
                  <c:v>2.4</c:v>
                </c:pt>
                <c:pt idx="1">
                  <c:v>4.4</c:v>
                </c:pt>
                <c:pt idx="2">
                  <c:v>1.8</c:v>
                </c:pt>
                <c:pt idx="3">
                  <c:v>2.8</c:v>
                </c:pt>
              </c:numCache>
            </c:numRef>
          </c:val>
        </c:ser>
        <c:ser>
          <c:idx val="2"/>
          <c:order val="2"/>
          <c:tx>
            <c:strRef>
              <c:f>Feuil1!$D$1</c:f>
              <c:strCache>
                <c:ptCount val="1"/>
                <c:pt idx="0">
                  <c:v>Série 3</c:v>
                </c:pt>
              </c:strCache>
            </c:strRef>
          </c:tx>
          <c:invertIfNegative val="0"/>
          <c:cat>
            <c:numRef>
              <c:f>Feuil1!$A$2:$A$5</c:f>
              <c:numCache>
                <c:formatCode>General</c:formatCode>
                <c:ptCount val="4"/>
                <c:pt idx="0">
                  <c:v>1.0</c:v>
                </c:pt>
                <c:pt idx="1">
                  <c:v>2.0</c:v>
                </c:pt>
                <c:pt idx="2">
                  <c:v>3.0</c:v>
                </c:pt>
                <c:pt idx="3">
                  <c:v>4.0</c:v>
                </c:pt>
              </c:numCache>
            </c:numRef>
          </c:cat>
          <c:val>
            <c:numRef>
              <c:f>Feuil1!$D$2:$D$5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150"/>
        <c:overlap val="100"/>
        <c:axId val="2142676872"/>
        <c:axId val="2143967240"/>
      </c:barChart>
      <c:catAx>
        <c:axId val="2142676872"/>
        <c:scaling>
          <c:orientation val="minMax"/>
        </c:scaling>
        <c:delete val="0"/>
        <c:axPos val="b"/>
        <c:numFmt formatCode="General" sourceLinked="1"/>
        <c:majorTickMark val="out"/>
        <c:minorTickMark val="none"/>
        <c:tickLblPos val="nextTo"/>
        <c:txPr>
          <a:bodyPr/>
          <a:lstStyle/>
          <a:p>
            <a:pPr>
              <a:defRPr sz="1000"/>
            </a:pPr>
            <a:endParaRPr lang="en-US"/>
          </a:p>
        </c:txPr>
        <c:crossAx val="2143967240"/>
        <c:crosses val="autoZero"/>
        <c:auto val="1"/>
        <c:lblAlgn val="ctr"/>
        <c:lblOffset val="100"/>
        <c:noMultiLvlLbl val="0"/>
      </c:catAx>
      <c:valAx>
        <c:axId val="2143967240"/>
        <c:scaling>
          <c:orientation val="minMax"/>
        </c:scaling>
        <c:delete val="1"/>
        <c:axPos val="l"/>
        <c:numFmt formatCode="0%" sourceLinked="1"/>
        <c:majorTickMark val="out"/>
        <c:minorTickMark val="none"/>
        <c:tickLblPos val="none"/>
        <c:crossAx val="21426768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1BC13F-49A5-484E-9E3E-021BAF246D81}"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fr-FR"/>
        </a:p>
      </dgm:t>
    </dgm:pt>
    <dgm:pt modelId="{5F59A296-A2EE-4510-A761-FCDBA8A2B111}">
      <dgm:prSet phldrT="[Texte]"/>
      <dgm:spPr/>
      <dgm:t>
        <a:bodyPr/>
        <a:lstStyle/>
        <a:p>
          <a:pPr algn="ctr"/>
          <a:r>
            <a:rPr lang="fr-FR" cap="small" baseline="0" dirty="0" smtClean="0"/>
            <a:t>SPI4 questionnaire</a:t>
          </a:r>
          <a:endParaRPr lang="fr-FR" cap="small" baseline="0" dirty="0"/>
        </a:p>
      </dgm:t>
    </dgm:pt>
    <dgm:pt modelId="{AD469D4F-F84E-43BB-9D8B-C07D0F77D03C}" type="parTrans" cxnId="{A032B33B-9A26-4B5E-A57D-A1CCF64EBFBA}">
      <dgm:prSet/>
      <dgm:spPr/>
      <dgm:t>
        <a:bodyPr/>
        <a:lstStyle/>
        <a:p>
          <a:endParaRPr lang="fr-FR" cap="small" baseline="0"/>
        </a:p>
      </dgm:t>
    </dgm:pt>
    <dgm:pt modelId="{E4507EC0-3858-4BD3-A25E-3C9B5B3A1776}" type="sibTrans" cxnId="{A032B33B-9A26-4B5E-A57D-A1CCF64EBFBA}">
      <dgm:prSet/>
      <dgm:spPr/>
      <dgm:t>
        <a:bodyPr/>
        <a:lstStyle/>
        <a:p>
          <a:endParaRPr lang="fr-FR" cap="small" baseline="0"/>
        </a:p>
      </dgm:t>
    </dgm:pt>
    <dgm:pt modelId="{4F1A6B86-8EBC-4740-A88C-459E3C68C7E1}">
      <dgm:prSet phldrT="[Texte]"/>
      <dgm:spPr>
        <a:solidFill>
          <a:schemeClr val="accent1">
            <a:lumMod val="75000"/>
          </a:schemeClr>
        </a:solidFill>
      </dgm:spPr>
      <dgm:t>
        <a:bodyPr/>
        <a:lstStyle/>
        <a:p>
          <a:r>
            <a:rPr lang="fr-FR" b="0" cap="small" baseline="0" dirty="0" smtClean="0"/>
            <a:t>USSPM</a:t>
          </a:r>
          <a:endParaRPr lang="fr-FR" b="0" cap="small" baseline="0" dirty="0"/>
        </a:p>
      </dgm:t>
    </dgm:pt>
    <dgm:pt modelId="{345C98A7-7D55-498C-A04B-EB599F073111}" type="parTrans" cxnId="{4E55F600-387E-4583-8DCB-6C10DD7C0A4F}">
      <dgm:prSet/>
      <dgm:spPr/>
      <dgm:t>
        <a:bodyPr/>
        <a:lstStyle/>
        <a:p>
          <a:endParaRPr lang="fr-FR" cap="small" baseline="0"/>
        </a:p>
      </dgm:t>
    </dgm:pt>
    <dgm:pt modelId="{68207878-4DFD-4ED9-A880-B5126B048A8E}" type="sibTrans" cxnId="{4E55F600-387E-4583-8DCB-6C10DD7C0A4F}">
      <dgm:prSet/>
      <dgm:spPr/>
      <dgm:t>
        <a:bodyPr/>
        <a:lstStyle/>
        <a:p>
          <a:endParaRPr lang="fr-FR" cap="small" baseline="0"/>
        </a:p>
      </dgm:t>
    </dgm:pt>
    <dgm:pt modelId="{65473AC9-4F5F-400C-950C-E92C05CB5CD0}">
      <dgm:prSet phldrT="[Texte]" custT="1"/>
      <dgm:spPr>
        <a:solidFill>
          <a:srgbClr val="BDC2A2">
            <a:alpha val="89804"/>
          </a:srgbClr>
        </a:solidFill>
      </dgm:spPr>
      <dgm:t>
        <a:bodyPr/>
        <a:lstStyle/>
        <a:p>
          <a:pPr algn="ctr"/>
          <a:r>
            <a:rPr lang="fr-FR" sz="1400" b="1" cap="small" baseline="0" dirty="0" smtClean="0">
              <a:solidFill>
                <a:schemeClr val="bg1"/>
              </a:solidFill>
            </a:rPr>
            <a:t>Green</a:t>
          </a:r>
          <a:endParaRPr lang="fr-FR" sz="1400" b="1" cap="small" baseline="0" dirty="0">
            <a:solidFill>
              <a:schemeClr val="bg1"/>
            </a:solidFill>
          </a:endParaRPr>
        </a:p>
      </dgm:t>
    </dgm:pt>
    <dgm:pt modelId="{41667E36-96C8-42DA-8C6A-605FD6E787BA}" type="parTrans" cxnId="{707EA8A0-59CD-4EC0-920A-41E13B14533A}">
      <dgm:prSet/>
      <dgm:spPr/>
      <dgm:t>
        <a:bodyPr/>
        <a:lstStyle/>
        <a:p>
          <a:endParaRPr lang="fr-FR" cap="small" baseline="0"/>
        </a:p>
      </dgm:t>
    </dgm:pt>
    <dgm:pt modelId="{27F7F79A-DC6F-44D6-A3F9-2C304E400A3E}" type="sibTrans" cxnId="{707EA8A0-59CD-4EC0-920A-41E13B14533A}">
      <dgm:prSet/>
      <dgm:spPr/>
      <dgm:t>
        <a:bodyPr/>
        <a:lstStyle/>
        <a:p>
          <a:endParaRPr lang="fr-FR" cap="small" baseline="0"/>
        </a:p>
      </dgm:t>
    </dgm:pt>
    <dgm:pt modelId="{8C10BDFC-5DF0-453F-A44B-51C2173BD9C8}">
      <dgm:prSet phldrT="[Texte]" custT="1"/>
      <dgm:spPr>
        <a:solidFill>
          <a:srgbClr val="E3C789">
            <a:alpha val="89804"/>
          </a:srgbClr>
        </a:solidFill>
      </dgm:spPr>
      <dgm:t>
        <a:bodyPr/>
        <a:lstStyle/>
        <a:p>
          <a:pPr algn="ctr"/>
          <a:r>
            <a:rPr lang="fr-FR" sz="1400" b="1" cap="small" baseline="0" dirty="0" smtClean="0">
              <a:solidFill>
                <a:schemeClr val="bg1"/>
              </a:solidFill>
            </a:rPr>
            <a:t>Poverty</a:t>
          </a:r>
          <a:endParaRPr lang="fr-FR" sz="1400" b="1" cap="small" baseline="0" dirty="0">
            <a:solidFill>
              <a:schemeClr val="bg1"/>
            </a:solidFill>
          </a:endParaRPr>
        </a:p>
      </dgm:t>
    </dgm:pt>
    <dgm:pt modelId="{5D5A1ED9-4E01-435C-8EAA-07A4FBB7E3ED}" type="parTrans" cxnId="{AEB0BA56-AB22-4907-B852-0E476A59EFA6}">
      <dgm:prSet/>
      <dgm:spPr/>
      <dgm:t>
        <a:bodyPr/>
        <a:lstStyle/>
        <a:p>
          <a:endParaRPr lang="fr-FR" cap="small" baseline="0"/>
        </a:p>
      </dgm:t>
    </dgm:pt>
    <dgm:pt modelId="{E2848250-E1C9-418B-B0ED-C329C553627C}" type="sibTrans" cxnId="{AEB0BA56-AB22-4907-B852-0E476A59EFA6}">
      <dgm:prSet/>
      <dgm:spPr/>
      <dgm:t>
        <a:bodyPr/>
        <a:lstStyle/>
        <a:p>
          <a:endParaRPr lang="fr-FR" cap="small" baseline="0"/>
        </a:p>
      </dgm:t>
    </dgm:pt>
    <dgm:pt modelId="{5701F739-90CA-4533-9B55-E88AD856AEFB}">
      <dgm:prSet phldrT="[Texte]"/>
      <dgm:spPr>
        <a:solidFill>
          <a:schemeClr val="accent1">
            <a:lumMod val="60000"/>
            <a:lumOff val="40000"/>
          </a:schemeClr>
        </a:solidFill>
        <a:ln>
          <a:solidFill>
            <a:schemeClr val="accent1">
              <a:lumMod val="60000"/>
              <a:lumOff val="40000"/>
            </a:schemeClr>
          </a:solidFill>
        </a:ln>
      </dgm:spPr>
      <dgm:t>
        <a:bodyPr/>
        <a:lstStyle/>
        <a:p>
          <a:r>
            <a:rPr lang="fr-FR" b="0" cap="small" baseline="0" dirty="0" smtClean="0"/>
            <a:t>CPP</a:t>
          </a:r>
          <a:endParaRPr lang="fr-FR" b="0" cap="small" baseline="0" dirty="0"/>
        </a:p>
      </dgm:t>
    </dgm:pt>
    <dgm:pt modelId="{C69A82EC-91A5-4647-8D2E-905E12BD7597}" type="parTrans" cxnId="{7BEEC2CD-3AD4-4954-B8BB-BC91BCEBA9B1}">
      <dgm:prSet/>
      <dgm:spPr/>
      <dgm:t>
        <a:bodyPr/>
        <a:lstStyle/>
        <a:p>
          <a:endParaRPr lang="fr-FR" cap="small" baseline="0"/>
        </a:p>
      </dgm:t>
    </dgm:pt>
    <dgm:pt modelId="{5C6B1776-3E4F-4BC1-8A8C-98EFAD056B5A}" type="sibTrans" cxnId="{7BEEC2CD-3AD4-4954-B8BB-BC91BCEBA9B1}">
      <dgm:prSet/>
      <dgm:spPr/>
      <dgm:t>
        <a:bodyPr/>
        <a:lstStyle/>
        <a:p>
          <a:endParaRPr lang="fr-FR" cap="small" baseline="0"/>
        </a:p>
      </dgm:t>
    </dgm:pt>
    <dgm:pt modelId="{C475CB69-FCC9-43CD-9158-3B88A69C88C5}">
      <dgm:prSet phldrT="[Texte]" custT="1"/>
      <dgm:spPr>
        <a:solidFill>
          <a:srgbClr val="9DBDB5">
            <a:alpha val="89804"/>
          </a:srgbClr>
        </a:solidFill>
      </dgm:spPr>
      <dgm:t>
        <a:bodyPr/>
        <a:lstStyle/>
        <a:p>
          <a:pPr algn="ctr"/>
          <a:r>
            <a:rPr lang="fr-FR" sz="1400" b="1" cap="small" baseline="0" dirty="0" smtClean="0">
              <a:solidFill>
                <a:schemeClr val="bg1"/>
              </a:solidFill>
            </a:rPr>
            <a:t>SPI</a:t>
          </a:r>
          <a:endParaRPr lang="fr-FR" sz="1400" b="1" cap="small" baseline="0" dirty="0">
            <a:solidFill>
              <a:schemeClr val="bg1"/>
            </a:solidFill>
          </a:endParaRPr>
        </a:p>
      </dgm:t>
    </dgm:pt>
    <dgm:pt modelId="{73B8B1C1-0162-4033-8294-4EBF49AF1254}" type="parTrans" cxnId="{400AE29D-0175-44A1-8A66-D467FCF676B9}">
      <dgm:prSet/>
      <dgm:spPr/>
      <dgm:t>
        <a:bodyPr/>
        <a:lstStyle/>
        <a:p>
          <a:endParaRPr lang="fr-FR"/>
        </a:p>
      </dgm:t>
    </dgm:pt>
    <dgm:pt modelId="{60309B0D-C669-4632-B8A6-CC91E29D909F}" type="sibTrans" cxnId="{400AE29D-0175-44A1-8A66-D467FCF676B9}">
      <dgm:prSet/>
      <dgm:spPr/>
      <dgm:t>
        <a:bodyPr/>
        <a:lstStyle/>
        <a:p>
          <a:endParaRPr lang="fr-FR"/>
        </a:p>
      </dgm:t>
    </dgm:pt>
    <dgm:pt modelId="{E3591E84-342D-45F8-A1FC-937F205C99B6}" type="pres">
      <dgm:prSet presAssocID="{AA1BC13F-49A5-484E-9E3E-021BAF246D81}" presName="Name0" presStyleCnt="0">
        <dgm:presLayoutVars>
          <dgm:chMax val="3"/>
          <dgm:chPref val="1"/>
          <dgm:dir/>
          <dgm:animLvl val="lvl"/>
          <dgm:resizeHandles/>
        </dgm:presLayoutVars>
      </dgm:prSet>
      <dgm:spPr/>
      <dgm:t>
        <a:bodyPr/>
        <a:lstStyle/>
        <a:p>
          <a:endParaRPr lang="fr-FR"/>
        </a:p>
      </dgm:t>
    </dgm:pt>
    <dgm:pt modelId="{435208E4-0EFC-4D10-9CEA-248435620AC8}" type="pres">
      <dgm:prSet presAssocID="{AA1BC13F-49A5-484E-9E3E-021BAF246D81}" presName="outerBox" presStyleCnt="0"/>
      <dgm:spPr/>
    </dgm:pt>
    <dgm:pt modelId="{8E5BBAE0-FFF6-4336-A234-844ED077A5CA}" type="pres">
      <dgm:prSet presAssocID="{AA1BC13F-49A5-484E-9E3E-021BAF246D81}" presName="outerBoxParent" presStyleLbl="node1" presStyleIdx="0" presStyleCnt="3" custLinFactNeighborY="11896"/>
      <dgm:spPr/>
      <dgm:t>
        <a:bodyPr/>
        <a:lstStyle/>
        <a:p>
          <a:endParaRPr lang="fr-FR"/>
        </a:p>
      </dgm:t>
    </dgm:pt>
    <dgm:pt modelId="{B0296B77-26FC-43C9-85B6-1EE83EE25786}" type="pres">
      <dgm:prSet presAssocID="{AA1BC13F-49A5-484E-9E3E-021BAF246D81}" presName="outerBoxChildren" presStyleCnt="0"/>
      <dgm:spPr/>
    </dgm:pt>
    <dgm:pt modelId="{E6E7CFB1-F0CB-4D85-A5DD-97E1F3D12A3A}" type="pres">
      <dgm:prSet presAssocID="{AA1BC13F-49A5-484E-9E3E-021BAF246D81}" presName="middleBox" presStyleCnt="0"/>
      <dgm:spPr/>
    </dgm:pt>
    <dgm:pt modelId="{985CC8A8-89AE-4F33-8EE1-E191DEFD2994}" type="pres">
      <dgm:prSet presAssocID="{AA1BC13F-49A5-484E-9E3E-021BAF246D81}" presName="middleBoxParent" presStyleLbl="node1" presStyleIdx="1" presStyleCnt="3"/>
      <dgm:spPr/>
      <dgm:t>
        <a:bodyPr/>
        <a:lstStyle/>
        <a:p>
          <a:endParaRPr lang="fr-FR"/>
        </a:p>
      </dgm:t>
    </dgm:pt>
    <dgm:pt modelId="{A4710ED9-D6B0-4B9B-8F60-2E9C5D882831}" type="pres">
      <dgm:prSet presAssocID="{AA1BC13F-49A5-484E-9E3E-021BAF246D81}" presName="middleBoxChildren" presStyleCnt="0"/>
      <dgm:spPr/>
    </dgm:pt>
    <dgm:pt modelId="{3A0912A5-42D5-47DC-A1CB-ED1150613373}" type="pres">
      <dgm:prSet presAssocID="{65473AC9-4F5F-400C-950C-E92C05CB5CD0}" presName="mChild" presStyleLbl="fgAcc1" presStyleIdx="0" presStyleCnt="3" custScaleX="199562" custScaleY="34730" custLinFactX="100000" custLinFactY="-489" custLinFactNeighborX="199812" custLinFactNeighborY="-100000">
        <dgm:presLayoutVars>
          <dgm:bulletEnabled val="1"/>
        </dgm:presLayoutVars>
      </dgm:prSet>
      <dgm:spPr/>
      <dgm:t>
        <a:bodyPr/>
        <a:lstStyle/>
        <a:p>
          <a:endParaRPr lang="fr-FR"/>
        </a:p>
      </dgm:t>
    </dgm:pt>
    <dgm:pt modelId="{2A455E2F-16FE-484A-ADA2-EEF8C925EB54}" type="pres">
      <dgm:prSet presAssocID="{27F7F79A-DC6F-44D6-A3F9-2C304E400A3E}" presName="middleSibTrans" presStyleCnt="0"/>
      <dgm:spPr/>
    </dgm:pt>
    <dgm:pt modelId="{638E9F39-E491-4C92-A6F4-D22A7ABA5ABD}" type="pres">
      <dgm:prSet presAssocID="{8C10BDFC-5DF0-453F-A44B-51C2173BD9C8}" presName="mChild" presStyleLbl="fgAcc1" presStyleIdx="1" presStyleCnt="3" custScaleX="199562" custScaleY="33075" custLinFactX="100000" custLinFactNeighborX="199812" custLinFactNeighborY="-67877">
        <dgm:presLayoutVars>
          <dgm:bulletEnabled val="1"/>
        </dgm:presLayoutVars>
      </dgm:prSet>
      <dgm:spPr/>
      <dgm:t>
        <a:bodyPr/>
        <a:lstStyle/>
        <a:p>
          <a:endParaRPr lang="fr-FR"/>
        </a:p>
      </dgm:t>
    </dgm:pt>
    <dgm:pt modelId="{39FC80E7-8758-40A1-9B81-5DEB692F5210}" type="pres">
      <dgm:prSet presAssocID="{E2848250-E1C9-418B-B0ED-C329C553627C}" presName="middleSibTrans" presStyleCnt="0"/>
      <dgm:spPr/>
    </dgm:pt>
    <dgm:pt modelId="{AFD847DB-1E2C-4B12-AA81-B70F4F0635F8}" type="pres">
      <dgm:prSet presAssocID="{C475CB69-FCC9-43CD-9158-3B88A69C88C5}" presName="mChild" presStyleLbl="fgAcc1" presStyleIdx="2" presStyleCnt="3" custAng="10800000" custFlipVert="1" custScaleX="199562" custScaleY="30298" custLinFactX="100000" custLinFactNeighborX="199812" custLinFactNeighborY="31432">
        <dgm:presLayoutVars>
          <dgm:bulletEnabled val="1"/>
        </dgm:presLayoutVars>
      </dgm:prSet>
      <dgm:spPr/>
      <dgm:t>
        <a:bodyPr/>
        <a:lstStyle/>
        <a:p>
          <a:endParaRPr lang="fr-FR"/>
        </a:p>
      </dgm:t>
    </dgm:pt>
    <dgm:pt modelId="{F4E621DA-7373-4668-8D1C-BA068DFDB0D1}" type="pres">
      <dgm:prSet presAssocID="{AA1BC13F-49A5-484E-9E3E-021BAF246D81}" presName="centerBox" presStyleCnt="0"/>
      <dgm:spPr/>
    </dgm:pt>
    <dgm:pt modelId="{ADC0E8A8-4733-46B9-8843-FF19949B4B3C}" type="pres">
      <dgm:prSet presAssocID="{AA1BC13F-49A5-484E-9E3E-021BAF246D81}" presName="centerBoxParent" presStyleLbl="node1" presStyleIdx="2" presStyleCnt="3" custScaleX="64941" custScaleY="119827" custLinFactNeighborX="-48309" custLinFactNeighborY="-6042"/>
      <dgm:spPr/>
      <dgm:t>
        <a:bodyPr/>
        <a:lstStyle/>
        <a:p>
          <a:endParaRPr lang="fr-FR"/>
        </a:p>
      </dgm:t>
    </dgm:pt>
  </dgm:ptLst>
  <dgm:cxnLst>
    <dgm:cxn modelId="{7BEEC2CD-3AD4-4954-B8BB-BC91BCEBA9B1}" srcId="{AA1BC13F-49A5-484E-9E3E-021BAF246D81}" destId="{5701F739-90CA-4533-9B55-E88AD856AEFB}" srcOrd="2" destOrd="0" parTransId="{C69A82EC-91A5-4647-8D2E-905E12BD7597}" sibTransId="{5C6B1776-3E4F-4BC1-8A8C-98EFAD056B5A}"/>
    <dgm:cxn modelId="{1B2A9A10-A140-CB4C-A23C-B64C8FFF2827}" type="presOf" srcId="{5701F739-90CA-4533-9B55-E88AD856AEFB}" destId="{ADC0E8A8-4733-46B9-8843-FF19949B4B3C}" srcOrd="0" destOrd="0" presId="urn:microsoft.com/office/officeart/2005/8/layout/target2"/>
    <dgm:cxn modelId="{400AE29D-0175-44A1-8A66-D467FCF676B9}" srcId="{4F1A6B86-8EBC-4740-A88C-459E3C68C7E1}" destId="{C475CB69-FCC9-43CD-9158-3B88A69C88C5}" srcOrd="2" destOrd="0" parTransId="{73B8B1C1-0162-4033-8294-4EBF49AF1254}" sibTransId="{60309B0D-C669-4632-B8A6-CC91E29D909F}"/>
    <dgm:cxn modelId="{AEB0BA56-AB22-4907-B852-0E476A59EFA6}" srcId="{4F1A6B86-8EBC-4740-A88C-459E3C68C7E1}" destId="{8C10BDFC-5DF0-453F-A44B-51C2173BD9C8}" srcOrd="1" destOrd="0" parTransId="{5D5A1ED9-4E01-435C-8EAA-07A4FBB7E3ED}" sibTransId="{E2848250-E1C9-418B-B0ED-C329C553627C}"/>
    <dgm:cxn modelId="{B2B0D0CD-72FE-3442-B2BF-06973893B72E}" type="presOf" srcId="{C475CB69-FCC9-43CD-9158-3B88A69C88C5}" destId="{AFD847DB-1E2C-4B12-AA81-B70F4F0635F8}" srcOrd="0" destOrd="0" presId="urn:microsoft.com/office/officeart/2005/8/layout/target2"/>
    <dgm:cxn modelId="{D1D932CA-5B2D-1B48-BA60-880E28B60547}" type="presOf" srcId="{5F59A296-A2EE-4510-A761-FCDBA8A2B111}" destId="{8E5BBAE0-FFF6-4336-A234-844ED077A5CA}" srcOrd="0" destOrd="0" presId="urn:microsoft.com/office/officeart/2005/8/layout/target2"/>
    <dgm:cxn modelId="{0D1338D6-2953-8545-A100-72CD620836FE}" type="presOf" srcId="{4F1A6B86-8EBC-4740-A88C-459E3C68C7E1}" destId="{985CC8A8-89AE-4F33-8EE1-E191DEFD2994}" srcOrd="0" destOrd="0" presId="urn:microsoft.com/office/officeart/2005/8/layout/target2"/>
    <dgm:cxn modelId="{0CCB2982-8558-2F46-AA5A-E015FDE9B9ED}" type="presOf" srcId="{AA1BC13F-49A5-484E-9E3E-021BAF246D81}" destId="{E3591E84-342D-45F8-A1FC-937F205C99B6}" srcOrd="0" destOrd="0" presId="urn:microsoft.com/office/officeart/2005/8/layout/target2"/>
    <dgm:cxn modelId="{707EA8A0-59CD-4EC0-920A-41E13B14533A}" srcId="{4F1A6B86-8EBC-4740-A88C-459E3C68C7E1}" destId="{65473AC9-4F5F-400C-950C-E92C05CB5CD0}" srcOrd="0" destOrd="0" parTransId="{41667E36-96C8-42DA-8C6A-605FD6E787BA}" sibTransId="{27F7F79A-DC6F-44D6-A3F9-2C304E400A3E}"/>
    <dgm:cxn modelId="{AA9CAE58-59BF-E94B-A659-557E4041A9D8}" type="presOf" srcId="{8C10BDFC-5DF0-453F-A44B-51C2173BD9C8}" destId="{638E9F39-E491-4C92-A6F4-D22A7ABA5ABD}" srcOrd="0" destOrd="0" presId="urn:microsoft.com/office/officeart/2005/8/layout/target2"/>
    <dgm:cxn modelId="{5926C27E-FD8C-8044-B8ED-7C430DC4E399}" type="presOf" srcId="{65473AC9-4F5F-400C-950C-E92C05CB5CD0}" destId="{3A0912A5-42D5-47DC-A1CB-ED1150613373}" srcOrd="0" destOrd="0" presId="urn:microsoft.com/office/officeart/2005/8/layout/target2"/>
    <dgm:cxn modelId="{A032B33B-9A26-4B5E-A57D-A1CCF64EBFBA}" srcId="{AA1BC13F-49A5-484E-9E3E-021BAF246D81}" destId="{5F59A296-A2EE-4510-A761-FCDBA8A2B111}" srcOrd="0" destOrd="0" parTransId="{AD469D4F-F84E-43BB-9D8B-C07D0F77D03C}" sibTransId="{E4507EC0-3858-4BD3-A25E-3C9B5B3A1776}"/>
    <dgm:cxn modelId="{4E55F600-387E-4583-8DCB-6C10DD7C0A4F}" srcId="{AA1BC13F-49A5-484E-9E3E-021BAF246D81}" destId="{4F1A6B86-8EBC-4740-A88C-459E3C68C7E1}" srcOrd="1" destOrd="0" parTransId="{345C98A7-7D55-498C-A04B-EB599F073111}" sibTransId="{68207878-4DFD-4ED9-A880-B5126B048A8E}"/>
    <dgm:cxn modelId="{7997D274-9068-1F46-B534-9089AB979BF4}" type="presParOf" srcId="{E3591E84-342D-45F8-A1FC-937F205C99B6}" destId="{435208E4-0EFC-4D10-9CEA-248435620AC8}" srcOrd="0" destOrd="0" presId="urn:microsoft.com/office/officeart/2005/8/layout/target2"/>
    <dgm:cxn modelId="{95CA7195-86CF-FD4A-86E6-D70FDCC80A2C}" type="presParOf" srcId="{435208E4-0EFC-4D10-9CEA-248435620AC8}" destId="{8E5BBAE0-FFF6-4336-A234-844ED077A5CA}" srcOrd="0" destOrd="0" presId="urn:microsoft.com/office/officeart/2005/8/layout/target2"/>
    <dgm:cxn modelId="{3139A40C-44F6-2A4E-A3DC-C8391E292A08}" type="presParOf" srcId="{435208E4-0EFC-4D10-9CEA-248435620AC8}" destId="{B0296B77-26FC-43C9-85B6-1EE83EE25786}" srcOrd="1" destOrd="0" presId="urn:microsoft.com/office/officeart/2005/8/layout/target2"/>
    <dgm:cxn modelId="{63B65BA1-8D70-1F45-B08F-8F6F987B146A}" type="presParOf" srcId="{E3591E84-342D-45F8-A1FC-937F205C99B6}" destId="{E6E7CFB1-F0CB-4D85-A5DD-97E1F3D12A3A}" srcOrd="1" destOrd="0" presId="urn:microsoft.com/office/officeart/2005/8/layout/target2"/>
    <dgm:cxn modelId="{AC4D8654-9F31-CB4A-B50A-0D9258F3F66B}" type="presParOf" srcId="{E6E7CFB1-F0CB-4D85-A5DD-97E1F3D12A3A}" destId="{985CC8A8-89AE-4F33-8EE1-E191DEFD2994}" srcOrd="0" destOrd="0" presId="urn:microsoft.com/office/officeart/2005/8/layout/target2"/>
    <dgm:cxn modelId="{921A5F6B-A418-7B46-940F-FCE3B61FAF6D}" type="presParOf" srcId="{E6E7CFB1-F0CB-4D85-A5DD-97E1F3D12A3A}" destId="{A4710ED9-D6B0-4B9B-8F60-2E9C5D882831}" srcOrd="1" destOrd="0" presId="urn:microsoft.com/office/officeart/2005/8/layout/target2"/>
    <dgm:cxn modelId="{4E0F7592-CD47-6541-8F14-B5E702B1394E}" type="presParOf" srcId="{A4710ED9-D6B0-4B9B-8F60-2E9C5D882831}" destId="{3A0912A5-42D5-47DC-A1CB-ED1150613373}" srcOrd="0" destOrd="0" presId="urn:microsoft.com/office/officeart/2005/8/layout/target2"/>
    <dgm:cxn modelId="{284CBDF2-6E26-3941-AA12-B5B7242C8219}" type="presParOf" srcId="{A4710ED9-D6B0-4B9B-8F60-2E9C5D882831}" destId="{2A455E2F-16FE-484A-ADA2-EEF8C925EB54}" srcOrd="1" destOrd="0" presId="urn:microsoft.com/office/officeart/2005/8/layout/target2"/>
    <dgm:cxn modelId="{0127F057-7902-484F-BA9A-C9D70E2563D8}" type="presParOf" srcId="{A4710ED9-D6B0-4B9B-8F60-2E9C5D882831}" destId="{638E9F39-E491-4C92-A6F4-D22A7ABA5ABD}" srcOrd="2" destOrd="0" presId="urn:microsoft.com/office/officeart/2005/8/layout/target2"/>
    <dgm:cxn modelId="{CC7BD9E8-8A46-1145-96D1-8CAD98BA85E6}" type="presParOf" srcId="{A4710ED9-D6B0-4B9B-8F60-2E9C5D882831}" destId="{39FC80E7-8758-40A1-9B81-5DEB692F5210}" srcOrd="3" destOrd="0" presId="urn:microsoft.com/office/officeart/2005/8/layout/target2"/>
    <dgm:cxn modelId="{B88C8119-96E0-D340-AEA8-21EA83E9E770}" type="presParOf" srcId="{A4710ED9-D6B0-4B9B-8F60-2E9C5D882831}" destId="{AFD847DB-1E2C-4B12-AA81-B70F4F0635F8}" srcOrd="4" destOrd="0" presId="urn:microsoft.com/office/officeart/2005/8/layout/target2"/>
    <dgm:cxn modelId="{CED460C4-ADF0-784D-9EF7-2B5EF23D005A}" type="presParOf" srcId="{E3591E84-342D-45F8-A1FC-937F205C99B6}" destId="{F4E621DA-7373-4668-8D1C-BA068DFDB0D1}" srcOrd="2" destOrd="0" presId="urn:microsoft.com/office/officeart/2005/8/layout/target2"/>
    <dgm:cxn modelId="{626FA0B6-D20D-F54A-9CFC-DE69F6C8E300}" type="presParOf" srcId="{F4E621DA-7373-4668-8D1C-BA068DFDB0D1}" destId="{ADC0E8A8-4733-46B9-8843-FF19949B4B3C}"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5C11B7-962A-4EA0-B19A-A7369362EE59}" type="doc">
      <dgm:prSet loTypeId="urn:microsoft.com/office/officeart/2005/8/layout/chart3" loCatId="relationship" qsTypeId="urn:microsoft.com/office/officeart/2005/8/quickstyle/simple1" qsCatId="simple" csTypeId="urn:microsoft.com/office/officeart/2005/8/colors/colorful4" csCatId="colorful" phldr="1"/>
      <dgm:spPr/>
    </dgm:pt>
    <dgm:pt modelId="{1B701FD5-86ED-465C-80F6-8D088980D48E}">
      <dgm:prSet phldrT="[Texte]"/>
      <dgm:spPr/>
      <dgm:t>
        <a:bodyPr/>
        <a:lstStyle/>
        <a:p>
          <a:r>
            <a:rPr lang="fr-FR" dirty="0" smtClean="0"/>
            <a:t>2</a:t>
          </a:r>
          <a:endParaRPr lang="fr-FR" dirty="0"/>
        </a:p>
      </dgm:t>
    </dgm:pt>
    <dgm:pt modelId="{10A79971-E709-42B9-B836-2C43067513E5}" type="parTrans" cxnId="{6F5BC47D-91DE-42C7-9724-32E44F5E2C4D}">
      <dgm:prSet/>
      <dgm:spPr/>
      <dgm:t>
        <a:bodyPr/>
        <a:lstStyle/>
        <a:p>
          <a:endParaRPr lang="fr-FR"/>
        </a:p>
      </dgm:t>
    </dgm:pt>
    <dgm:pt modelId="{DB1AE0E5-84F6-4EFE-B67D-01C473E08A4D}" type="sibTrans" cxnId="{6F5BC47D-91DE-42C7-9724-32E44F5E2C4D}">
      <dgm:prSet/>
      <dgm:spPr/>
      <dgm:t>
        <a:bodyPr/>
        <a:lstStyle/>
        <a:p>
          <a:endParaRPr lang="fr-FR"/>
        </a:p>
      </dgm:t>
    </dgm:pt>
    <dgm:pt modelId="{B65B847C-14C4-4088-A55C-349CDE77461B}">
      <dgm:prSet phldrT="[Texte]"/>
      <dgm:spPr/>
      <dgm:t>
        <a:bodyPr/>
        <a:lstStyle/>
        <a:p>
          <a:r>
            <a:rPr lang="fr-FR" dirty="0" smtClean="0"/>
            <a:t>3</a:t>
          </a:r>
          <a:endParaRPr lang="fr-FR" dirty="0"/>
        </a:p>
      </dgm:t>
    </dgm:pt>
    <dgm:pt modelId="{AA22C56A-185E-4AAC-AA37-78BE330C25DC}" type="parTrans" cxnId="{F9C24C2B-8394-479D-8010-B7B2129D7881}">
      <dgm:prSet/>
      <dgm:spPr/>
      <dgm:t>
        <a:bodyPr/>
        <a:lstStyle/>
        <a:p>
          <a:endParaRPr lang="fr-FR"/>
        </a:p>
      </dgm:t>
    </dgm:pt>
    <dgm:pt modelId="{64CC9731-6645-47B5-97BD-DEC2BD609D5E}" type="sibTrans" cxnId="{F9C24C2B-8394-479D-8010-B7B2129D7881}">
      <dgm:prSet/>
      <dgm:spPr/>
      <dgm:t>
        <a:bodyPr/>
        <a:lstStyle/>
        <a:p>
          <a:endParaRPr lang="fr-FR"/>
        </a:p>
      </dgm:t>
    </dgm:pt>
    <dgm:pt modelId="{CCD65682-3EF1-4B1F-825A-FD417F0B28CB}">
      <dgm:prSet phldrT="[Texte]"/>
      <dgm:spPr/>
      <dgm:t>
        <a:bodyPr/>
        <a:lstStyle/>
        <a:p>
          <a:r>
            <a:rPr lang="fr-FR" dirty="0" smtClean="0"/>
            <a:t>1</a:t>
          </a:r>
          <a:endParaRPr lang="fr-FR" dirty="0"/>
        </a:p>
      </dgm:t>
    </dgm:pt>
    <dgm:pt modelId="{E94DFB81-D87F-4F69-B85A-FA8576C86932}" type="parTrans" cxnId="{2AFB90C2-CE4A-49F0-B364-ADE1E4DDAE96}">
      <dgm:prSet/>
      <dgm:spPr/>
      <dgm:t>
        <a:bodyPr/>
        <a:lstStyle/>
        <a:p>
          <a:endParaRPr lang="fr-FR"/>
        </a:p>
      </dgm:t>
    </dgm:pt>
    <dgm:pt modelId="{779EB2D3-284A-474A-8810-20D21E514AD4}" type="sibTrans" cxnId="{2AFB90C2-CE4A-49F0-B364-ADE1E4DDAE96}">
      <dgm:prSet/>
      <dgm:spPr/>
      <dgm:t>
        <a:bodyPr/>
        <a:lstStyle/>
        <a:p>
          <a:endParaRPr lang="fr-FR"/>
        </a:p>
      </dgm:t>
    </dgm:pt>
    <dgm:pt modelId="{D5DF766F-5D39-4D1A-8080-15F41FC7921C}" type="pres">
      <dgm:prSet presAssocID="{725C11B7-962A-4EA0-B19A-A7369362EE59}" presName="compositeShape" presStyleCnt="0">
        <dgm:presLayoutVars>
          <dgm:chMax val="7"/>
          <dgm:dir/>
          <dgm:resizeHandles val="exact"/>
        </dgm:presLayoutVars>
      </dgm:prSet>
      <dgm:spPr/>
    </dgm:pt>
    <dgm:pt modelId="{FEA69E02-6C04-4161-B383-E3D29F23D493}" type="pres">
      <dgm:prSet presAssocID="{725C11B7-962A-4EA0-B19A-A7369362EE59}" presName="wedge1" presStyleLbl="node1" presStyleIdx="0" presStyleCnt="3"/>
      <dgm:spPr/>
      <dgm:t>
        <a:bodyPr/>
        <a:lstStyle/>
        <a:p>
          <a:endParaRPr lang="fr-FR"/>
        </a:p>
      </dgm:t>
    </dgm:pt>
    <dgm:pt modelId="{CFF880B7-3C21-4774-B02A-A81E5D667014}" type="pres">
      <dgm:prSet presAssocID="{725C11B7-962A-4EA0-B19A-A7369362EE59}" presName="wedge1Tx" presStyleLbl="node1" presStyleIdx="0" presStyleCnt="3">
        <dgm:presLayoutVars>
          <dgm:chMax val="0"/>
          <dgm:chPref val="0"/>
          <dgm:bulletEnabled val="1"/>
        </dgm:presLayoutVars>
      </dgm:prSet>
      <dgm:spPr/>
      <dgm:t>
        <a:bodyPr/>
        <a:lstStyle/>
        <a:p>
          <a:endParaRPr lang="fr-FR"/>
        </a:p>
      </dgm:t>
    </dgm:pt>
    <dgm:pt modelId="{8CC2520D-16F4-419C-BB48-C3F611FB22A3}" type="pres">
      <dgm:prSet presAssocID="{725C11B7-962A-4EA0-B19A-A7369362EE59}" presName="wedge2" presStyleLbl="node1" presStyleIdx="1" presStyleCnt="3"/>
      <dgm:spPr/>
      <dgm:t>
        <a:bodyPr/>
        <a:lstStyle/>
        <a:p>
          <a:endParaRPr lang="fr-FR"/>
        </a:p>
      </dgm:t>
    </dgm:pt>
    <dgm:pt modelId="{6C613DBE-2D4B-43D4-B6A2-D7D58154DE31}" type="pres">
      <dgm:prSet presAssocID="{725C11B7-962A-4EA0-B19A-A7369362EE59}" presName="wedge2Tx" presStyleLbl="node1" presStyleIdx="1" presStyleCnt="3">
        <dgm:presLayoutVars>
          <dgm:chMax val="0"/>
          <dgm:chPref val="0"/>
          <dgm:bulletEnabled val="1"/>
        </dgm:presLayoutVars>
      </dgm:prSet>
      <dgm:spPr/>
      <dgm:t>
        <a:bodyPr/>
        <a:lstStyle/>
        <a:p>
          <a:endParaRPr lang="fr-FR"/>
        </a:p>
      </dgm:t>
    </dgm:pt>
    <dgm:pt modelId="{CCDA4BD5-A90B-4D47-8504-7057363BB0A5}" type="pres">
      <dgm:prSet presAssocID="{725C11B7-962A-4EA0-B19A-A7369362EE59}" presName="wedge3" presStyleLbl="node1" presStyleIdx="2" presStyleCnt="3"/>
      <dgm:spPr/>
      <dgm:t>
        <a:bodyPr/>
        <a:lstStyle/>
        <a:p>
          <a:endParaRPr lang="fr-FR"/>
        </a:p>
      </dgm:t>
    </dgm:pt>
    <dgm:pt modelId="{C329EC37-C2A8-4024-8658-955A865A2671}" type="pres">
      <dgm:prSet presAssocID="{725C11B7-962A-4EA0-B19A-A7369362EE59}" presName="wedge3Tx" presStyleLbl="node1" presStyleIdx="2" presStyleCnt="3">
        <dgm:presLayoutVars>
          <dgm:chMax val="0"/>
          <dgm:chPref val="0"/>
          <dgm:bulletEnabled val="1"/>
        </dgm:presLayoutVars>
      </dgm:prSet>
      <dgm:spPr/>
      <dgm:t>
        <a:bodyPr/>
        <a:lstStyle/>
        <a:p>
          <a:endParaRPr lang="fr-FR"/>
        </a:p>
      </dgm:t>
    </dgm:pt>
  </dgm:ptLst>
  <dgm:cxnLst>
    <dgm:cxn modelId="{2AFB90C2-CE4A-49F0-B364-ADE1E4DDAE96}" srcId="{725C11B7-962A-4EA0-B19A-A7369362EE59}" destId="{CCD65682-3EF1-4B1F-825A-FD417F0B28CB}" srcOrd="2" destOrd="0" parTransId="{E94DFB81-D87F-4F69-B85A-FA8576C86932}" sibTransId="{779EB2D3-284A-474A-8810-20D21E514AD4}"/>
    <dgm:cxn modelId="{6445521E-2730-5F46-B143-9CDC841C11C6}" type="presOf" srcId="{1B701FD5-86ED-465C-80F6-8D088980D48E}" destId="{CFF880B7-3C21-4774-B02A-A81E5D667014}" srcOrd="1" destOrd="0" presId="urn:microsoft.com/office/officeart/2005/8/layout/chart3"/>
    <dgm:cxn modelId="{0228C33D-78BE-8948-9064-BE40FC51B68D}" type="presOf" srcId="{1B701FD5-86ED-465C-80F6-8D088980D48E}" destId="{FEA69E02-6C04-4161-B383-E3D29F23D493}" srcOrd="0" destOrd="0" presId="urn:microsoft.com/office/officeart/2005/8/layout/chart3"/>
    <dgm:cxn modelId="{3B4B0570-D561-EB42-BBDE-1FE108A141A4}" type="presOf" srcId="{CCD65682-3EF1-4B1F-825A-FD417F0B28CB}" destId="{C329EC37-C2A8-4024-8658-955A865A2671}" srcOrd="1" destOrd="0" presId="urn:microsoft.com/office/officeart/2005/8/layout/chart3"/>
    <dgm:cxn modelId="{F9C24C2B-8394-479D-8010-B7B2129D7881}" srcId="{725C11B7-962A-4EA0-B19A-A7369362EE59}" destId="{B65B847C-14C4-4088-A55C-349CDE77461B}" srcOrd="1" destOrd="0" parTransId="{AA22C56A-185E-4AAC-AA37-78BE330C25DC}" sibTransId="{64CC9731-6645-47B5-97BD-DEC2BD609D5E}"/>
    <dgm:cxn modelId="{7132C901-356A-2641-8C6F-BEBFE0B4F75D}" type="presOf" srcId="{725C11B7-962A-4EA0-B19A-A7369362EE59}" destId="{D5DF766F-5D39-4D1A-8080-15F41FC7921C}" srcOrd="0" destOrd="0" presId="urn:microsoft.com/office/officeart/2005/8/layout/chart3"/>
    <dgm:cxn modelId="{6F5BC47D-91DE-42C7-9724-32E44F5E2C4D}" srcId="{725C11B7-962A-4EA0-B19A-A7369362EE59}" destId="{1B701FD5-86ED-465C-80F6-8D088980D48E}" srcOrd="0" destOrd="0" parTransId="{10A79971-E709-42B9-B836-2C43067513E5}" sibTransId="{DB1AE0E5-84F6-4EFE-B67D-01C473E08A4D}"/>
    <dgm:cxn modelId="{036073F8-05BA-7B45-AD35-8DED08559FC0}" type="presOf" srcId="{B65B847C-14C4-4088-A55C-349CDE77461B}" destId="{8CC2520D-16F4-419C-BB48-C3F611FB22A3}" srcOrd="0" destOrd="0" presId="urn:microsoft.com/office/officeart/2005/8/layout/chart3"/>
    <dgm:cxn modelId="{1DCDD737-4F3B-1F44-96A8-7852C5DBC8E4}" type="presOf" srcId="{CCD65682-3EF1-4B1F-825A-FD417F0B28CB}" destId="{CCDA4BD5-A90B-4D47-8504-7057363BB0A5}" srcOrd="0" destOrd="0" presId="urn:microsoft.com/office/officeart/2005/8/layout/chart3"/>
    <dgm:cxn modelId="{DF8CD15F-248D-7E45-A22F-9C73FDC799EA}" type="presOf" srcId="{B65B847C-14C4-4088-A55C-349CDE77461B}" destId="{6C613DBE-2D4B-43D4-B6A2-D7D58154DE31}" srcOrd="1" destOrd="0" presId="urn:microsoft.com/office/officeart/2005/8/layout/chart3"/>
    <dgm:cxn modelId="{DFF0CC2B-1FEB-8F4D-A18E-C74B872A0F03}" type="presParOf" srcId="{D5DF766F-5D39-4D1A-8080-15F41FC7921C}" destId="{FEA69E02-6C04-4161-B383-E3D29F23D493}" srcOrd="0" destOrd="0" presId="urn:microsoft.com/office/officeart/2005/8/layout/chart3"/>
    <dgm:cxn modelId="{DB58B55A-8C67-4143-9864-DD8BAEF926EE}" type="presParOf" srcId="{D5DF766F-5D39-4D1A-8080-15F41FC7921C}" destId="{CFF880B7-3C21-4774-B02A-A81E5D667014}" srcOrd="1" destOrd="0" presId="urn:microsoft.com/office/officeart/2005/8/layout/chart3"/>
    <dgm:cxn modelId="{166C5869-4184-D54B-A96B-D9D5B898B189}" type="presParOf" srcId="{D5DF766F-5D39-4D1A-8080-15F41FC7921C}" destId="{8CC2520D-16F4-419C-BB48-C3F611FB22A3}" srcOrd="2" destOrd="0" presId="urn:microsoft.com/office/officeart/2005/8/layout/chart3"/>
    <dgm:cxn modelId="{CB2895B9-6A8B-E848-942E-3BB9875AF358}" type="presParOf" srcId="{D5DF766F-5D39-4D1A-8080-15F41FC7921C}" destId="{6C613DBE-2D4B-43D4-B6A2-D7D58154DE31}" srcOrd="3" destOrd="0" presId="urn:microsoft.com/office/officeart/2005/8/layout/chart3"/>
    <dgm:cxn modelId="{57B05602-87B5-7447-9976-57A563CC94A3}" type="presParOf" srcId="{D5DF766F-5D39-4D1A-8080-15F41FC7921C}" destId="{CCDA4BD5-A90B-4D47-8504-7057363BB0A5}" srcOrd="4" destOrd="0" presId="urn:microsoft.com/office/officeart/2005/8/layout/chart3"/>
    <dgm:cxn modelId="{8D2B9D8B-7EA1-2043-A940-AD4FB2CB9BB7}" type="presParOf" srcId="{D5DF766F-5D39-4D1A-8080-15F41FC7921C}" destId="{C329EC37-C2A8-4024-8658-955A865A2671}" srcOrd="5" destOrd="0" presId="urn:microsoft.com/office/officeart/2005/8/layout/char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BBAE0-FFF6-4336-A234-844ED077A5CA}">
      <dsp:nvSpPr>
        <dsp:cNvPr id="0" name=""/>
        <dsp:cNvSpPr/>
      </dsp:nvSpPr>
      <dsp:spPr>
        <a:xfrm>
          <a:off x="0" y="0"/>
          <a:ext cx="3024336" cy="1836000"/>
        </a:xfrm>
        <a:prstGeom prst="roundRect">
          <a:avLst>
            <a:gd name="adj" fmla="val 8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1424940" numCol="1" spcCol="1270" anchor="t" anchorCtr="0">
          <a:noAutofit/>
        </a:bodyPr>
        <a:lstStyle/>
        <a:p>
          <a:pPr lvl="0" algn="ctr" defTabSz="755650">
            <a:lnSpc>
              <a:spcPct val="90000"/>
            </a:lnSpc>
            <a:spcBef>
              <a:spcPct val="0"/>
            </a:spcBef>
            <a:spcAft>
              <a:spcPct val="35000"/>
            </a:spcAft>
          </a:pPr>
          <a:r>
            <a:rPr lang="fr-FR" sz="1700" kern="1200" cap="small" baseline="0" dirty="0" smtClean="0"/>
            <a:t>SPI4 questionnaire</a:t>
          </a:r>
          <a:endParaRPr lang="fr-FR" sz="1700" kern="1200" cap="small" baseline="0" dirty="0"/>
        </a:p>
      </dsp:txBody>
      <dsp:txXfrm>
        <a:off x="45708" y="45708"/>
        <a:ext cx="2932920" cy="1744584"/>
      </dsp:txXfrm>
    </dsp:sp>
    <dsp:sp modelId="{985CC8A8-89AE-4F33-8EE1-E191DEFD2994}">
      <dsp:nvSpPr>
        <dsp:cNvPr id="0" name=""/>
        <dsp:cNvSpPr/>
      </dsp:nvSpPr>
      <dsp:spPr>
        <a:xfrm>
          <a:off x="75608" y="459000"/>
          <a:ext cx="2873119" cy="1285200"/>
        </a:xfrm>
        <a:prstGeom prst="roundRect">
          <a:avLst>
            <a:gd name="adj" fmla="val 10500"/>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816102" numCol="1" spcCol="1270" anchor="t" anchorCtr="0">
          <a:noAutofit/>
        </a:bodyPr>
        <a:lstStyle/>
        <a:p>
          <a:pPr lvl="0" algn="l" defTabSz="755650">
            <a:lnSpc>
              <a:spcPct val="90000"/>
            </a:lnSpc>
            <a:spcBef>
              <a:spcPct val="0"/>
            </a:spcBef>
            <a:spcAft>
              <a:spcPct val="35000"/>
            </a:spcAft>
          </a:pPr>
          <a:r>
            <a:rPr lang="fr-FR" sz="1700" b="0" kern="1200" cap="small" baseline="0" dirty="0" smtClean="0"/>
            <a:t>USSPM</a:t>
          </a:r>
          <a:endParaRPr lang="fr-FR" sz="1700" b="0" kern="1200" cap="small" baseline="0" dirty="0"/>
        </a:p>
      </dsp:txBody>
      <dsp:txXfrm>
        <a:off x="115132" y="498524"/>
        <a:ext cx="2794071" cy="1206152"/>
      </dsp:txXfrm>
    </dsp:sp>
    <dsp:sp modelId="{3A0912A5-42D5-47DC-A1CB-ED1150613373}">
      <dsp:nvSpPr>
        <dsp:cNvPr id="0" name=""/>
        <dsp:cNvSpPr/>
      </dsp:nvSpPr>
      <dsp:spPr>
        <a:xfrm>
          <a:off x="1584174" y="864480"/>
          <a:ext cx="1146730" cy="232339"/>
        </a:xfrm>
        <a:prstGeom prst="roundRect">
          <a:avLst>
            <a:gd name="adj" fmla="val 10500"/>
          </a:avLst>
        </a:prstGeom>
        <a:solidFill>
          <a:srgbClr val="BDC2A2">
            <a:alpha val="89804"/>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cap="small" baseline="0" dirty="0" smtClean="0">
              <a:solidFill>
                <a:schemeClr val="bg1"/>
              </a:solidFill>
            </a:rPr>
            <a:t>Green</a:t>
          </a:r>
          <a:endParaRPr lang="fr-FR" sz="1400" b="1" kern="1200" cap="small" baseline="0" dirty="0">
            <a:solidFill>
              <a:schemeClr val="bg1"/>
            </a:solidFill>
          </a:endParaRPr>
        </a:p>
      </dsp:txBody>
      <dsp:txXfrm>
        <a:off x="1591319" y="871625"/>
        <a:ext cx="1132440" cy="218049"/>
      </dsp:txXfrm>
    </dsp:sp>
    <dsp:sp modelId="{638E9F39-E491-4C92-A6F4-D22A7ABA5ABD}">
      <dsp:nvSpPr>
        <dsp:cNvPr id="0" name=""/>
        <dsp:cNvSpPr/>
      </dsp:nvSpPr>
      <dsp:spPr>
        <a:xfrm>
          <a:off x="1584174" y="1154351"/>
          <a:ext cx="1146730" cy="221267"/>
        </a:xfrm>
        <a:prstGeom prst="roundRect">
          <a:avLst>
            <a:gd name="adj" fmla="val 10500"/>
          </a:avLst>
        </a:prstGeom>
        <a:solidFill>
          <a:srgbClr val="E3C789">
            <a:alpha val="89804"/>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cap="small" baseline="0" dirty="0" smtClean="0">
              <a:solidFill>
                <a:schemeClr val="bg1"/>
              </a:solidFill>
            </a:rPr>
            <a:t>Poverty</a:t>
          </a:r>
          <a:endParaRPr lang="fr-FR" sz="1400" b="1" kern="1200" cap="small" baseline="0" dirty="0">
            <a:solidFill>
              <a:schemeClr val="bg1"/>
            </a:solidFill>
          </a:endParaRPr>
        </a:p>
      </dsp:txBody>
      <dsp:txXfrm>
        <a:off x="1590979" y="1161156"/>
        <a:ext cx="1133120" cy="207657"/>
      </dsp:txXfrm>
    </dsp:sp>
    <dsp:sp modelId="{AFD847DB-1E2C-4B12-AA81-B70F4F0635F8}">
      <dsp:nvSpPr>
        <dsp:cNvPr id="0" name=""/>
        <dsp:cNvSpPr/>
      </dsp:nvSpPr>
      <dsp:spPr>
        <a:xfrm rot="10800000" flipV="1">
          <a:off x="1584174" y="1457471"/>
          <a:ext cx="1146730" cy="202689"/>
        </a:xfrm>
        <a:prstGeom prst="roundRect">
          <a:avLst>
            <a:gd name="adj" fmla="val 10500"/>
          </a:avLst>
        </a:prstGeom>
        <a:solidFill>
          <a:srgbClr val="9DBDB5">
            <a:alpha val="89804"/>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cap="small" baseline="0" dirty="0" smtClean="0">
              <a:solidFill>
                <a:schemeClr val="bg1"/>
              </a:solidFill>
            </a:rPr>
            <a:t>SPI</a:t>
          </a:r>
          <a:endParaRPr lang="fr-FR" sz="1400" b="1" kern="1200" cap="small" baseline="0" dirty="0">
            <a:solidFill>
              <a:schemeClr val="bg1"/>
            </a:solidFill>
          </a:endParaRPr>
        </a:p>
      </dsp:txBody>
      <dsp:txXfrm rot="-10800000">
        <a:off x="1590407" y="1463704"/>
        <a:ext cx="1134264" cy="190223"/>
      </dsp:txXfrm>
    </dsp:sp>
    <dsp:sp modelId="{ADC0E8A8-4733-46B9-8843-FF19949B4B3C}">
      <dsp:nvSpPr>
        <dsp:cNvPr id="0" name=""/>
        <dsp:cNvSpPr/>
      </dsp:nvSpPr>
      <dsp:spPr>
        <a:xfrm>
          <a:off x="144023" y="800822"/>
          <a:ext cx="1355183" cy="880009"/>
        </a:xfrm>
        <a:prstGeom prst="roundRect">
          <a:avLst>
            <a:gd name="adj" fmla="val 10500"/>
          </a:avLst>
        </a:prstGeom>
        <a:solidFill>
          <a:schemeClr val="accent1">
            <a:lumMod val="60000"/>
            <a:lumOff val="40000"/>
          </a:schemeClr>
        </a:solidFill>
        <a:ln w="1905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120904" numCol="1" spcCol="1270" anchor="t" anchorCtr="0">
          <a:noAutofit/>
        </a:bodyPr>
        <a:lstStyle/>
        <a:p>
          <a:pPr lvl="0" algn="l" defTabSz="755650">
            <a:lnSpc>
              <a:spcPct val="90000"/>
            </a:lnSpc>
            <a:spcBef>
              <a:spcPct val="0"/>
            </a:spcBef>
            <a:spcAft>
              <a:spcPct val="35000"/>
            </a:spcAft>
          </a:pPr>
          <a:r>
            <a:rPr lang="fr-FR" sz="1700" b="0" kern="1200" cap="small" baseline="0" dirty="0" smtClean="0"/>
            <a:t>CPP</a:t>
          </a:r>
          <a:endParaRPr lang="fr-FR" sz="1700" b="0" kern="1200" cap="small" baseline="0" dirty="0"/>
        </a:p>
      </dsp:txBody>
      <dsp:txXfrm>
        <a:off x="171086" y="827885"/>
        <a:ext cx="1301057" cy="8258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69E02-6C04-4161-B383-E3D29F23D493}">
      <dsp:nvSpPr>
        <dsp:cNvPr id="0" name=""/>
        <dsp:cNvSpPr/>
      </dsp:nvSpPr>
      <dsp:spPr>
        <a:xfrm>
          <a:off x="251444" y="44809"/>
          <a:ext cx="557632" cy="557632"/>
        </a:xfrm>
        <a:prstGeom prst="pie">
          <a:avLst>
            <a:gd name="adj1" fmla="val 16200000"/>
            <a:gd name="adj2" fmla="val 18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2</a:t>
          </a:r>
          <a:endParaRPr lang="fr-FR" sz="1000" kern="1200" dirty="0"/>
        </a:p>
      </dsp:txBody>
      <dsp:txXfrm>
        <a:off x="554623" y="147706"/>
        <a:ext cx="189196" cy="185877"/>
      </dsp:txXfrm>
    </dsp:sp>
    <dsp:sp modelId="{8CC2520D-16F4-419C-BB48-C3F611FB22A3}">
      <dsp:nvSpPr>
        <dsp:cNvPr id="0" name=""/>
        <dsp:cNvSpPr/>
      </dsp:nvSpPr>
      <dsp:spPr>
        <a:xfrm>
          <a:off x="222699" y="61405"/>
          <a:ext cx="557632" cy="557632"/>
        </a:xfrm>
        <a:prstGeom prst="pie">
          <a:avLst>
            <a:gd name="adj1" fmla="val 1800000"/>
            <a:gd name="adj2" fmla="val 9000000"/>
          </a:avLst>
        </a:prstGeom>
        <a:solidFill>
          <a:schemeClr val="accent4">
            <a:hueOff val="-2010"/>
            <a:satOff val="-12003"/>
            <a:lumOff val="-754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3</a:t>
          </a:r>
          <a:endParaRPr lang="fr-FR" sz="1000" kern="1200" dirty="0"/>
        </a:p>
      </dsp:txBody>
      <dsp:txXfrm>
        <a:off x="375384" y="413245"/>
        <a:ext cx="252262" cy="172600"/>
      </dsp:txXfrm>
    </dsp:sp>
    <dsp:sp modelId="{CCDA4BD5-A90B-4D47-8504-7057363BB0A5}">
      <dsp:nvSpPr>
        <dsp:cNvPr id="0" name=""/>
        <dsp:cNvSpPr/>
      </dsp:nvSpPr>
      <dsp:spPr>
        <a:xfrm>
          <a:off x="222699" y="61405"/>
          <a:ext cx="557632" cy="557632"/>
        </a:xfrm>
        <a:prstGeom prst="pie">
          <a:avLst>
            <a:gd name="adj1" fmla="val 9000000"/>
            <a:gd name="adj2" fmla="val 16200000"/>
          </a:avLst>
        </a:prstGeom>
        <a:solidFill>
          <a:schemeClr val="accent4">
            <a:hueOff val="-4019"/>
            <a:satOff val="-24005"/>
            <a:lumOff val="-1509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1</a:t>
          </a:r>
          <a:endParaRPr lang="fr-FR" sz="1000" kern="1200" dirty="0"/>
        </a:p>
      </dsp:txBody>
      <dsp:txXfrm>
        <a:off x="282445" y="170940"/>
        <a:ext cx="189196" cy="185877"/>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57B29F-8FB2-0C4A-9EA2-79F1DFA1BF0D}" type="datetimeFigureOut">
              <a:rPr lang="en-US" smtClean="0"/>
              <a:pPr/>
              <a:t>2/27/14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1058F0-061F-9342-B2DC-CC02445E2300}" type="slidenum">
              <a:rPr lang="en-US" smtClean="0"/>
              <a:pPr/>
              <a:t>‹#›</a:t>
            </a:fld>
            <a:endParaRPr lang="en-US"/>
          </a:p>
        </p:txBody>
      </p:sp>
    </p:spTree>
    <p:extLst>
      <p:ext uri="{BB962C8B-B14F-4D97-AF65-F5344CB8AC3E}">
        <p14:creationId xmlns:p14="http://schemas.microsoft.com/office/powerpoint/2010/main" val="27296862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058F0-061F-9342-B2DC-CC02445E2300}" type="slidenum">
              <a:rPr lang="en-US" smtClean="0"/>
              <a:pPr/>
              <a:t>2</a:t>
            </a:fld>
            <a:endParaRPr lang="en-US"/>
          </a:p>
        </p:txBody>
      </p:sp>
    </p:spTree>
    <p:extLst>
      <p:ext uri="{BB962C8B-B14F-4D97-AF65-F5344CB8AC3E}">
        <p14:creationId xmlns:p14="http://schemas.microsoft.com/office/powerpoint/2010/main" val="3433530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fontAlgn="base">
              <a:spcBef>
                <a:spcPct val="0"/>
              </a:spcBef>
              <a:spcAft>
                <a:spcPct val="0"/>
              </a:spcAft>
            </a:pPr>
            <a:endParaRPr lang="fr-FR" b="1" baseline="0" dirty="0" smtClean="0">
              <a:solidFill>
                <a:srgbClr val="444444"/>
              </a:solidFill>
              <a:cs typeface="Segoe UI" pitchFamily="34" charset="0"/>
            </a:endParaRPr>
          </a:p>
          <a:p>
            <a:pPr marL="457200" marR="0" lvl="1" indent="0" algn="l" defTabSz="457200" rtl="0" eaLnBrk="1" fontAlgn="base" latinLnBrk="0" hangingPunct="1">
              <a:lnSpc>
                <a:spcPct val="100000"/>
              </a:lnSpc>
              <a:spcBef>
                <a:spcPct val="0"/>
              </a:spcBef>
              <a:spcAft>
                <a:spcPct val="0"/>
              </a:spcAft>
              <a:buClrTx/>
              <a:buSzTx/>
              <a:buFontTx/>
              <a:buNone/>
              <a:tabLst/>
              <a:defRPr/>
            </a:pPr>
            <a:r>
              <a:rPr lang="fr-FR" b="0" baseline="0" dirty="0" err="1" smtClean="0">
                <a:solidFill>
                  <a:srgbClr val="444444"/>
                </a:solidFill>
                <a:cs typeface="Segoe UI" pitchFamily="34" charset="0"/>
              </a:rPr>
              <a:t>Because</a:t>
            </a:r>
            <a:r>
              <a:rPr lang="fr-FR" b="0" baseline="0" dirty="0" smtClean="0">
                <a:solidFill>
                  <a:srgbClr val="444444"/>
                </a:solidFill>
                <a:cs typeface="Segoe UI" pitchFamily="34" charset="0"/>
              </a:rPr>
              <a:t> </a:t>
            </a:r>
            <a:r>
              <a:rPr lang="fr-FR" b="0" baseline="0" dirty="0" err="1" smtClean="0">
                <a:solidFill>
                  <a:srgbClr val="444444"/>
                </a:solidFill>
                <a:cs typeface="Segoe UI" pitchFamily="34" charset="0"/>
              </a:rPr>
              <a:t>it</a:t>
            </a:r>
            <a:r>
              <a:rPr lang="fr-FR" b="0" baseline="0" dirty="0" smtClean="0">
                <a:solidFill>
                  <a:srgbClr val="444444"/>
                </a:solidFill>
                <a:cs typeface="Segoe UI" pitchFamily="34" charset="0"/>
              </a:rPr>
              <a:t> </a:t>
            </a:r>
            <a:r>
              <a:rPr lang="fr-FR" b="0" baseline="0" dirty="0" err="1" smtClean="0">
                <a:solidFill>
                  <a:srgbClr val="444444"/>
                </a:solidFill>
                <a:cs typeface="Segoe UI" pitchFamily="34" charset="0"/>
              </a:rPr>
              <a:t>fully</a:t>
            </a:r>
            <a:r>
              <a:rPr lang="fr-FR" b="0" baseline="0" dirty="0" smtClean="0">
                <a:solidFill>
                  <a:srgbClr val="444444"/>
                </a:solidFill>
                <a:cs typeface="Segoe UI" pitchFamily="34" charset="0"/>
              </a:rPr>
              <a:t> </a:t>
            </a:r>
            <a:r>
              <a:rPr lang="fr-FR" b="0" baseline="0" dirty="0" err="1" smtClean="0">
                <a:solidFill>
                  <a:srgbClr val="444444"/>
                </a:solidFill>
                <a:cs typeface="Segoe UI" pitchFamily="34" charset="0"/>
              </a:rPr>
              <a:t>integrates</a:t>
            </a:r>
            <a:r>
              <a:rPr lang="fr-FR" b="0" baseline="0" dirty="0" smtClean="0">
                <a:solidFill>
                  <a:srgbClr val="444444"/>
                </a:solidFill>
                <a:cs typeface="Segoe UI" pitchFamily="34" charset="0"/>
              </a:rPr>
              <a:t> the </a:t>
            </a:r>
            <a:r>
              <a:rPr lang="fr-FR" b="0" baseline="0" dirty="0" err="1" smtClean="0">
                <a:solidFill>
                  <a:srgbClr val="444444"/>
                </a:solidFill>
                <a:cs typeface="Segoe UI" pitchFamily="34" charset="0"/>
              </a:rPr>
              <a:t>Universal</a:t>
            </a:r>
            <a:r>
              <a:rPr lang="fr-FR" b="0" baseline="0" dirty="0" smtClean="0">
                <a:solidFill>
                  <a:srgbClr val="444444"/>
                </a:solidFill>
                <a:cs typeface="Segoe UI" pitchFamily="34" charset="0"/>
              </a:rPr>
              <a:t> Standards, the SPI4 </a:t>
            </a:r>
            <a:r>
              <a:rPr lang="fr-FR" b="0" baseline="0" dirty="0" err="1" smtClean="0">
                <a:solidFill>
                  <a:srgbClr val="444444"/>
                </a:solidFill>
                <a:cs typeface="Segoe UI" pitchFamily="34" charset="0"/>
              </a:rPr>
              <a:t>is</a:t>
            </a:r>
            <a:r>
              <a:rPr lang="fr-FR" b="0" baseline="0" dirty="0" smtClean="0">
                <a:solidFill>
                  <a:srgbClr val="444444"/>
                </a:solidFill>
                <a:cs typeface="Segoe UI" pitchFamily="34" charset="0"/>
              </a:rPr>
              <a:t> a </a:t>
            </a:r>
            <a:r>
              <a:rPr lang="fr-FR" b="1" baseline="0" dirty="0" err="1" smtClean="0">
                <a:solidFill>
                  <a:srgbClr val="444444"/>
                </a:solidFill>
                <a:cs typeface="Segoe UI" pitchFamily="34" charset="0"/>
              </a:rPr>
              <a:t>comprehensive</a:t>
            </a:r>
            <a:r>
              <a:rPr lang="fr-FR" b="1" baseline="0" dirty="0" smtClean="0">
                <a:solidFill>
                  <a:srgbClr val="444444"/>
                </a:solidFill>
                <a:cs typeface="Segoe UI" pitchFamily="34" charset="0"/>
              </a:rPr>
              <a:t> </a:t>
            </a:r>
            <a:r>
              <a:rPr lang="fr-FR" b="1" baseline="0" dirty="0" err="1" smtClean="0">
                <a:solidFill>
                  <a:srgbClr val="444444"/>
                </a:solidFill>
                <a:cs typeface="Segoe UI" pitchFamily="34" charset="0"/>
              </a:rPr>
              <a:t>learning</a:t>
            </a:r>
            <a:r>
              <a:rPr lang="fr-FR" b="1" baseline="0" dirty="0" smtClean="0">
                <a:solidFill>
                  <a:srgbClr val="444444"/>
                </a:solidFill>
                <a:cs typeface="Segoe UI" pitchFamily="34" charset="0"/>
              </a:rPr>
              <a:t> and management </a:t>
            </a:r>
            <a:r>
              <a:rPr lang="fr-FR" b="1" baseline="0" dirty="0" err="1" smtClean="0">
                <a:solidFill>
                  <a:srgbClr val="444444"/>
                </a:solidFill>
                <a:cs typeface="Segoe UI" pitchFamily="34" charset="0"/>
              </a:rPr>
              <a:t>tool</a:t>
            </a:r>
            <a:r>
              <a:rPr lang="fr-FR" b="0" baseline="0" dirty="0" smtClean="0">
                <a:solidFill>
                  <a:srgbClr val="444444"/>
                </a:solidFill>
                <a:cs typeface="Segoe UI" pitchFamily="34" charset="0"/>
              </a:rPr>
              <a:t>. </a:t>
            </a:r>
            <a:r>
              <a:rPr lang="fr-FR" b="0" baseline="0" dirty="0" err="1" smtClean="0">
                <a:solidFill>
                  <a:srgbClr val="444444"/>
                </a:solidFill>
                <a:cs typeface="Segoe UI" pitchFamily="34" charset="0"/>
              </a:rPr>
              <a:t>Work</a:t>
            </a:r>
            <a:r>
              <a:rPr lang="fr-FR" b="0" baseline="0" dirty="0" smtClean="0">
                <a:solidFill>
                  <a:srgbClr val="444444"/>
                </a:solidFill>
                <a:cs typeface="Segoe UI" pitchFamily="34" charset="0"/>
              </a:rPr>
              <a:t> </a:t>
            </a:r>
            <a:r>
              <a:rPr lang="fr-FR" b="0" baseline="0" dirty="0" err="1" smtClean="0">
                <a:solidFill>
                  <a:srgbClr val="444444"/>
                </a:solidFill>
                <a:cs typeface="Segoe UI" pitchFamily="34" charset="0"/>
              </a:rPr>
              <a:t>your</a:t>
            </a:r>
            <a:r>
              <a:rPr lang="fr-FR" b="0" baseline="0" dirty="0" smtClean="0">
                <a:solidFill>
                  <a:srgbClr val="444444"/>
                </a:solidFill>
                <a:cs typeface="Segoe UI" pitchFamily="34" charset="0"/>
              </a:rPr>
              <a:t> </a:t>
            </a:r>
            <a:r>
              <a:rPr lang="fr-FR" b="0" baseline="0" dirty="0" err="1" smtClean="0">
                <a:solidFill>
                  <a:srgbClr val="444444"/>
                </a:solidFill>
                <a:cs typeface="Segoe UI" pitchFamily="34" charset="0"/>
              </a:rPr>
              <a:t>way</a:t>
            </a:r>
            <a:r>
              <a:rPr lang="fr-FR" b="0" baseline="0" dirty="0" smtClean="0">
                <a:solidFill>
                  <a:srgbClr val="444444"/>
                </a:solidFill>
                <a:cs typeface="Segoe UI" pitchFamily="34" charset="0"/>
              </a:rPr>
              <a:t> </a:t>
            </a:r>
            <a:r>
              <a:rPr lang="fr-FR" b="0" baseline="0" dirty="0" err="1" smtClean="0">
                <a:solidFill>
                  <a:srgbClr val="444444"/>
                </a:solidFill>
                <a:cs typeface="Segoe UI" pitchFamily="34" charset="0"/>
              </a:rPr>
              <a:t>through</a:t>
            </a:r>
            <a:r>
              <a:rPr lang="fr-FR" b="0" baseline="0" dirty="0" smtClean="0">
                <a:solidFill>
                  <a:srgbClr val="444444"/>
                </a:solidFill>
                <a:cs typeface="Segoe UI" pitchFamily="34" charset="0"/>
              </a:rPr>
              <a:t> the six dimensions and </a:t>
            </a:r>
            <a:r>
              <a:rPr lang="fr-FR" b="0" baseline="0" dirty="0" err="1" smtClean="0">
                <a:solidFill>
                  <a:srgbClr val="444444"/>
                </a:solidFill>
                <a:cs typeface="Segoe UI" pitchFamily="34" charset="0"/>
              </a:rPr>
              <a:t>you</a:t>
            </a:r>
            <a:r>
              <a:rPr lang="fr-FR" b="0" baseline="0" dirty="0" smtClean="0">
                <a:solidFill>
                  <a:srgbClr val="444444"/>
                </a:solidFill>
                <a:cs typeface="Segoe UI" pitchFamily="34" charset="0"/>
              </a:rPr>
              <a:t> </a:t>
            </a:r>
            <a:r>
              <a:rPr lang="fr-FR" b="0" baseline="0" dirty="0" err="1" smtClean="0">
                <a:solidFill>
                  <a:srgbClr val="444444"/>
                </a:solidFill>
                <a:cs typeface="Segoe UI" pitchFamily="34" charset="0"/>
              </a:rPr>
              <a:t>will</a:t>
            </a:r>
            <a:r>
              <a:rPr lang="fr-FR" b="0" baseline="0" dirty="0" smtClean="0">
                <a:solidFill>
                  <a:srgbClr val="444444"/>
                </a:solidFill>
                <a:cs typeface="Segoe UI" pitchFamily="34" charset="0"/>
              </a:rPr>
              <a:t> </a:t>
            </a:r>
            <a:r>
              <a:rPr lang="fr-FR" b="0" baseline="0" dirty="0" err="1" smtClean="0">
                <a:solidFill>
                  <a:srgbClr val="444444"/>
                </a:solidFill>
                <a:cs typeface="Segoe UI" pitchFamily="34" charset="0"/>
              </a:rPr>
              <a:t>learn</a:t>
            </a:r>
            <a:r>
              <a:rPr lang="fr-FR" b="0" baseline="0" dirty="0" smtClean="0">
                <a:solidFill>
                  <a:srgbClr val="444444"/>
                </a:solidFill>
                <a:cs typeface="Segoe UI" pitchFamily="34" charset="0"/>
              </a:rPr>
              <a:t> how </a:t>
            </a:r>
            <a:r>
              <a:rPr lang="fr-FR" b="0" baseline="0" dirty="0" err="1" smtClean="0">
                <a:solidFill>
                  <a:srgbClr val="444444"/>
                </a:solidFill>
                <a:cs typeface="Segoe UI" pitchFamily="34" charset="0"/>
              </a:rPr>
              <a:t>you</a:t>
            </a:r>
            <a:r>
              <a:rPr lang="fr-FR" b="0" baseline="0" dirty="0" smtClean="0">
                <a:solidFill>
                  <a:srgbClr val="444444"/>
                </a:solidFill>
                <a:cs typeface="Segoe UI" pitchFamily="34" charset="0"/>
              </a:rPr>
              <a:t> </a:t>
            </a:r>
            <a:r>
              <a:rPr lang="fr-FR" b="0" baseline="0" dirty="0" err="1" smtClean="0">
                <a:solidFill>
                  <a:srgbClr val="444444"/>
                </a:solidFill>
                <a:cs typeface="Segoe UI" pitchFamily="34" charset="0"/>
              </a:rPr>
              <a:t>measure</a:t>
            </a:r>
            <a:r>
              <a:rPr lang="fr-FR" b="0" baseline="0" dirty="0" smtClean="0">
                <a:solidFill>
                  <a:srgbClr val="444444"/>
                </a:solidFill>
                <a:cs typeface="Segoe UI" pitchFamily="34" charset="0"/>
              </a:rPr>
              <a:t> up </a:t>
            </a:r>
            <a:r>
              <a:rPr lang="fr-FR" b="0" baseline="0" dirty="0" err="1" smtClean="0">
                <a:solidFill>
                  <a:srgbClr val="444444"/>
                </a:solidFill>
                <a:cs typeface="Segoe UI" pitchFamily="34" charset="0"/>
              </a:rPr>
              <a:t>against</a:t>
            </a:r>
            <a:r>
              <a:rPr lang="fr-FR" b="0" baseline="0" dirty="0" smtClean="0">
                <a:solidFill>
                  <a:srgbClr val="444444"/>
                </a:solidFill>
                <a:cs typeface="Segoe UI" pitchFamily="34" charset="0"/>
              </a:rPr>
              <a:t> the essential practices </a:t>
            </a:r>
            <a:r>
              <a:rPr lang="fr-FR" b="0" baseline="0" dirty="0" err="1" smtClean="0">
                <a:solidFill>
                  <a:srgbClr val="444444"/>
                </a:solidFill>
                <a:cs typeface="Segoe UI" pitchFamily="34" charset="0"/>
              </a:rPr>
              <a:t>required</a:t>
            </a:r>
            <a:r>
              <a:rPr lang="fr-FR" b="0" baseline="0" dirty="0" smtClean="0">
                <a:solidFill>
                  <a:srgbClr val="444444"/>
                </a:solidFill>
                <a:cs typeface="Segoe UI" pitchFamily="34" charset="0"/>
              </a:rPr>
              <a:t> for good social performance management. </a:t>
            </a:r>
            <a:endParaRPr lang="en-US" dirty="0" smtClean="0"/>
          </a:p>
          <a:p>
            <a:pPr lvl="1" fontAlgn="base">
              <a:spcBef>
                <a:spcPct val="0"/>
              </a:spcBef>
              <a:spcAft>
                <a:spcPct val="0"/>
              </a:spcAft>
            </a:pPr>
            <a:endParaRPr lang="en-US" dirty="0" smtClean="0"/>
          </a:p>
          <a:p>
            <a:pPr lvl="1" fontAlgn="base">
              <a:spcBef>
                <a:spcPct val="0"/>
              </a:spcBef>
              <a:spcAft>
                <a:spcPct val="0"/>
              </a:spcAft>
            </a:pPr>
            <a:r>
              <a:rPr lang="en-US" dirty="0" smtClean="0"/>
              <a:t>Because all stakeholders—donors, investors, TA providers, raters, potentially regulators—will be using the </a:t>
            </a:r>
            <a:r>
              <a:rPr lang="en-US" b="1" dirty="0" smtClean="0"/>
              <a:t>same data collection tool </a:t>
            </a:r>
            <a:r>
              <a:rPr lang="en-US" dirty="0" smtClean="0"/>
              <a:t>and asking for the same data points, the overall </a:t>
            </a:r>
            <a:r>
              <a:rPr lang="en-US" b="1" dirty="0" smtClean="0"/>
              <a:t>accuracy</a:t>
            </a:r>
            <a:r>
              <a:rPr lang="en-US" dirty="0" smtClean="0"/>
              <a:t> and </a:t>
            </a:r>
            <a:r>
              <a:rPr lang="en-US" b="1" dirty="0" smtClean="0"/>
              <a:t>completeness</a:t>
            </a:r>
            <a:r>
              <a:rPr lang="en-US" dirty="0" smtClean="0"/>
              <a:t> will improve over time. This will not only increase increase data quality,</a:t>
            </a:r>
            <a:r>
              <a:rPr lang="en-US" baseline="0" dirty="0" smtClean="0"/>
              <a:t> it will also help set SP benchmarks, </a:t>
            </a:r>
          </a:p>
          <a:p>
            <a:pPr lvl="1" fontAlgn="base">
              <a:spcBef>
                <a:spcPct val="0"/>
              </a:spcBef>
              <a:spcAft>
                <a:spcPct val="0"/>
              </a:spcAft>
            </a:pPr>
            <a:endParaRPr lang="en-US" baseline="0" dirty="0" smtClean="0"/>
          </a:p>
          <a:p>
            <a:pPr lvl="1" fontAlgn="base">
              <a:spcBef>
                <a:spcPct val="0"/>
              </a:spcBef>
              <a:spcAft>
                <a:spcPct val="0"/>
              </a:spcAft>
            </a:pPr>
            <a:r>
              <a:rPr lang="en-US" baseline="0" dirty="0" smtClean="0"/>
              <a:t>The SPI4 will help MFIs manage their social performance, spend less time on reporting requirements and more time on improving practices, to better serve our clients!</a:t>
            </a:r>
          </a:p>
          <a:p>
            <a:pPr lvl="1" fontAlgn="base">
              <a:spcBef>
                <a:spcPct val="0"/>
              </a:spcBef>
              <a:spcAft>
                <a:spcPct val="0"/>
              </a:spcAft>
            </a:pPr>
            <a:endParaRPr lang="fr-FR" dirty="0"/>
          </a:p>
        </p:txBody>
      </p:sp>
      <p:sp>
        <p:nvSpPr>
          <p:cNvPr id="4" name="Espace réservé du numéro de diapositive 3"/>
          <p:cNvSpPr>
            <a:spLocks noGrp="1"/>
          </p:cNvSpPr>
          <p:nvPr>
            <p:ph type="sldNum" sz="quarter" idx="10"/>
          </p:nvPr>
        </p:nvSpPr>
        <p:spPr/>
        <p:txBody>
          <a:bodyPr/>
          <a:lstStyle/>
          <a:p>
            <a:fld id="{FD1058F0-061F-9342-B2DC-CC02445E2300}" type="slidenum">
              <a:rPr lang="en-US" smtClean="0"/>
              <a:pPr/>
              <a:t>14</a:t>
            </a:fld>
            <a:endParaRPr lang="en-US"/>
          </a:p>
        </p:txBody>
      </p:sp>
    </p:spTree>
    <p:extLst>
      <p:ext uri="{BB962C8B-B14F-4D97-AF65-F5344CB8AC3E}">
        <p14:creationId xmlns:p14="http://schemas.microsoft.com/office/powerpoint/2010/main" val="2322529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000" b="0" i="0" u="none" strike="noStrike" kern="1200" cap="none" spc="0" normalizeH="0" baseline="0" noProof="0" dirty="0" err="1" smtClean="0">
                <a:ln>
                  <a:noFill/>
                </a:ln>
                <a:solidFill>
                  <a:schemeClr val="tx1"/>
                </a:solidFill>
                <a:effectLst/>
                <a:uLnTx/>
                <a:uFillTx/>
                <a:latin typeface="+mn-lt"/>
                <a:ea typeface="+mn-ea"/>
                <a:cs typeface="+mn-cs"/>
              </a:rPr>
              <a:t>L</a:t>
            </a:r>
            <a:r>
              <a:rPr kumimoji="0" lang="fr-FR" sz="2000" b="0" i="0" u="none" strike="noStrike" kern="1200" cap="none" spc="0" normalizeH="0" noProof="0" dirty="0" err="1" smtClean="0">
                <a:ln>
                  <a:noFill/>
                </a:ln>
                <a:solidFill>
                  <a:schemeClr val="tx1"/>
                </a:solidFill>
                <a:effectLst/>
                <a:uLnTx/>
                <a:uFillTx/>
                <a:latin typeface="+mn-lt"/>
                <a:ea typeface="+mn-ea"/>
                <a:cs typeface="+mn-cs"/>
              </a:rPr>
              <a:t>ayout</a:t>
            </a:r>
            <a:endParaRPr kumimoji="0" lang="fr-FR" sz="2000" b="0" i="0" u="none" strike="noStrike" kern="1200" cap="none" spc="0" normalizeH="0" noProof="0" dirty="0" smtClean="0">
              <a:ln>
                <a:noFill/>
              </a:ln>
              <a:solidFill>
                <a:schemeClr val="tx1"/>
              </a:solidFill>
              <a:effectLst/>
              <a:uLnTx/>
              <a:uFillTx/>
              <a:latin typeface="+mn-lt"/>
              <a:ea typeface="+mn-ea"/>
              <a:cs typeface="+mn-cs"/>
            </a:endParaRPr>
          </a:p>
          <a:p>
            <a:pPr marL="731520" lvl="1" indent="-274320">
              <a:spcBef>
                <a:spcPct val="20000"/>
              </a:spcBef>
              <a:buClr>
                <a:schemeClr val="accent1"/>
              </a:buClr>
              <a:buSzPct val="85000"/>
              <a:buFont typeface="Wingdings" pitchFamily="2" charset="2"/>
              <a:buChar char="Ø"/>
            </a:pPr>
            <a:r>
              <a:rPr lang="fr-FR" sz="2000" dirty="0" err="1" smtClean="0"/>
              <a:t>Each</a:t>
            </a:r>
            <a:r>
              <a:rPr lang="fr-FR" sz="2000" dirty="0" smtClean="0"/>
              <a:t> dimension has a </a:t>
            </a:r>
            <a:r>
              <a:rPr lang="fr-FR" sz="2000" dirty="0" err="1" smtClean="0"/>
              <a:t>different</a:t>
            </a:r>
            <a:r>
              <a:rPr lang="fr-FR" sz="2000" dirty="0" smtClean="0"/>
              <a:t> </a:t>
            </a:r>
            <a:r>
              <a:rPr lang="fr-FR" sz="2000" dirty="0" err="1" smtClean="0"/>
              <a:t>color</a:t>
            </a:r>
            <a:r>
              <a:rPr lang="fr-FR" sz="2000" dirty="0" smtClean="0"/>
              <a:t>, </a:t>
            </a:r>
            <a:r>
              <a:rPr lang="fr-FR" sz="2000" dirty="0" err="1" smtClean="0"/>
              <a:t>aligned</a:t>
            </a:r>
            <a:r>
              <a:rPr lang="fr-FR" sz="2000" dirty="0" smtClean="0"/>
              <a:t> </a:t>
            </a:r>
            <a:r>
              <a:rPr lang="fr-FR" sz="2000" dirty="0" err="1" smtClean="0"/>
              <a:t>with</a:t>
            </a:r>
            <a:r>
              <a:rPr lang="fr-FR" sz="2000" dirty="0" smtClean="0"/>
              <a:t> the USSPM </a:t>
            </a:r>
            <a:r>
              <a:rPr lang="fr-FR" sz="2000" dirty="0" err="1" smtClean="0"/>
              <a:t>infographics</a:t>
            </a:r>
            <a:endParaRPr lang="fr-FR" sz="2000" dirty="0" smtClean="0"/>
          </a:p>
          <a:p>
            <a:pPr marL="731520" lvl="1" indent="-274320">
              <a:spcBef>
                <a:spcPct val="20000"/>
              </a:spcBef>
              <a:buClr>
                <a:schemeClr val="accent1"/>
              </a:buClr>
              <a:buSzPct val="85000"/>
              <a:buFont typeface="Wingdings" pitchFamily="2" charset="2"/>
              <a:buChar char="Ø"/>
            </a:pPr>
            <a:r>
              <a:rPr lang="fr-FR" sz="2000" baseline="0" dirty="0" err="1" smtClean="0"/>
              <a:t>Checkboxes</a:t>
            </a:r>
            <a:r>
              <a:rPr lang="fr-FR" sz="2000" baseline="0" dirty="0" smtClean="0"/>
              <a:t> and </a:t>
            </a:r>
            <a:r>
              <a:rPr lang="fr-FR" sz="2000" baseline="0" dirty="0" err="1" smtClean="0"/>
              <a:t>Dropdown</a:t>
            </a:r>
            <a:r>
              <a:rPr lang="fr-FR" sz="2000" baseline="0" dirty="0" smtClean="0"/>
              <a:t> </a:t>
            </a:r>
            <a:r>
              <a:rPr lang="fr-FR" sz="2000" baseline="0" dirty="0" err="1" smtClean="0"/>
              <a:t>lists</a:t>
            </a:r>
            <a:endParaRPr lang="fr-FR" sz="2000" baseline="0" dirty="0" smtClean="0"/>
          </a:p>
          <a:p>
            <a:pPr marL="731520" lvl="1" indent="-274320">
              <a:spcBef>
                <a:spcPct val="20000"/>
              </a:spcBef>
              <a:buClr>
                <a:schemeClr val="accent1"/>
              </a:buClr>
              <a:buSzPct val="85000"/>
              <a:buFont typeface="Wingdings" pitchFamily="2" charset="2"/>
              <a:buChar char="Ø"/>
            </a:pPr>
            <a:r>
              <a:rPr lang="fr-FR" sz="2000" dirty="0" err="1" smtClean="0"/>
              <a:t>Working</a:t>
            </a:r>
            <a:r>
              <a:rPr lang="fr-FR" sz="2000" dirty="0" smtClean="0"/>
              <a:t> on </a:t>
            </a:r>
            <a:r>
              <a:rPr lang="fr-FR" sz="2000" dirty="0" err="1" smtClean="0"/>
              <a:t>both</a:t>
            </a:r>
            <a:r>
              <a:rPr lang="fr-FR" sz="2000" dirty="0" smtClean="0"/>
              <a:t> Windows and Mac</a:t>
            </a:r>
          </a:p>
          <a:p>
            <a:pPr marR="0" lvl="0" algn="l" defTabSz="914400" rtl="0" eaLnBrk="1" fontAlgn="auto" latinLnBrk="0" hangingPunct="1">
              <a:lnSpc>
                <a:spcPct val="100000"/>
              </a:lnSpc>
              <a:spcBef>
                <a:spcPct val="20000"/>
              </a:spcBef>
              <a:spcAft>
                <a:spcPts val="0"/>
              </a:spcAft>
              <a:buClr>
                <a:schemeClr val="accent1"/>
              </a:buClr>
              <a:buSzPct val="85000"/>
              <a:tabLst/>
              <a:defRPr/>
            </a:pPr>
            <a:endParaRPr kumimoji="0" lang="fr-FR" sz="2000" b="0" i="0" u="none" strike="noStrike" kern="1200" cap="none" spc="0" normalizeH="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New </a:t>
            </a:r>
            <a:r>
              <a:rPr kumimoji="0" lang="fr-FR" sz="2000" b="0" i="0" u="none" strike="noStrike" kern="1200" cap="none" spc="0" normalizeH="0" baseline="0" noProof="0" dirty="0" err="1" smtClean="0">
                <a:ln>
                  <a:noFill/>
                </a:ln>
                <a:solidFill>
                  <a:schemeClr val="tx1"/>
                </a:solidFill>
                <a:effectLst/>
                <a:uLnTx/>
                <a:uFillTx/>
                <a:latin typeface="+mn-lt"/>
                <a:ea typeface="+mn-ea"/>
                <a:cs typeface="+mn-cs"/>
              </a:rPr>
              <a:t>Welcome</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 Page and ID </a:t>
            </a:r>
            <a:r>
              <a:rPr kumimoji="0" lang="fr-FR" sz="2000" b="0" i="0" u="none" strike="noStrike" kern="1200" cap="none" spc="0" normalizeH="0" baseline="0" noProof="0" dirty="0" err="1" smtClean="0">
                <a:ln>
                  <a:noFill/>
                </a:ln>
                <a:solidFill>
                  <a:schemeClr val="tx1"/>
                </a:solidFill>
                <a:effectLst/>
                <a:uLnTx/>
                <a:uFillTx/>
                <a:latin typeface="+mn-lt"/>
                <a:ea typeface="+mn-ea"/>
                <a:cs typeface="+mn-cs"/>
              </a:rPr>
              <a:t>Card</a:t>
            </a: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24EA4DE-509E-4F31-B753-B8ABC1CBDAEA}" type="slidenum">
              <a:rPr lang="fr-FR" smtClean="0"/>
              <a:pPr/>
              <a:t>15</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C770A-8660-144A-81EA-AB99C0903713}"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757079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C770A-8660-144A-81EA-AB99C0903713}"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757079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C770A-8660-144A-81EA-AB99C0903713}"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757079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C770A-8660-144A-81EA-AB99C0903713}"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757079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buNone/>
            </a:pPr>
            <a:endParaRPr lang="en-US" sz="1200" dirty="0" smtClean="0"/>
          </a:p>
          <a:p>
            <a:r>
              <a:rPr lang="en-US" sz="1200" dirty="0" smtClean="0"/>
              <a:t>! To fill in the SPI4, you'll need to consult your policies and procedures, training materials, operational manuals, and MIS. You'll also want to conduct some interviews with employees and talk to some clients. </a:t>
            </a:r>
            <a:endParaRPr lang="en-US" dirty="0"/>
          </a:p>
        </p:txBody>
      </p:sp>
      <p:sp>
        <p:nvSpPr>
          <p:cNvPr id="4" name="Slide Number Placeholder 3"/>
          <p:cNvSpPr>
            <a:spLocks noGrp="1"/>
          </p:cNvSpPr>
          <p:nvPr>
            <p:ph type="sldNum" sz="quarter" idx="10"/>
          </p:nvPr>
        </p:nvSpPr>
        <p:spPr/>
        <p:txBody>
          <a:bodyPr/>
          <a:lstStyle/>
          <a:p>
            <a:fld id="{61DC770A-8660-144A-81EA-AB99C0903713}"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757079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C770A-8660-144A-81EA-AB99C0903713}"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757079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Dimension 2 is called “Ensure Board, Management, and Employee Commitment to Social Goals.” You’ll remember that Section 1 of the Standards advises that MFIs should have a social strategy that defines their mission, target clients, social goals, social targets, and social indicators.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Dimension 2 looks at </a:t>
            </a:r>
            <a:r>
              <a:rPr lang="en-US" sz="1200" i="1" kern="1200" dirty="0" smtClean="0">
                <a:solidFill>
                  <a:schemeClr val="tx1"/>
                </a:solidFill>
                <a:effectLst/>
                <a:latin typeface="+mn-lt"/>
                <a:ea typeface="+mn-ea"/>
                <a:cs typeface="+mn-cs"/>
              </a:rPr>
              <a:t>how that social strategy is carried out</a:t>
            </a:r>
            <a:r>
              <a:rPr lang="en-US" sz="1200" kern="1200" dirty="0" smtClean="0">
                <a:solidFill>
                  <a:schemeClr val="tx1"/>
                </a:solidFill>
                <a:effectLst/>
                <a:latin typeface="+mn-lt"/>
                <a:ea typeface="+mn-ea"/>
                <a:cs typeface="+mn-cs"/>
              </a:rPr>
              <a:t> by the Board, the management, and other employees. </a:t>
            </a:r>
          </a:p>
          <a:p>
            <a:endParaRPr lang="en-US" dirty="0"/>
          </a:p>
        </p:txBody>
      </p:sp>
      <p:sp>
        <p:nvSpPr>
          <p:cNvPr id="4" name="Slide Number Placeholder 3"/>
          <p:cNvSpPr>
            <a:spLocks noGrp="1"/>
          </p:cNvSpPr>
          <p:nvPr>
            <p:ph type="sldNum" sz="quarter" idx="10"/>
          </p:nvPr>
        </p:nvSpPr>
        <p:spPr/>
        <p:txBody>
          <a:bodyPr/>
          <a:lstStyle/>
          <a:p>
            <a:fld id="{61DC770A-8660-144A-81EA-AB99C0903713}"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368610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standards are broad statements that describe what the institution should achieve. The real guidance is found in the essential practices, which describe how an institution should fulfill the standard. So let’s look at the essential practices for each of these four standards.</a:t>
            </a:r>
          </a:p>
          <a:p>
            <a:endParaRPr lang="en-US" dirty="0"/>
          </a:p>
        </p:txBody>
      </p:sp>
      <p:sp>
        <p:nvSpPr>
          <p:cNvPr id="4" name="Slide Number Placeholder 3"/>
          <p:cNvSpPr>
            <a:spLocks noGrp="1"/>
          </p:cNvSpPr>
          <p:nvPr>
            <p:ph type="sldNum" sz="quarter" idx="10"/>
          </p:nvPr>
        </p:nvSpPr>
        <p:spPr/>
        <p:txBody>
          <a:bodyPr/>
          <a:lstStyle/>
          <a:p>
            <a:fld id="{61DC770A-8660-144A-81EA-AB99C0903713}"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626017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look first at standard </a:t>
            </a:r>
            <a:r>
              <a:rPr lang="en-US" sz="1200" b="1" kern="1200" dirty="0" smtClean="0">
                <a:solidFill>
                  <a:schemeClr val="tx1"/>
                </a:solidFill>
                <a:effectLst/>
                <a:latin typeface="+mn-lt"/>
                <a:ea typeface="+mn-ea"/>
                <a:cs typeface="+mn-cs"/>
              </a:rPr>
              <a:t>2a- Members of the Board of hold the institution accountable to its mission and social goals.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does this look like in practice? Here’s where we look at the essential practices. </a:t>
            </a:r>
          </a:p>
          <a:p>
            <a:pPr lvl="0"/>
            <a:r>
              <a:rPr lang="en-US" sz="1200" kern="1200" dirty="0" smtClean="0">
                <a:solidFill>
                  <a:schemeClr val="tx1"/>
                </a:solidFill>
                <a:effectLst/>
                <a:latin typeface="+mn-lt"/>
                <a:ea typeface="+mn-ea"/>
                <a:cs typeface="+mn-cs"/>
              </a:rPr>
              <a:t>First, the institution should provide the Board with an orientation on the social mission and goals, and the Board’s responsibilities for managing social performance, and confirm that each member agrees.  </a:t>
            </a:r>
            <a:r>
              <a:rPr lang="en-US" sz="1200" i="1" kern="1200" dirty="0" smtClean="0">
                <a:solidFill>
                  <a:schemeClr val="tx1"/>
                </a:solidFill>
                <a:effectLst/>
                <a:latin typeface="+mn-lt"/>
                <a:ea typeface="+mn-ea"/>
                <a:cs typeface="+mn-cs"/>
              </a:rPr>
              <a:t>This means that by the end of their orientation, each Board member should understand what the institution is trying to achieve socially, they know their particular role for managing that social and that they formally agree to these things.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But, what do we mean by Board responsibilities related to SPM? That is what the remaining Essential Practices answer.</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Once the Board understands their responsibilities related to SP, they should review SP information, at least on an annual basis. I’m going to flip to the next slide for a moment, so you can see the topics that we believe the Board should review at least annually.</a:t>
            </a:r>
          </a:p>
          <a:p>
            <a:r>
              <a:rPr lang="en-US" sz="1200" kern="1200" dirty="0" smtClean="0">
                <a:solidFill>
                  <a:schemeClr val="tx1"/>
                </a:solidFill>
                <a:effectLst/>
                <a:latin typeface="+mn-lt"/>
                <a:ea typeface="+mn-ea"/>
                <a:cs typeface="+mn-cs"/>
              </a:rPr>
              <a:t>[Show slide SPM Topics for Board Review then flip back one slide]</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Board uses social performance data to provide strategic direction to the institution. This means that after reviewing the topics we just looked at, the Board gives direction to sr. management.</a:t>
            </a:r>
          </a:p>
          <a:p>
            <a:pPr lvl="1"/>
            <a:r>
              <a:rPr lang="en-US" sz="1200" kern="1200" dirty="0" smtClean="0">
                <a:solidFill>
                  <a:schemeClr val="tx1"/>
                </a:solidFill>
                <a:effectLst/>
                <a:latin typeface="+mn-lt"/>
                <a:ea typeface="+mn-ea"/>
                <a:cs typeface="+mn-cs"/>
              </a:rPr>
              <a:t>Let’s take an example of this process. Let’s say that during an SPM review, the Board found that actual growth rates were exceeding growth targets by a lot, and this was accompanied by a simultaneous decrease in client satisfaction and a decrease in staff satisfaction. The board might conclude that growth was outpacing the institution’s capacity, as staff work loads were becoming unmanageable and customer service was declining. They would then direct sr. management to make critical decisions about either slowing growth or hiring and training additional staff, or taking some other corrective measure. This is an example of how the board would review SPM data—which in this case is growth rates, client satisfaction, and staff satisfaction—and then provide strategic input based on what they find.</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Board uses SP criteria when evaluating the performance of the CEO/Director.  </a:t>
            </a:r>
            <a:r>
              <a:rPr lang="en-US" sz="1200" i="1" kern="1200" dirty="0" smtClean="0">
                <a:solidFill>
                  <a:schemeClr val="tx1"/>
                </a:solidFill>
                <a:effectLst/>
                <a:latin typeface="+mn-lt"/>
                <a:ea typeface="+mn-ea"/>
                <a:cs typeface="+mn-cs"/>
              </a:rPr>
              <a:t>Every year, the Board should conduct a formal evaluation of the CEO/Managing Director using SPM criteria relevant to the institution’s social goals. This means that when they evaluate the director’s performance, they look at whether the institution is achieving it’s social targets, for example client retention targets, targeting of women or rural people, change in clients’ savings—whatever it is that the institution has decided on as its social targets, these should be a part of the evaluation of the director/CEO.</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Board has a strategy to prevent institutional mission drift during changes in ownership structure and/or legal form (e.g., transformation).  </a:t>
            </a:r>
            <a:r>
              <a:rPr lang="en-US" sz="1200" i="1" kern="1200" dirty="0" smtClean="0">
                <a:solidFill>
                  <a:schemeClr val="tx1"/>
                </a:solidFill>
                <a:effectLst/>
                <a:latin typeface="+mn-lt"/>
                <a:ea typeface="+mn-ea"/>
                <a:cs typeface="+mn-cs"/>
              </a:rPr>
              <a:t>This means the institution has a preventative strategy in place, so that if the institution goes through a transformation, a change in ownership, or a similar situation where there’s risk for mission drift, they have measures in place to reduce this risk. An example would be a policy on how new investors are vetted, so that new investors don’t dilute the institution’s social goals.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b="1" dirty="0"/>
          </a:p>
        </p:txBody>
      </p:sp>
      <p:sp>
        <p:nvSpPr>
          <p:cNvPr id="4" name="Slide Number Placeholder 3"/>
          <p:cNvSpPr>
            <a:spLocks noGrp="1"/>
          </p:cNvSpPr>
          <p:nvPr>
            <p:ph type="sldNum" sz="quarter" idx="10"/>
          </p:nvPr>
        </p:nvSpPr>
        <p:spPr/>
        <p:txBody>
          <a:bodyPr/>
          <a:lstStyle/>
          <a:p>
            <a:fld id="{BA63F161-E83C-4D4F-802C-A8BBE7C19EAF}"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251549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Standard </a:t>
            </a:r>
            <a:r>
              <a:rPr lang="en-US" sz="1200" b="1" kern="1200" dirty="0" smtClean="0">
                <a:solidFill>
                  <a:schemeClr val="tx1"/>
                </a:solidFill>
                <a:effectLst/>
                <a:latin typeface="+mn-lt"/>
                <a:ea typeface="+mn-ea"/>
                <a:cs typeface="+mn-cs"/>
              </a:rPr>
              <a:t>2b states that senior management oversees implementation of the institution's strategy for achieving its social goals.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essential practices describe how sr. management oversees the social strategy.</a:t>
            </a:r>
          </a:p>
          <a:p>
            <a:pPr lvl="0"/>
            <a:r>
              <a:rPr lang="en-US" sz="1200" kern="1200" dirty="0" smtClean="0">
                <a:solidFill>
                  <a:schemeClr val="tx1"/>
                </a:solidFill>
                <a:effectLst/>
                <a:latin typeface="+mn-lt"/>
                <a:ea typeface="+mn-ea"/>
                <a:cs typeface="+mn-cs"/>
              </a:rPr>
              <a:t>First, senior management integrates the institution’s social performance goals into business planning. </a:t>
            </a:r>
            <a:r>
              <a:rPr lang="en-US" sz="1200" i="1" kern="1200" dirty="0" smtClean="0">
                <a:solidFill>
                  <a:schemeClr val="tx1"/>
                </a:solidFill>
                <a:effectLst/>
                <a:latin typeface="+mn-lt"/>
                <a:ea typeface="+mn-ea"/>
                <a:cs typeface="+mn-cs"/>
              </a:rPr>
              <a:t>This is similar to what we said the Board should do—sr. management should consider both the social and financial implications of all decisions, for example decisions on new products or delivery mechanisms, or decisions on where to set growth targets. These should each be considered based not only on their financial implications, but also whether or not they will help the institution to reach its social goals.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institutional culture raises awareness about fair and responsible treatment of clients. </a:t>
            </a:r>
            <a:r>
              <a:rPr lang="en-US" sz="1200" i="1" kern="1200" dirty="0" smtClean="0">
                <a:solidFill>
                  <a:schemeClr val="tx1"/>
                </a:solidFill>
                <a:effectLst/>
                <a:latin typeface="+mn-lt"/>
                <a:ea typeface="+mn-ea"/>
                <a:cs typeface="+mn-cs"/>
              </a:rPr>
              <a:t>This is primarily the responsibility of </a:t>
            </a:r>
            <a:r>
              <a:rPr lang="en-US" sz="1200" i="1" kern="1200" dirty="0" err="1" smtClean="0">
                <a:solidFill>
                  <a:schemeClr val="tx1"/>
                </a:solidFill>
                <a:effectLst/>
                <a:latin typeface="+mn-lt"/>
                <a:ea typeface="+mn-ea"/>
                <a:cs typeface="+mn-cs"/>
              </a:rPr>
              <a:t>sr</a:t>
            </a:r>
            <a:r>
              <a:rPr lang="en-US" sz="1200" i="1" kern="1200" dirty="0" smtClean="0">
                <a:solidFill>
                  <a:schemeClr val="tx1"/>
                </a:solidFill>
                <a:effectLst/>
                <a:latin typeface="+mn-lt"/>
                <a:ea typeface="+mn-ea"/>
                <a:cs typeface="+mn-cs"/>
              </a:rPr>
              <a:t> management, which is why it appears here. Implementing this EP means putting in place a Code of Conduct, and then enforcing it through training, performance evaluations, and sanctions for violations of the Code.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A side note to explain the parenthesis here: As many of you know, the Smart Campaign’s certification standards are embedded within the Universal Standards, and we’ve tried to make it very obvious which of the essentials practices are also CP standards, by highlighting them within the document. So the CP standard that applies comes from CPP #5—Fair and Respectful Treatment of Clients.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Senior management analyzes social performance data, including data on client-level outcomes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compare the institution’s actual performance against its stated social targets. </a:t>
            </a:r>
            <a:r>
              <a:rPr lang="en-US" sz="1200" i="1" kern="1200" dirty="0" smtClean="0">
                <a:solidFill>
                  <a:schemeClr val="tx1"/>
                </a:solidFill>
                <a:effectLst/>
                <a:latin typeface="+mn-lt"/>
                <a:ea typeface="+mn-ea"/>
                <a:cs typeface="+mn-cs"/>
              </a:rPr>
              <a:t>Sr. management should use concrete social data, collected from the field, to compare the institution’s social targets (which we discuss in Dimension 1) to the institution’s real performance—the same way that they would do this for financial performance targets.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Senior managers consider and take action to avoid social performance related risks (e.g., reputation risk, mission drift).  </a:t>
            </a:r>
            <a:r>
              <a:rPr lang="en-US" sz="1200" i="1" kern="1200" dirty="0" smtClean="0">
                <a:solidFill>
                  <a:schemeClr val="tx1"/>
                </a:solidFill>
                <a:effectLst/>
                <a:latin typeface="+mn-lt"/>
                <a:ea typeface="+mn-ea"/>
                <a:cs typeface="+mn-cs"/>
              </a:rPr>
              <a:t>This means that managers are vigilant about watching for SP risks, they define what the potential risks are (for example, a risk would be high staff growth without adequate resources for training them) and carefully monitor these risks.</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CEO/Director holds senior managers accountable for making progress toward the institution’s social goals. </a:t>
            </a:r>
            <a:r>
              <a:rPr lang="en-US" sz="1200" i="1" kern="1200" dirty="0" smtClean="0">
                <a:solidFill>
                  <a:schemeClr val="tx1"/>
                </a:solidFill>
                <a:effectLst/>
                <a:latin typeface="+mn-lt"/>
                <a:ea typeface="+mn-ea"/>
                <a:cs typeface="+mn-cs"/>
              </a:rPr>
              <a:t>In the same way that the Board should hold the director accountable for the institution’s social achievements, so too should the director hold her sr. staff accountable to specific social performance targets. This means that </a:t>
            </a:r>
            <a:r>
              <a:rPr lang="en-US" sz="1200" i="1" kern="1200" dirty="0" err="1" smtClean="0">
                <a:solidFill>
                  <a:schemeClr val="tx1"/>
                </a:solidFill>
                <a:effectLst/>
                <a:latin typeface="+mn-lt"/>
                <a:ea typeface="+mn-ea"/>
                <a:cs typeface="+mn-cs"/>
              </a:rPr>
              <a:t>sr</a:t>
            </a:r>
            <a:r>
              <a:rPr lang="en-US" sz="1200" i="1" kern="1200" dirty="0" smtClean="0">
                <a:solidFill>
                  <a:schemeClr val="tx1"/>
                </a:solidFill>
                <a:effectLst/>
                <a:latin typeface="+mn-lt"/>
                <a:ea typeface="+mn-ea"/>
                <a:cs typeface="+mn-cs"/>
              </a:rPr>
              <a:t> staff are not only evaluated on hitting their financial performance targets, but also their social performance targets.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BA63F161-E83C-4D4F-802C-A8BBE7C19EAF}"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51549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We’ve talked about standards for the board and standards for managers, we also have a standard that applies to other employees. Standard 2d states that </a:t>
            </a:r>
            <a:r>
              <a:rPr lang="en-US" sz="1200" b="1" kern="1200" dirty="0" smtClean="0">
                <a:solidFill>
                  <a:schemeClr val="tx1"/>
                </a:solidFill>
                <a:effectLst/>
                <a:latin typeface="+mn-lt"/>
                <a:ea typeface="+mn-ea"/>
                <a:cs typeface="+mn-cs"/>
              </a:rPr>
              <a:t>Employees are recruited, evaluated, and recognized based on both social and financial performance criteria.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institution screens job candidates for their commitment to the institution’s social goals, and ability to carry out SP related responsibilities. </a:t>
            </a:r>
            <a:r>
              <a:rPr lang="en-US" sz="1200" i="1" kern="1200" dirty="0" smtClean="0">
                <a:solidFill>
                  <a:schemeClr val="tx1"/>
                </a:solidFill>
                <a:effectLst/>
                <a:latin typeface="+mn-lt"/>
                <a:ea typeface="+mn-ea"/>
                <a:cs typeface="+mn-cs"/>
              </a:rPr>
              <a:t>This EP means that candidates should be able to demonstrate commitment to your social mission and that the hiring process should check whether they will be able to carry out SP-related responsibilities in addition to financial responsibilities. Examples of social performance responsibilities would be maintaining high standards of customer service, accurate social data collection, and ability to communicate transparently with clients in a way that helps them understand the products.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institution provides training and evaluates employees on how they perform both their SP and FP responsibilities. </a:t>
            </a:r>
            <a:r>
              <a:rPr lang="en-US" sz="1200" i="1" kern="1200" dirty="0" smtClean="0">
                <a:solidFill>
                  <a:schemeClr val="tx1"/>
                </a:solidFill>
                <a:effectLst/>
                <a:latin typeface="+mn-lt"/>
                <a:ea typeface="+mn-ea"/>
                <a:cs typeface="+mn-cs"/>
              </a:rPr>
              <a:t>This means that if an employee has SP responsibilities, those are included in the employee evaluation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So for example, a loan officer would be evaluated on their portfolio growth, but also on the accuracy of the social data she collects. And a branch manager would be evaluated both on branch PAR and on how quickly client complaints were resolved at the branch each month.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time allows, show slide 9]</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2 client protection standards that apply to this standard.</a:t>
            </a:r>
          </a:p>
          <a:p>
            <a:pPr lvl="0"/>
            <a:r>
              <a:rPr lang="en-US" sz="1200" kern="1200" dirty="0" smtClean="0">
                <a:solidFill>
                  <a:schemeClr val="tx1"/>
                </a:solidFill>
                <a:effectLst/>
                <a:latin typeface="+mn-lt"/>
                <a:ea typeface="+mn-ea"/>
                <a:cs typeface="+mn-cs"/>
              </a:rPr>
              <a:t>The institution implements policies to promote ethics and prevent fraud. (CP standard 5.4). </a:t>
            </a:r>
            <a:r>
              <a:rPr lang="en-US" sz="1200" i="1" kern="1200" dirty="0" smtClean="0">
                <a:solidFill>
                  <a:schemeClr val="tx1"/>
                </a:solidFill>
                <a:effectLst/>
                <a:latin typeface="+mn-lt"/>
                <a:ea typeface="+mn-ea"/>
                <a:cs typeface="+mn-cs"/>
              </a:rPr>
              <a:t>We already talked about having a Code of Ethics in place, in addition to that, staff evaluations should take into account client feedback about staff behavior, and internal audit or risk management should regularly check on staff behavior in the field.</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institution incentivizes quality loans.  (CP standard 2.2). </a:t>
            </a:r>
            <a:r>
              <a:rPr lang="en-US" sz="1200" i="1" kern="1200" dirty="0" smtClean="0">
                <a:solidFill>
                  <a:schemeClr val="tx1"/>
                </a:solidFill>
                <a:effectLst/>
                <a:latin typeface="+mn-lt"/>
                <a:ea typeface="+mn-ea"/>
                <a:cs typeface="+mn-cs"/>
              </a:rPr>
              <a:t>If you only incentivize growth, you are likely creating the unintended scenario where loan officers are pushing products on clients or are giving clients loans who already have too much outstanding debt. So, in addition to incentivizing portfolio growth, also incentivize quality, such as PAR, client retention and client satisfaction.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these are the essential practices that describe how employees are recruited, evaluated, and recognized based on both social and financial performance criteria.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know that I moved quickly through these 3 standards and their essential practices, so of course, we encourage you to review this section again on your own, and think about how it will apply at your specific institution.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63F161-E83C-4D4F-802C-A8BBE7C19EAF}"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515499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D1058F0-061F-9342-B2DC-CC02445E2300}" type="slidenum">
              <a:rPr lang="en-US" smtClean="0"/>
              <a:pPr/>
              <a:t>10</a:t>
            </a:fld>
            <a:endParaRPr lang="en-US"/>
          </a:p>
        </p:txBody>
      </p:sp>
    </p:spTree>
    <p:extLst>
      <p:ext uri="{BB962C8B-B14F-4D97-AF65-F5344CB8AC3E}">
        <p14:creationId xmlns:p14="http://schemas.microsoft.com/office/powerpoint/2010/main" val="2054021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fontAlgn="base">
              <a:spcBef>
                <a:spcPct val="0"/>
              </a:spcBef>
              <a:spcAft>
                <a:spcPct val="0"/>
              </a:spcAft>
            </a:pPr>
            <a:r>
              <a:rPr lang="fr-FR" b="0" dirty="0" smtClean="0">
                <a:solidFill>
                  <a:srgbClr val="444444"/>
                </a:solidFill>
                <a:cs typeface="Segoe UI" pitchFamily="34" charset="0"/>
              </a:rPr>
              <a:t>The </a:t>
            </a:r>
            <a:r>
              <a:rPr lang="fr-FR" b="0" dirty="0" err="1" smtClean="0">
                <a:solidFill>
                  <a:srgbClr val="444444"/>
                </a:solidFill>
                <a:cs typeface="Segoe UI" pitchFamily="34" charset="0"/>
              </a:rPr>
              <a:t>universal</a:t>
            </a:r>
            <a:r>
              <a:rPr lang="fr-FR" b="0" baseline="0" dirty="0" smtClean="0">
                <a:solidFill>
                  <a:srgbClr val="444444"/>
                </a:solidFill>
                <a:cs typeface="Segoe UI" pitchFamily="34" charset="0"/>
              </a:rPr>
              <a:t> standards have </a:t>
            </a:r>
            <a:r>
              <a:rPr lang="fr-FR" b="0" baseline="0" dirty="0" err="1" smtClean="0">
                <a:solidFill>
                  <a:srgbClr val="444444"/>
                </a:solidFill>
                <a:cs typeface="Segoe UI" pitchFamily="34" charset="0"/>
              </a:rPr>
              <a:t>united</a:t>
            </a:r>
            <a:r>
              <a:rPr lang="fr-FR" b="0" baseline="0" dirty="0" smtClean="0">
                <a:solidFill>
                  <a:srgbClr val="444444"/>
                </a:solidFill>
                <a:cs typeface="Segoe UI" pitchFamily="34" charset="0"/>
              </a:rPr>
              <a:t> the </a:t>
            </a:r>
            <a:r>
              <a:rPr lang="fr-FR" b="0" baseline="0" dirty="0" err="1" smtClean="0">
                <a:solidFill>
                  <a:srgbClr val="444444"/>
                </a:solidFill>
                <a:cs typeface="Segoe UI" pitchFamily="34" charset="0"/>
              </a:rPr>
              <a:t>sector</a:t>
            </a:r>
            <a:r>
              <a:rPr lang="fr-FR" b="0" baseline="0" dirty="0" smtClean="0">
                <a:solidFill>
                  <a:srgbClr val="444444"/>
                </a:solidFill>
                <a:cs typeface="Segoe UI" pitchFamily="34" charset="0"/>
              </a:rPr>
              <a:t> </a:t>
            </a:r>
            <a:r>
              <a:rPr lang="fr-FR" b="0" baseline="0" dirty="0" err="1" smtClean="0">
                <a:solidFill>
                  <a:srgbClr val="444444"/>
                </a:solidFill>
                <a:cs typeface="Segoe UI" pitchFamily="34" charset="0"/>
              </a:rPr>
              <a:t>around</a:t>
            </a:r>
            <a:r>
              <a:rPr lang="fr-FR" b="0" baseline="0" dirty="0" smtClean="0">
                <a:solidFill>
                  <a:srgbClr val="444444"/>
                </a:solidFill>
                <a:cs typeface="Segoe UI" pitchFamily="34" charset="0"/>
              </a:rPr>
              <a:t> a </a:t>
            </a:r>
            <a:r>
              <a:rPr lang="fr-FR" b="0" baseline="0" dirty="0" err="1" smtClean="0">
                <a:solidFill>
                  <a:srgbClr val="444444"/>
                </a:solidFill>
                <a:cs typeface="Segoe UI" pitchFamily="34" charset="0"/>
              </a:rPr>
              <a:t>common</a:t>
            </a:r>
            <a:r>
              <a:rPr lang="fr-FR" b="0" baseline="0" dirty="0" smtClean="0">
                <a:solidFill>
                  <a:srgbClr val="444444"/>
                </a:solidFill>
                <a:cs typeface="Segoe UI" pitchFamily="34" charset="0"/>
              </a:rPr>
              <a:t> </a:t>
            </a:r>
            <a:r>
              <a:rPr lang="fr-FR" b="0" baseline="0" dirty="0" err="1" smtClean="0">
                <a:solidFill>
                  <a:srgbClr val="444444"/>
                </a:solidFill>
                <a:cs typeface="Segoe UI" pitchFamily="34" charset="0"/>
              </a:rPr>
              <a:t>approach</a:t>
            </a:r>
            <a:r>
              <a:rPr lang="fr-FR" b="0" baseline="0" dirty="0" smtClean="0">
                <a:solidFill>
                  <a:srgbClr val="444444"/>
                </a:solidFill>
                <a:cs typeface="Segoe UI" pitchFamily="34" charset="0"/>
              </a:rPr>
              <a:t> to </a:t>
            </a:r>
            <a:r>
              <a:rPr lang="fr-FR" b="0" baseline="0" dirty="0" err="1" smtClean="0">
                <a:solidFill>
                  <a:srgbClr val="444444"/>
                </a:solidFill>
                <a:cs typeface="Segoe UI" pitchFamily="34" charset="0"/>
              </a:rPr>
              <a:t>achieving</a:t>
            </a:r>
            <a:r>
              <a:rPr lang="fr-FR" b="0" baseline="0" dirty="0" smtClean="0">
                <a:solidFill>
                  <a:srgbClr val="444444"/>
                </a:solidFill>
                <a:cs typeface="Segoe UI" pitchFamily="34" charset="0"/>
              </a:rPr>
              <a:t> social goals.</a:t>
            </a:r>
          </a:p>
          <a:p>
            <a:pPr lvl="1" fontAlgn="base">
              <a:spcBef>
                <a:spcPct val="0"/>
              </a:spcBef>
              <a:spcAft>
                <a:spcPct val="0"/>
              </a:spcAft>
            </a:pPr>
            <a:endParaRPr lang="fr-FR" b="0" baseline="0" dirty="0" smtClean="0">
              <a:solidFill>
                <a:srgbClr val="444444"/>
              </a:solidFill>
              <a:cs typeface="Segoe UI" pitchFamily="34" charset="0"/>
            </a:endParaRPr>
          </a:p>
          <a:p>
            <a:pPr lvl="1" fontAlgn="base">
              <a:spcBef>
                <a:spcPct val="0"/>
              </a:spcBef>
              <a:spcAft>
                <a:spcPct val="0"/>
              </a:spcAft>
            </a:pPr>
            <a:r>
              <a:rPr lang="fr-FR" b="0" baseline="0" dirty="0" smtClean="0">
                <a:solidFill>
                  <a:srgbClr val="444444"/>
                </a:solidFill>
                <a:cs typeface="Segoe UI" pitchFamily="34" charset="0"/>
              </a:rPr>
              <a:t>But </a:t>
            </a:r>
            <a:r>
              <a:rPr lang="fr-FR" b="0" baseline="0" dirty="0" err="1" smtClean="0">
                <a:solidFill>
                  <a:srgbClr val="444444"/>
                </a:solidFill>
                <a:cs typeface="Segoe UI" pitchFamily="34" charset="0"/>
              </a:rPr>
              <a:t>until</a:t>
            </a:r>
            <a:r>
              <a:rPr lang="fr-FR" b="0" baseline="0" dirty="0" smtClean="0">
                <a:solidFill>
                  <a:srgbClr val="444444"/>
                </a:solidFill>
                <a:cs typeface="Segoe UI" pitchFamily="34" charset="0"/>
              </a:rPr>
              <a:t> </a:t>
            </a:r>
            <a:r>
              <a:rPr lang="fr-FR" b="0" baseline="0" dirty="0" err="1" smtClean="0">
                <a:solidFill>
                  <a:srgbClr val="444444"/>
                </a:solidFill>
                <a:cs typeface="Segoe UI" pitchFamily="34" charset="0"/>
              </a:rPr>
              <a:t>now</a:t>
            </a:r>
            <a:r>
              <a:rPr lang="fr-FR" b="0" baseline="0" dirty="0" smtClean="0">
                <a:solidFill>
                  <a:srgbClr val="444444"/>
                </a:solidFill>
                <a:cs typeface="Segoe UI" pitchFamily="34" charset="0"/>
              </a:rPr>
              <a:t>, </a:t>
            </a:r>
            <a:r>
              <a:rPr lang="fr-FR" b="0" baseline="0" dirty="0" err="1" smtClean="0">
                <a:solidFill>
                  <a:srgbClr val="444444"/>
                </a:solidFill>
                <a:cs typeface="Segoe UI" pitchFamily="34" charset="0"/>
              </a:rPr>
              <a:t>we</a:t>
            </a:r>
            <a:r>
              <a:rPr lang="fr-FR" b="0" baseline="0" dirty="0" smtClean="0">
                <a:solidFill>
                  <a:srgbClr val="444444"/>
                </a:solidFill>
                <a:cs typeface="Segoe UI" pitchFamily="34" charset="0"/>
              </a:rPr>
              <a:t> have </a:t>
            </a:r>
            <a:r>
              <a:rPr lang="fr-FR" b="0" baseline="0" dirty="0" err="1" smtClean="0">
                <a:solidFill>
                  <a:srgbClr val="444444"/>
                </a:solidFill>
                <a:cs typeface="Segoe UI" pitchFamily="34" charset="0"/>
              </a:rPr>
              <a:t>lacked</a:t>
            </a:r>
            <a:r>
              <a:rPr lang="fr-FR" b="0" baseline="0" dirty="0" smtClean="0">
                <a:solidFill>
                  <a:srgbClr val="444444"/>
                </a:solidFill>
                <a:cs typeface="Segoe UI" pitchFamily="34" charset="0"/>
              </a:rPr>
              <a:t> a </a:t>
            </a:r>
            <a:r>
              <a:rPr lang="fr-FR" b="0" baseline="0" dirty="0" err="1" smtClean="0">
                <a:solidFill>
                  <a:srgbClr val="444444"/>
                </a:solidFill>
                <a:cs typeface="Segoe UI" pitchFamily="34" charset="0"/>
              </a:rPr>
              <a:t>universally</a:t>
            </a:r>
            <a:r>
              <a:rPr lang="fr-FR" b="0" baseline="0" dirty="0" smtClean="0">
                <a:solidFill>
                  <a:srgbClr val="444444"/>
                </a:solidFill>
                <a:cs typeface="Segoe UI" pitchFamily="34" charset="0"/>
              </a:rPr>
              <a:t> </a:t>
            </a:r>
            <a:r>
              <a:rPr lang="fr-FR" b="0" baseline="0" dirty="0" err="1" smtClean="0">
                <a:solidFill>
                  <a:srgbClr val="444444"/>
                </a:solidFill>
                <a:cs typeface="Segoe UI" pitchFamily="34" charset="0"/>
              </a:rPr>
              <a:t>recognized</a:t>
            </a:r>
            <a:r>
              <a:rPr lang="fr-FR" b="0" baseline="0" dirty="0" smtClean="0">
                <a:solidFill>
                  <a:srgbClr val="444444"/>
                </a:solidFill>
                <a:cs typeface="Segoe UI" pitchFamily="34" charset="0"/>
              </a:rPr>
              <a:t> structure and </a:t>
            </a:r>
            <a:r>
              <a:rPr lang="fr-FR" b="0" baseline="0" dirty="0" err="1" smtClean="0">
                <a:solidFill>
                  <a:srgbClr val="444444"/>
                </a:solidFill>
                <a:cs typeface="Segoe UI" pitchFamily="34" charset="0"/>
              </a:rPr>
              <a:t>language</a:t>
            </a:r>
            <a:r>
              <a:rPr lang="fr-FR" b="0" baseline="0" dirty="0" smtClean="0">
                <a:solidFill>
                  <a:srgbClr val="444444"/>
                </a:solidFill>
                <a:cs typeface="Segoe UI" pitchFamily="34" charset="0"/>
              </a:rPr>
              <a:t> for </a:t>
            </a:r>
            <a:r>
              <a:rPr lang="fr-FR" b="0" baseline="0" dirty="0" err="1" smtClean="0">
                <a:solidFill>
                  <a:srgbClr val="444444"/>
                </a:solidFill>
                <a:cs typeface="Segoe UI" pitchFamily="34" charset="0"/>
              </a:rPr>
              <a:t>consistently</a:t>
            </a:r>
            <a:r>
              <a:rPr lang="fr-FR" b="0" baseline="0" dirty="0" smtClean="0">
                <a:solidFill>
                  <a:srgbClr val="444444"/>
                </a:solidFill>
                <a:cs typeface="Segoe UI" pitchFamily="34" charset="0"/>
              </a:rPr>
              <a:t> </a:t>
            </a:r>
            <a:r>
              <a:rPr lang="fr-FR" b="0" baseline="0" dirty="0" err="1" smtClean="0">
                <a:solidFill>
                  <a:srgbClr val="444444"/>
                </a:solidFill>
                <a:cs typeface="Segoe UI" pitchFamily="34" charset="0"/>
              </a:rPr>
              <a:t>evaluating</a:t>
            </a:r>
            <a:r>
              <a:rPr lang="fr-FR" b="0" baseline="0" dirty="0" smtClean="0">
                <a:solidFill>
                  <a:srgbClr val="444444"/>
                </a:solidFill>
                <a:cs typeface="Segoe UI" pitchFamily="34" charset="0"/>
              </a:rPr>
              <a:t> and </a:t>
            </a:r>
            <a:r>
              <a:rPr lang="fr-FR" b="0" baseline="0" dirty="0" err="1" smtClean="0">
                <a:solidFill>
                  <a:srgbClr val="444444"/>
                </a:solidFill>
                <a:cs typeface="Segoe UI" pitchFamily="34" charset="0"/>
              </a:rPr>
              <a:t>reporting</a:t>
            </a:r>
            <a:r>
              <a:rPr lang="fr-FR" b="0" baseline="0" dirty="0" smtClean="0">
                <a:solidFill>
                  <a:srgbClr val="444444"/>
                </a:solidFill>
                <a:cs typeface="Segoe UI" pitchFamily="34" charset="0"/>
              </a:rPr>
              <a:t> on all the essential aspects of </a:t>
            </a:r>
          </a:p>
          <a:p>
            <a:pPr lvl="1" fontAlgn="base">
              <a:spcBef>
                <a:spcPct val="0"/>
              </a:spcBef>
              <a:spcAft>
                <a:spcPct val="0"/>
              </a:spcAft>
            </a:pPr>
            <a:r>
              <a:rPr lang="fr-FR" b="0" baseline="0" dirty="0" smtClean="0">
                <a:solidFill>
                  <a:srgbClr val="444444"/>
                </a:solidFill>
                <a:cs typeface="Segoe UI" pitchFamily="34" charset="0"/>
              </a:rPr>
              <a:t>social performance management. The SPI4 </a:t>
            </a:r>
            <a:r>
              <a:rPr lang="fr-FR" b="0" baseline="0" dirty="0" err="1" smtClean="0">
                <a:solidFill>
                  <a:srgbClr val="444444"/>
                </a:solidFill>
                <a:cs typeface="Segoe UI" pitchFamily="34" charset="0"/>
              </a:rPr>
              <a:t>builds</a:t>
            </a:r>
            <a:r>
              <a:rPr lang="fr-FR" b="0" baseline="0" dirty="0" smtClean="0">
                <a:solidFill>
                  <a:srgbClr val="444444"/>
                </a:solidFill>
                <a:cs typeface="Segoe UI" pitchFamily="34" charset="0"/>
              </a:rPr>
              <a:t> on the </a:t>
            </a:r>
            <a:r>
              <a:rPr lang="fr-FR" b="0" baseline="0" dirty="0" err="1" smtClean="0">
                <a:solidFill>
                  <a:srgbClr val="444444"/>
                </a:solidFill>
                <a:cs typeface="Segoe UI" pitchFamily="34" charset="0"/>
              </a:rPr>
              <a:t>SPTF’s</a:t>
            </a:r>
            <a:r>
              <a:rPr lang="fr-FR" b="0" baseline="0" dirty="0" smtClean="0">
                <a:solidFill>
                  <a:srgbClr val="444444"/>
                </a:solidFill>
                <a:cs typeface="Segoe UI" pitchFamily="34" charset="0"/>
              </a:rPr>
              <a:t> </a:t>
            </a:r>
            <a:r>
              <a:rPr lang="fr-FR" b="0" baseline="0" dirty="0" err="1" smtClean="0">
                <a:solidFill>
                  <a:srgbClr val="444444"/>
                </a:solidFill>
                <a:cs typeface="Segoe UI" pitchFamily="34" charset="0"/>
              </a:rPr>
              <a:t>work</a:t>
            </a:r>
            <a:r>
              <a:rPr lang="fr-FR" b="0" baseline="0" dirty="0" smtClean="0">
                <a:solidFill>
                  <a:srgbClr val="444444"/>
                </a:solidFill>
                <a:cs typeface="Segoe UI" pitchFamily="34" charset="0"/>
              </a:rPr>
              <a:t> to </a:t>
            </a:r>
            <a:r>
              <a:rPr lang="fr-FR" b="0" baseline="0" dirty="0" err="1" smtClean="0">
                <a:solidFill>
                  <a:srgbClr val="444444"/>
                </a:solidFill>
                <a:cs typeface="Segoe UI" pitchFamily="34" charset="0"/>
              </a:rPr>
              <a:t>define</a:t>
            </a:r>
            <a:r>
              <a:rPr lang="fr-FR" b="0" baseline="0" dirty="0" smtClean="0">
                <a:solidFill>
                  <a:srgbClr val="444444"/>
                </a:solidFill>
                <a:cs typeface="Segoe UI" pitchFamily="34" charset="0"/>
              </a:rPr>
              <a:t> </a:t>
            </a:r>
            <a:r>
              <a:rPr lang="fr-FR" b="0" baseline="0" dirty="0" err="1" smtClean="0">
                <a:solidFill>
                  <a:srgbClr val="444444"/>
                </a:solidFill>
                <a:cs typeface="Segoe UI" pitchFamily="34" charset="0"/>
              </a:rPr>
              <a:t>indicators</a:t>
            </a:r>
            <a:r>
              <a:rPr lang="fr-FR" b="0" baseline="0" dirty="0" smtClean="0">
                <a:solidFill>
                  <a:srgbClr val="444444"/>
                </a:solidFill>
                <a:cs typeface="Segoe UI" pitchFamily="34" charset="0"/>
              </a:rPr>
              <a:t> for the </a:t>
            </a:r>
            <a:r>
              <a:rPr lang="fr-FR" b="0" baseline="0" dirty="0" err="1" smtClean="0">
                <a:solidFill>
                  <a:srgbClr val="444444"/>
                </a:solidFill>
                <a:cs typeface="Segoe UI" pitchFamily="34" charset="0"/>
              </a:rPr>
              <a:t>Universal</a:t>
            </a:r>
            <a:r>
              <a:rPr lang="fr-FR" b="0" baseline="0" dirty="0" smtClean="0">
                <a:solidFill>
                  <a:srgbClr val="444444"/>
                </a:solidFill>
                <a:cs typeface="Segoe UI" pitchFamily="34" charset="0"/>
              </a:rPr>
              <a:t> standards. IT </a:t>
            </a:r>
            <a:r>
              <a:rPr lang="fr-FR" b="0" baseline="0" dirty="0" err="1" smtClean="0">
                <a:solidFill>
                  <a:srgbClr val="444444"/>
                </a:solidFill>
                <a:cs typeface="Segoe UI" pitchFamily="34" charset="0"/>
              </a:rPr>
              <a:t>is</a:t>
            </a:r>
            <a:r>
              <a:rPr lang="fr-FR" b="0" baseline="0" dirty="0" smtClean="0">
                <a:solidFill>
                  <a:srgbClr val="444444"/>
                </a:solidFill>
                <a:cs typeface="Segoe UI" pitchFamily="34" charset="0"/>
              </a:rPr>
              <a:t> a </a:t>
            </a:r>
            <a:r>
              <a:rPr lang="fr-FR" b="0" baseline="0" dirty="0" err="1" smtClean="0">
                <a:solidFill>
                  <a:srgbClr val="444444"/>
                </a:solidFill>
                <a:cs typeface="Segoe UI" pitchFamily="34" charset="0"/>
              </a:rPr>
              <a:t>universal</a:t>
            </a:r>
            <a:r>
              <a:rPr lang="fr-FR" b="0" baseline="0" dirty="0" smtClean="0">
                <a:solidFill>
                  <a:srgbClr val="444444"/>
                </a:solidFill>
                <a:cs typeface="Segoe UI" pitchFamily="34" charset="0"/>
              </a:rPr>
              <a:t> SP </a:t>
            </a:r>
            <a:r>
              <a:rPr lang="fr-FR" b="0" baseline="0" dirty="0" err="1" smtClean="0">
                <a:solidFill>
                  <a:srgbClr val="444444"/>
                </a:solidFill>
                <a:cs typeface="Segoe UI" pitchFamily="34" charset="0"/>
              </a:rPr>
              <a:t>assessment</a:t>
            </a:r>
            <a:r>
              <a:rPr lang="fr-FR" b="0" baseline="0" dirty="0" smtClean="0">
                <a:solidFill>
                  <a:srgbClr val="444444"/>
                </a:solidFill>
                <a:cs typeface="Segoe UI" pitchFamily="34" charset="0"/>
              </a:rPr>
              <a:t> </a:t>
            </a:r>
            <a:r>
              <a:rPr lang="fr-FR" b="0" baseline="0" dirty="0" err="1" smtClean="0">
                <a:solidFill>
                  <a:srgbClr val="444444"/>
                </a:solidFill>
                <a:cs typeface="Segoe UI" pitchFamily="34" charset="0"/>
              </a:rPr>
              <a:t>tool</a:t>
            </a:r>
            <a:r>
              <a:rPr lang="fr-FR" b="0" baseline="0" dirty="0" smtClean="0">
                <a:solidFill>
                  <a:srgbClr val="444444"/>
                </a:solidFill>
                <a:cs typeface="Segoe UI" pitchFamily="34" charset="0"/>
              </a:rPr>
              <a:t> </a:t>
            </a:r>
            <a:r>
              <a:rPr lang="fr-FR" b="0" baseline="0" dirty="0" err="1" smtClean="0">
                <a:solidFill>
                  <a:srgbClr val="444444"/>
                </a:solidFill>
                <a:cs typeface="Segoe UI" pitchFamily="34" charset="0"/>
              </a:rPr>
              <a:t>that</a:t>
            </a:r>
            <a:r>
              <a:rPr lang="fr-FR" b="0" baseline="0" dirty="0" smtClean="0">
                <a:solidFill>
                  <a:srgbClr val="444444"/>
                </a:solidFill>
                <a:cs typeface="Segoe UI" pitchFamily="34" charset="0"/>
              </a:rPr>
              <a:t> </a:t>
            </a:r>
            <a:r>
              <a:rPr lang="fr-FR" b="0" baseline="0" dirty="0" err="1" smtClean="0">
                <a:solidFill>
                  <a:srgbClr val="444444"/>
                </a:solidFill>
                <a:cs typeface="Segoe UI" pitchFamily="34" charset="0"/>
              </a:rPr>
              <a:t>will</a:t>
            </a:r>
            <a:r>
              <a:rPr lang="fr-FR" b="0" baseline="0" dirty="0" smtClean="0">
                <a:solidFill>
                  <a:srgbClr val="444444"/>
                </a:solidFill>
                <a:cs typeface="Segoe UI" pitchFamily="34" charset="0"/>
              </a:rPr>
              <a:t> </a:t>
            </a:r>
            <a:r>
              <a:rPr lang="fr-FR" b="0" baseline="0" dirty="0" err="1" smtClean="0">
                <a:solidFill>
                  <a:srgbClr val="444444"/>
                </a:solidFill>
                <a:cs typeface="Segoe UI" pitchFamily="34" charset="0"/>
              </a:rPr>
              <a:t>allow</a:t>
            </a:r>
            <a:r>
              <a:rPr lang="fr-FR" b="0" baseline="0" dirty="0" smtClean="0">
                <a:solidFill>
                  <a:srgbClr val="444444"/>
                </a:solidFill>
                <a:cs typeface="Segoe UI" pitchFamily="34" charset="0"/>
              </a:rPr>
              <a:t> to </a:t>
            </a:r>
            <a:r>
              <a:rPr lang="fr-FR" b="0" baseline="0" dirty="0" err="1" smtClean="0">
                <a:solidFill>
                  <a:srgbClr val="444444"/>
                </a:solidFill>
                <a:cs typeface="Segoe UI" pitchFamily="34" charset="0"/>
              </a:rPr>
              <a:t>standardize</a:t>
            </a:r>
            <a:r>
              <a:rPr lang="fr-FR" b="0" baseline="0" dirty="0" smtClean="0">
                <a:solidFill>
                  <a:srgbClr val="444444"/>
                </a:solidFill>
                <a:cs typeface="Segoe UI" pitchFamily="34" charset="0"/>
              </a:rPr>
              <a:t> data collection and </a:t>
            </a:r>
            <a:r>
              <a:rPr lang="fr-FR" b="0" baseline="0" dirty="0" err="1" smtClean="0">
                <a:solidFill>
                  <a:srgbClr val="444444"/>
                </a:solidFill>
                <a:cs typeface="Segoe UI" pitchFamily="34" charset="0"/>
              </a:rPr>
              <a:t>reporting</a:t>
            </a:r>
            <a:r>
              <a:rPr lang="fr-FR" b="0" baseline="0" dirty="0" smtClean="0">
                <a:solidFill>
                  <a:srgbClr val="444444"/>
                </a:solidFill>
                <a:cs typeface="Segoe UI" pitchFamily="34" charset="0"/>
              </a:rPr>
              <a:t> </a:t>
            </a:r>
            <a:r>
              <a:rPr lang="fr-FR" b="0" baseline="0" dirty="0" err="1" smtClean="0">
                <a:solidFill>
                  <a:srgbClr val="444444"/>
                </a:solidFill>
                <a:cs typeface="Segoe UI" pitchFamily="34" charset="0"/>
              </a:rPr>
              <a:t>throughout</a:t>
            </a:r>
            <a:r>
              <a:rPr lang="fr-FR" b="0" baseline="0" dirty="0" smtClean="0">
                <a:solidFill>
                  <a:srgbClr val="444444"/>
                </a:solidFill>
                <a:cs typeface="Segoe UI" pitchFamily="34" charset="0"/>
              </a:rPr>
              <a:t> the </a:t>
            </a:r>
            <a:r>
              <a:rPr lang="fr-FR" b="0" baseline="0" dirty="0" err="1" smtClean="0">
                <a:solidFill>
                  <a:srgbClr val="444444"/>
                </a:solidFill>
                <a:cs typeface="Segoe UI" pitchFamily="34" charset="0"/>
              </a:rPr>
              <a:t>industry</a:t>
            </a:r>
            <a:r>
              <a:rPr lang="fr-FR" b="0" baseline="0" dirty="0" smtClean="0">
                <a:solidFill>
                  <a:srgbClr val="444444"/>
                </a:solidFill>
                <a:cs typeface="Segoe UI" pitchFamily="34" charset="0"/>
              </a:rPr>
              <a:t>.</a:t>
            </a:r>
          </a:p>
          <a:p>
            <a:endParaRPr lang="fr-FR" dirty="0"/>
          </a:p>
        </p:txBody>
      </p:sp>
      <p:sp>
        <p:nvSpPr>
          <p:cNvPr id="4" name="Espace réservé du numéro de diapositive 3"/>
          <p:cNvSpPr>
            <a:spLocks noGrp="1"/>
          </p:cNvSpPr>
          <p:nvPr>
            <p:ph type="sldNum" sz="quarter" idx="10"/>
          </p:nvPr>
        </p:nvSpPr>
        <p:spPr/>
        <p:txBody>
          <a:bodyPr/>
          <a:lstStyle/>
          <a:p>
            <a:fld id="{FD1058F0-061F-9342-B2DC-CC02445E2300}" type="slidenum">
              <a:rPr lang="en-US" smtClean="0"/>
              <a:pPr/>
              <a:t>11</a:t>
            </a:fld>
            <a:endParaRPr lang="en-US"/>
          </a:p>
        </p:txBody>
      </p:sp>
    </p:spTree>
    <p:extLst>
      <p:ext uri="{BB962C8B-B14F-4D97-AF65-F5344CB8AC3E}">
        <p14:creationId xmlns:p14="http://schemas.microsoft.com/office/powerpoint/2010/main" val="1208266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8358BE2-F416-BB43-9E06-6948AE0A8F82}" type="slidenum">
              <a:rPr lang="fr-FR" smtClean="0"/>
              <a:pPr/>
              <a:t>12</a:t>
            </a:fld>
            <a:endParaRPr lang="fr-FR"/>
          </a:p>
        </p:txBody>
      </p:sp>
    </p:spTree>
    <p:extLst>
      <p:ext uri="{BB962C8B-B14F-4D97-AF65-F5344CB8AC3E}">
        <p14:creationId xmlns:p14="http://schemas.microsoft.com/office/powerpoint/2010/main" val="134410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42FF44A-B3AF-0C4A-85BE-5D8653657ACC}" type="datetimeFigureOut">
              <a:rPr lang="en-US" smtClean="0">
                <a:solidFill>
                  <a:srgbClr val="EFE1A2"/>
                </a:solidFill>
                <a:latin typeface="Georgia"/>
              </a:rPr>
              <a:pPr/>
              <a:t>2/27/14</a:t>
            </a:fld>
            <a:endParaRPr lang="en-US">
              <a:solidFill>
                <a:srgbClr val="EFE1A2"/>
              </a:solidFill>
              <a:latin typeface="Georgia"/>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EFE1A2"/>
              </a:solidFill>
              <a:latin typeface="Georgia"/>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CE69465-B709-AF4E-804A-CD64098C1D4B}" type="slidenum">
              <a:rPr lang="en-US" smtClean="0">
                <a:solidFill>
                  <a:prstClr val="white"/>
                </a:solidFill>
                <a:latin typeface="Georgia"/>
              </a:rPr>
              <a:pPr/>
              <a:t>‹#›</a:t>
            </a:fld>
            <a:endParaRPr lang="en-US">
              <a:solidFill>
                <a:prstClr val="white"/>
              </a:solidFill>
              <a:latin typeface="Georgia"/>
            </a:endParaRPr>
          </a:p>
        </p:txBody>
      </p:sp>
    </p:spTree>
    <p:extLst>
      <p:ext uri="{BB962C8B-B14F-4D97-AF65-F5344CB8AC3E}">
        <p14:creationId xmlns:p14="http://schemas.microsoft.com/office/powerpoint/2010/main" val="1578755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FF44A-B3AF-0C4A-85BE-5D8653657ACC}" type="datetimeFigureOut">
              <a:rPr lang="en-US" smtClean="0">
                <a:solidFill>
                  <a:srgbClr val="EFE1A2"/>
                </a:solidFill>
                <a:latin typeface="Georgia"/>
              </a:rPr>
              <a:pPr/>
              <a:t>2/27/14</a:t>
            </a:fld>
            <a:endParaRPr lang="en-US">
              <a:solidFill>
                <a:srgbClr val="EFE1A2"/>
              </a:solidFill>
              <a:latin typeface="Georgia"/>
            </a:endParaRPr>
          </a:p>
        </p:txBody>
      </p:sp>
      <p:sp>
        <p:nvSpPr>
          <p:cNvPr id="5" name="Footer Placeholder 4"/>
          <p:cNvSpPr>
            <a:spLocks noGrp="1"/>
          </p:cNvSpPr>
          <p:nvPr>
            <p:ph type="ftr" sz="quarter" idx="11"/>
          </p:nvPr>
        </p:nvSpPr>
        <p:spPr/>
        <p:txBody>
          <a:bodyPr/>
          <a:lstStyle/>
          <a:p>
            <a:endParaRPr lang="en-US">
              <a:solidFill>
                <a:srgbClr val="EFE1A2"/>
              </a:solidFill>
              <a:latin typeface="Georgia"/>
            </a:endParaRPr>
          </a:p>
        </p:txBody>
      </p:sp>
      <p:sp>
        <p:nvSpPr>
          <p:cNvPr id="6" name="Slide Number Placeholder 5"/>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32232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FF44A-B3AF-0C4A-85BE-5D8653657ACC}" type="datetimeFigureOut">
              <a:rPr lang="en-US" smtClean="0">
                <a:solidFill>
                  <a:srgbClr val="EFE1A2"/>
                </a:solidFill>
                <a:latin typeface="Georgia"/>
              </a:rPr>
              <a:pPr/>
              <a:t>2/27/14</a:t>
            </a:fld>
            <a:endParaRPr lang="en-US">
              <a:solidFill>
                <a:srgbClr val="EFE1A2"/>
              </a:solidFill>
              <a:latin typeface="Georgia"/>
            </a:endParaRPr>
          </a:p>
        </p:txBody>
      </p:sp>
      <p:sp>
        <p:nvSpPr>
          <p:cNvPr id="5" name="Footer Placeholder 4"/>
          <p:cNvSpPr>
            <a:spLocks noGrp="1"/>
          </p:cNvSpPr>
          <p:nvPr>
            <p:ph type="ftr" sz="quarter" idx="11"/>
          </p:nvPr>
        </p:nvSpPr>
        <p:spPr/>
        <p:txBody>
          <a:bodyPr/>
          <a:lstStyle/>
          <a:p>
            <a:endParaRPr lang="en-US">
              <a:solidFill>
                <a:srgbClr val="EFE1A2"/>
              </a:solidFill>
              <a:latin typeface="Georgia"/>
            </a:endParaRPr>
          </a:p>
        </p:txBody>
      </p:sp>
      <p:sp>
        <p:nvSpPr>
          <p:cNvPr id="6" name="Slide Number Placeholder 5"/>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116682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FF44A-B3AF-0C4A-85BE-5D8653657ACC}" type="datetimeFigureOut">
              <a:rPr lang="en-US" smtClean="0">
                <a:solidFill>
                  <a:srgbClr val="EFE1A2"/>
                </a:solidFill>
                <a:latin typeface="Georgia"/>
              </a:rPr>
              <a:pPr/>
              <a:t>2/27/14</a:t>
            </a:fld>
            <a:endParaRPr lang="en-US">
              <a:solidFill>
                <a:srgbClr val="EFE1A2"/>
              </a:solidFill>
              <a:latin typeface="Georgia"/>
            </a:endParaRPr>
          </a:p>
        </p:txBody>
      </p:sp>
      <p:sp>
        <p:nvSpPr>
          <p:cNvPr id="5" name="Footer Placeholder 4"/>
          <p:cNvSpPr>
            <a:spLocks noGrp="1"/>
          </p:cNvSpPr>
          <p:nvPr>
            <p:ph type="ftr" sz="quarter" idx="11"/>
          </p:nvPr>
        </p:nvSpPr>
        <p:spPr/>
        <p:txBody>
          <a:bodyPr/>
          <a:lstStyle/>
          <a:p>
            <a:endParaRPr lang="en-US">
              <a:solidFill>
                <a:srgbClr val="EFE1A2"/>
              </a:solidFill>
              <a:latin typeface="Georgia"/>
            </a:endParaRPr>
          </a:p>
        </p:txBody>
      </p:sp>
      <p:sp>
        <p:nvSpPr>
          <p:cNvPr id="6" name="Slide Number Placeholder 5"/>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2759459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FF44A-B3AF-0C4A-85BE-5D8653657ACC}" type="datetimeFigureOut">
              <a:rPr lang="en-US" smtClean="0">
                <a:solidFill>
                  <a:srgbClr val="EFE1A2"/>
                </a:solidFill>
                <a:latin typeface="Georgia"/>
              </a:rPr>
              <a:pPr/>
              <a:t>2/27/14</a:t>
            </a:fld>
            <a:endParaRPr lang="en-US">
              <a:solidFill>
                <a:srgbClr val="EFE1A2"/>
              </a:solidFill>
              <a:latin typeface="Georgia"/>
            </a:endParaRPr>
          </a:p>
        </p:txBody>
      </p:sp>
      <p:sp>
        <p:nvSpPr>
          <p:cNvPr id="5" name="Footer Placeholder 4"/>
          <p:cNvSpPr>
            <a:spLocks noGrp="1"/>
          </p:cNvSpPr>
          <p:nvPr>
            <p:ph type="ftr" sz="quarter" idx="11"/>
          </p:nvPr>
        </p:nvSpPr>
        <p:spPr/>
        <p:txBody>
          <a:bodyPr/>
          <a:lstStyle/>
          <a:p>
            <a:endParaRPr lang="en-US">
              <a:solidFill>
                <a:srgbClr val="EFE1A2"/>
              </a:solidFill>
              <a:latin typeface="Georgia"/>
            </a:endParaRPr>
          </a:p>
        </p:txBody>
      </p:sp>
      <p:sp>
        <p:nvSpPr>
          <p:cNvPr id="6" name="Slide Number Placeholder 5"/>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384762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FF44A-B3AF-0C4A-85BE-5D8653657ACC}" type="datetimeFigureOut">
              <a:rPr lang="en-US" smtClean="0">
                <a:solidFill>
                  <a:srgbClr val="EFE1A2"/>
                </a:solidFill>
                <a:latin typeface="Georgia"/>
              </a:rPr>
              <a:pPr/>
              <a:t>2/27/14</a:t>
            </a:fld>
            <a:endParaRPr lang="en-US">
              <a:solidFill>
                <a:srgbClr val="EFE1A2"/>
              </a:solidFill>
              <a:latin typeface="Georgia"/>
            </a:endParaRPr>
          </a:p>
        </p:txBody>
      </p:sp>
      <p:sp>
        <p:nvSpPr>
          <p:cNvPr id="6" name="Footer Placeholder 5"/>
          <p:cNvSpPr>
            <a:spLocks noGrp="1"/>
          </p:cNvSpPr>
          <p:nvPr>
            <p:ph type="ftr" sz="quarter" idx="11"/>
          </p:nvPr>
        </p:nvSpPr>
        <p:spPr/>
        <p:txBody>
          <a:bodyPr/>
          <a:lstStyle/>
          <a:p>
            <a:endParaRPr lang="en-US">
              <a:solidFill>
                <a:srgbClr val="EFE1A2"/>
              </a:solidFill>
              <a:latin typeface="Georgia"/>
            </a:endParaRPr>
          </a:p>
        </p:txBody>
      </p:sp>
      <p:sp>
        <p:nvSpPr>
          <p:cNvPr id="7" name="Slide Number Placeholder 6"/>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109901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42FF44A-B3AF-0C4A-85BE-5D8653657ACC}" type="datetimeFigureOut">
              <a:rPr lang="en-US" smtClean="0">
                <a:solidFill>
                  <a:srgbClr val="EFE1A2"/>
                </a:solidFill>
                <a:latin typeface="Georgia"/>
              </a:rPr>
              <a:pPr/>
              <a:t>2/27/14</a:t>
            </a:fld>
            <a:endParaRPr lang="en-US">
              <a:solidFill>
                <a:srgbClr val="EFE1A2"/>
              </a:solidFill>
              <a:latin typeface="Georgia"/>
            </a:endParaRPr>
          </a:p>
        </p:txBody>
      </p:sp>
      <p:sp>
        <p:nvSpPr>
          <p:cNvPr id="27" name="Slide Number Placeholder 26"/>
          <p:cNvSpPr>
            <a:spLocks noGrp="1"/>
          </p:cNvSpPr>
          <p:nvPr>
            <p:ph type="sldNum" sz="quarter" idx="11"/>
          </p:nvPr>
        </p:nvSpPr>
        <p:spPr/>
        <p:txBody>
          <a:bodyPr rtlCol="0"/>
          <a:lstStyle/>
          <a:p>
            <a:fld id="{6CE69465-B709-AF4E-804A-CD64098C1D4B}" type="slidenum">
              <a:rPr lang="en-US" smtClean="0">
                <a:latin typeface="Georgia"/>
              </a:rPr>
              <a:pPr/>
              <a:t>‹#›</a:t>
            </a:fld>
            <a:endParaRPr lang="en-US">
              <a:latin typeface="Georgia"/>
            </a:endParaRPr>
          </a:p>
        </p:txBody>
      </p:sp>
      <p:sp>
        <p:nvSpPr>
          <p:cNvPr id="28" name="Footer Placeholder 27"/>
          <p:cNvSpPr>
            <a:spLocks noGrp="1"/>
          </p:cNvSpPr>
          <p:nvPr>
            <p:ph type="ftr" sz="quarter" idx="12"/>
          </p:nvPr>
        </p:nvSpPr>
        <p:spPr/>
        <p:txBody>
          <a:bodyPr rtlCol="0"/>
          <a:lstStyle/>
          <a:p>
            <a:endParaRPr lang="en-US">
              <a:solidFill>
                <a:srgbClr val="EFE1A2"/>
              </a:solidFill>
              <a:latin typeface="Georgia"/>
            </a:endParaRPr>
          </a:p>
        </p:txBody>
      </p:sp>
    </p:spTree>
    <p:extLst>
      <p:ext uri="{BB962C8B-B14F-4D97-AF65-F5344CB8AC3E}">
        <p14:creationId xmlns:p14="http://schemas.microsoft.com/office/powerpoint/2010/main" val="3381176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42FF44A-B3AF-0C4A-85BE-5D8653657ACC}" type="datetimeFigureOut">
              <a:rPr lang="en-US" smtClean="0">
                <a:solidFill>
                  <a:srgbClr val="EFE1A2"/>
                </a:solidFill>
                <a:latin typeface="Georgia"/>
              </a:rPr>
              <a:pPr/>
              <a:t>2/27/14</a:t>
            </a:fld>
            <a:endParaRPr lang="en-US">
              <a:solidFill>
                <a:srgbClr val="EFE1A2"/>
              </a:solidFill>
              <a:latin typeface="Georgia"/>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EFE1A2"/>
              </a:solidFill>
              <a:latin typeface="Georgia"/>
            </a:endParaRPr>
          </a:p>
        </p:txBody>
      </p:sp>
      <p:sp>
        <p:nvSpPr>
          <p:cNvPr id="5" name="Slide Number Placeholder 4"/>
          <p:cNvSpPr>
            <a:spLocks noGrp="1"/>
          </p:cNvSpPr>
          <p:nvPr>
            <p:ph type="sldNum" sz="quarter" idx="12"/>
          </p:nvPr>
        </p:nvSpPr>
        <p:spPr>
          <a:xfrm>
            <a:off x="8174736" y="2272"/>
            <a:ext cx="762000" cy="365760"/>
          </a:xfrm>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240091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FF44A-B3AF-0C4A-85BE-5D8653657ACC}" type="datetimeFigureOut">
              <a:rPr lang="en-US" smtClean="0">
                <a:solidFill>
                  <a:srgbClr val="EFE1A2"/>
                </a:solidFill>
                <a:latin typeface="Georgia"/>
              </a:rPr>
              <a:pPr/>
              <a:t>2/27/14</a:t>
            </a:fld>
            <a:endParaRPr lang="en-US">
              <a:solidFill>
                <a:srgbClr val="EFE1A2"/>
              </a:solidFill>
              <a:latin typeface="Georgia"/>
            </a:endParaRPr>
          </a:p>
        </p:txBody>
      </p:sp>
      <p:sp>
        <p:nvSpPr>
          <p:cNvPr id="3" name="Footer Placeholder 2"/>
          <p:cNvSpPr>
            <a:spLocks noGrp="1"/>
          </p:cNvSpPr>
          <p:nvPr>
            <p:ph type="ftr" sz="quarter" idx="11"/>
          </p:nvPr>
        </p:nvSpPr>
        <p:spPr/>
        <p:txBody>
          <a:bodyPr/>
          <a:lstStyle/>
          <a:p>
            <a:endParaRPr lang="en-US">
              <a:solidFill>
                <a:srgbClr val="EFE1A2"/>
              </a:solidFill>
              <a:latin typeface="Georgia"/>
            </a:endParaRPr>
          </a:p>
        </p:txBody>
      </p:sp>
      <p:sp>
        <p:nvSpPr>
          <p:cNvPr id="4" name="Slide Number Placeholder 3"/>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202803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FF44A-B3AF-0C4A-85BE-5D8653657ACC}" type="datetimeFigureOut">
              <a:rPr lang="en-US" smtClean="0">
                <a:solidFill>
                  <a:srgbClr val="EFE1A2"/>
                </a:solidFill>
                <a:latin typeface="Georgia"/>
              </a:rPr>
              <a:pPr/>
              <a:t>2/27/14</a:t>
            </a:fld>
            <a:endParaRPr lang="en-US">
              <a:solidFill>
                <a:srgbClr val="EFE1A2"/>
              </a:solidFill>
              <a:latin typeface="Georgia"/>
            </a:endParaRPr>
          </a:p>
        </p:txBody>
      </p:sp>
      <p:sp>
        <p:nvSpPr>
          <p:cNvPr id="6" name="Footer Placeholder 5"/>
          <p:cNvSpPr>
            <a:spLocks noGrp="1"/>
          </p:cNvSpPr>
          <p:nvPr>
            <p:ph type="ftr" sz="quarter" idx="11"/>
          </p:nvPr>
        </p:nvSpPr>
        <p:spPr/>
        <p:txBody>
          <a:bodyPr/>
          <a:lstStyle/>
          <a:p>
            <a:endParaRPr lang="en-US">
              <a:solidFill>
                <a:srgbClr val="EFE1A2"/>
              </a:solidFill>
              <a:latin typeface="Georgia"/>
            </a:endParaRPr>
          </a:p>
        </p:txBody>
      </p:sp>
      <p:sp>
        <p:nvSpPr>
          <p:cNvPr id="7" name="Slide Number Placeholder 6"/>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20499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FF44A-B3AF-0C4A-85BE-5D8653657ACC}" type="datetimeFigureOut">
              <a:rPr lang="en-US" smtClean="0">
                <a:solidFill>
                  <a:srgbClr val="EFE1A2"/>
                </a:solidFill>
                <a:latin typeface="Georgia"/>
              </a:rPr>
              <a:pPr/>
              <a:t>2/27/14</a:t>
            </a:fld>
            <a:endParaRPr lang="en-US">
              <a:solidFill>
                <a:srgbClr val="EFE1A2"/>
              </a:solidFill>
              <a:latin typeface="Georgia"/>
            </a:endParaRPr>
          </a:p>
        </p:txBody>
      </p:sp>
      <p:sp>
        <p:nvSpPr>
          <p:cNvPr id="6" name="Footer Placeholder 5"/>
          <p:cNvSpPr>
            <a:spLocks noGrp="1"/>
          </p:cNvSpPr>
          <p:nvPr>
            <p:ph type="ftr" sz="quarter" idx="11"/>
          </p:nvPr>
        </p:nvSpPr>
        <p:spPr/>
        <p:txBody>
          <a:bodyPr/>
          <a:lstStyle/>
          <a:p>
            <a:endParaRPr lang="en-US">
              <a:solidFill>
                <a:srgbClr val="EFE1A2"/>
              </a:solidFill>
              <a:latin typeface="Georgia"/>
            </a:endParaRPr>
          </a:p>
        </p:txBody>
      </p:sp>
      <p:sp>
        <p:nvSpPr>
          <p:cNvPr id="7" name="Slide Number Placeholder 6"/>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1612431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42FF44A-B3AF-0C4A-85BE-5D8653657ACC}" type="datetimeFigureOut">
              <a:rPr lang="en-US" smtClean="0">
                <a:solidFill>
                  <a:srgbClr val="EFE1A2"/>
                </a:solidFill>
                <a:latin typeface="Georgia"/>
              </a:rPr>
              <a:pPr/>
              <a:t>2/27/14</a:t>
            </a:fld>
            <a:endParaRPr lang="en-US">
              <a:solidFill>
                <a:srgbClr val="EFE1A2"/>
              </a:solidFill>
              <a:latin typeface="Georgia"/>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EFE1A2"/>
              </a:solidFill>
              <a:latin typeface="Georgia"/>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1454402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 Id="rId11"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1" Type="http://schemas.openxmlformats.org/officeDocument/2006/relationships/diagramLayout" Target="../diagrams/layout2.xml"/><Relationship Id="rId12" Type="http://schemas.openxmlformats.org/officeDocument/2006/relationships/diagramQuickStyle" Target="../diagrams/quickStyle2.xml"/><Relationship Id="rId13" Type="http://schemas.openxmlformats.org/officeDocument/2006/relationships/diagramColors" Target="../diagrams/colors2.xml"/><Relationship Id="rId14" Type="http://schemas.microsoft.com/office/2007/relationships/diagramDrawing" Target="../diagrams/drawing2.xml"/><Relationship Id="rId15"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chart" Target="../charts/chart1.xml"/><Relationship Id="rId9" Type="http://schemas.openxmlformats.org/officeDocument/2006/relationships/chart" Target="../charts/chart2.xml"/><Relationship Id="rId10"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hyperlink" Target="http://spi4wiki.pbworks.com/" TargetMode="External"/><Relationship Id="rId4" Type="http://schemas.openxmlformats.org/officeDocument/2006/relationships/hyperlink" Target="mailto:spi4@cerise-microfinance.org"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tf.info/online-trainings/universal-standards-implementation" TargetMode="External"/><Relationship Id="rId3" Type="http://schemas.openxmlformats.org/officeDocument/2006/relationships/hyperlink" Target="http://sptf.info/spmstandards/standards-implementation-resource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76827"/>
            <a:ext cx="8458200" cy="1573500"/>
          </a:xfrm>
        </p:spPr>
        <p:txBody>
          <a:bodyPr>
            <a:noAutofit/>
          </a:bodyPr>
          <a:lstStyle/>
          <a:p>
            <a:pPr lvl="0"/>
            <a:r>
              <a:rPr lang="en-US" dirty="0" smtClean="0">
                <a:solidFill>
                  <a:srgbClr val="FF6600"/>
                </a:solidFill>
              </a:rPr>
              <a:t/>
            </a:r>
            <a:br>
              <a:rPr lang="en-US" dirty="0" smtClean="0">
                <a:solidFill>
                  <a:srgbClr val="FF6600"/>
                </a:solidFill>
              </a:rPr>
            </a:br>
            <a:r>
              <a:rPr lang="en-US" dirty="0">
                <a:solidFill>
                  <a:srgbClr val="FF6600"/>
                </a:solidFill>
              </a:rPr>
              <a:t/>
            </a:r>
            <a:br>
              <a:rPr lang="en-US" dirty="0">
                <a:solidFill>
                  <a:srgbClr val="FF6600"/>
                </a:solidFill>
              </a:rPr>
            </a:br>
            <a:r>
              <a:rPr lang="en-US" dirty="0" smtClean="0">
                <a:solidFill>
                  <a:srgbClr val="FF6600"/>
                </a:solidFill>
              </a:rPr>
              <a:t/>
            </a:r>
            <a:br>
              <a:rPr lang="en-US" dirty="0" smtClean="0">
                <a:solidFill>
                  <a:srgbClr val="FF6600"/>
                </a:solidFill>
              </a:rPr>
            </a:br>
            <a:r>
              <a:rPr lang="en-US" dirty="0" smtClean="0">
                <a:solidFill>
                  <a:srgbClr val="FF6600"/>
                </a:solidFill>
              </a:rPr>
              <a:t>Dimension 2: Ensure Board, Management, and Employee Commitment to Social Goals</a:t>
            </a:r>
            <a:endParaRPr lang="en-US" dirty="0">
              <a:solidFill>
                <a:srgbClr val="FF6600"/>
              </a:solidFill>
            </a:endParaRPr>
          </a:p>
        </p:txBody>
      </p:sp>
      <p:pic>
        <p:nvPicPr>
          <p:cNvPr id="4" name="Picture 5" descr="SocialPerformance400x129"/>
          <p:cNvPicPr>
            <a:picLocks noChangeAspect="1" noChangeArrowheads="1"/>
          </p:cNvPicPr>
          <p:nvPr/>
        </p:nvPicPr>
        <p:blipFill>
          <a:blip r:embed="rId2"/>
          <a:srcRect/>
          <a:stretch>
            <a:fillRect/>
          </a:stretch>
        </p:blipFill>
        <p:spPr bwMode="auto">
          <a:xfrm>
            <a:off x="2209800" y="3871912"/>
            <a:ext cx="4800600" cy="1676400"/>
          </a:xfrm>
          <a:prstGeom prst="rect">
            <a:avLst/>
          </a:prstGeom>
          <a:noFill/>
          <a:ln w="9525">
            <a:noFill/>
            <a:miter lim="800000"/>
            <a:headEnd/>
            <a:tailEnd/>
          </a:ln>
        </p:spPr>
      </p:pic>
      <p:sp>
        <p:nvSpPr>
          <p:cNvPr id="3" name="TextBox 2"/>
          <p:cNvSpPr txBox="1"/>
          <p:nvPr/>
        </p:nvSpPr>
        <p:spPr>
          <a:xfrm>
            <a:off x="457200" y="5548312"/>
            <a:ext cx="8262655" cy="430887"/>
          </a:xfrm>
          <a:prstGeom prst="rect">
            <a:avLst/>
          </a:prstGeom>
          <a:noFill/>
        </p:spPr>
        <p:txBody>
          <a:bodyPr wrap="square" rtlCol="0">
            <a:spAutoFit/>
          </a:bodyPr>
          <a:lstStyle/>
          <a:p>
            <a:pPr algn="ctr"/>
            <a:r>
              <a:rPr lang="en-US" sz="2200" dirty="0">
                <a:solidFill>
                  <a:prstClr val="black"/>
                </a:solidFill>
                <a:latin typeface="Georgia"/>
              </a:rPr>
              <a:t>With </a:t>
            </a:r>
            <a:r>
              <a:rPr lang="en-US" sz="2200" dirty="0" smtClean="0">
                <a:solidFill>
                  <a:prstClr val="black"/>
                </a:solidFill>
                <a:latin typeface="Georgia"/>
              </a:rPr>
              <a:t>Bonnie Brusky of CERISE</a:t>
            </a:r>
            <a:endParaRPr lang="en-US" sz="2200" dirty="0">
              <a:solidFill>
                <a:prstClr val="black"/>
              </a:solidFill>
              <a:latin typeface="Georgia"/>
            </a:endParaRPr>
          </a:p>
        </p:txBody>
      </p:sp>
    </p:spTree>
    <p:extLst>
      <p:ext uri="{BB962C8B-B14F-4D97-AF65-F5344CB8AC3E}">
        <p14:creationId xmlns:p14="http://schemas.microsoft.com/office/powerpoint/2010/main" val="35956555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2349"/>
            <a:ext cx="8229600" cy="1066800"/>
          </a:xfrm>
        </p:spPr>
        <p:txBody>
          <a:bodyPr>
            <a:normAutofit fontScale="90000"/>
          </a:bodyPr>
          <a:lstStyle/>
          <a:p>
            <a:r>
              <a:rPr lang="en-US" dirty="0" smtClean="0"/>
              <a:t>Demonstration of the new SPI4 social audit tool and interview with Bonnie Brusky</a:t>
            </a:r>
            <a:r>
              <a:rPr lang="en-US" i="1" dirty="0"/>
              <a:t/>
            </a:r>
            <a:br>
              <a:rPr lang="en-US" i="1" dirty="0"/>
            </a:br>
            <a:endParaRPr lang="en-US" i="1" dirty="0"/>
          </a:p>
        </p:txBody>
      </p:sp>
      <p:pic>
        <p:nvPicPr>
          <p:cNvPr id="4" name="Image 3" descr="IMG_2905.jpg"/>
          <p:cNvPicPr>
            <a:picLocks noChangeAspect="1"/>
          </p:cNvPicPr>
          <p:nvPr/>
        </p:nvPicPr>
        <p:blipFill rotWithShape="1">
          <a:blip r:embed="rId3">
            <a:extLst>
              <a:ext uri="{28A0092B-C50C-407E-A947-70E740481C1C}">
                <a14:useLocalDpi xmlns:a14="http://schemas.microsoft.com/office/drawing/2010/main" val="0"/>
              </a:ext>
            </a:extLst>
          </a:blip>
          <a:srcRect l="-1396"/>
          <a:stretch/>
        </p:blipFill>
        <p:spPr>
          <a:xfrm>
            <a:off x="1653156" y="3401753"/>
            <a:ext cx="2133697" cy="2583129"/>
          </a:xfrm>
          <a:prstGeom prst="rect">
            <a:avLst/>
          </a:prstGeom>
        </p:spPr>
      </p:pic>
      <p:pic>
        <p:nvPicPr>
          <p:cNvPr id="5" name="Image 4" descr="cerise1-1"/>
          <p:cNvPicPr/>
          <p:nvPr/>
        </p:nvPicPr>
        <p:blipFill>
          <a:blip r:embed="rId4">
            <a:extLst>
              <a:ext uri="{28A0092B-C50C-407E-A947-70E740481C1C}">
                <a14:useLocalDpi xmlns:a14="http://schemas.microsoft.com/office/drawing/2010/main" val="0"/>
              </a:ext>
            </a:extLst>
          </a:blip>
          <a:srcRect b="34590"/>
          <a:stretch>
            <a:fillRect/>
          </a:stretch>
        </p:blipFill>
        <p:spPr bwMode="auto">
          <a:xfrm>
            <a:off x="4943316" y="3119149"/>
            <a:ext cx="2222223" cy="758219"/>
          </a:xfrm>
          <a:prstGeom prst="rect">
            <a:avLst/>
          </a:prstGeom>
          <a:noFill/>
          <a:ln>
            <a:noFill/>
          </a:ln>
        </p:spPr>
      </p:pic>
      <p:sp>
        <p:nvSpPr>
          <p:cNvPr id="6" name="Text Box 1"/>
          <p:cNvSpPr txBox="1">
            <a:spLocks noChangeArrowheads="1"/>
          </p:cNvSpPr>
          <p:nvPr/>
        </p:nvSpPr>
        <p:spPr bwMode="auto">
          <a:xfrm>
            <a:off x="4346280" y="3763916"/>
            <a:ext cx="3711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ts val="2800"/>
              </a:spcAft>
              <a:buClrTx/>
              <a:buSzTx/>
              <a:buFontTx/>
              <a:buNone/>
              <a:tabLst/>
            </a:pPr>
            <a:r>
              <a:rPr kumimoji="0" sz="1200" b="0" i="0" u="none" strike="noStrike" cap="none" normalizeH="0" baseline="0" noProof="1">
                <a:ln>
                  <a:noFill/>
                </a:ln>
                <a:solidFill>
                  <a:srgbClr val="406921"/>
                </a:solidFill>
                <a:effectLst/>
                <a:latin typeface="Times New Roman" charset="0"/>
                <a:ea typeface="ＭＳ Ｐゴシック" charset="0"/>
              </a:rPr>
              <a:t>The Microfinance Knowledge Exchange Network</a:t>
            </a:r>
            <a:endParaRPr kumimoji="0" lang="fr-FR" sz="4000" b="0" i="0" u="none" strike="noStrike" cap="none" normalizeH="0" baseline="0" dirty="0">
              <a:ln>
                <a:noFill/>
              </a:ln>
              <a:solidFill>
                <a:schemeClr val="tx1"/>
              </a:solidFill>
              <a:effectLst/>
              <a:latin typeface="Arial" charset="0"/>
              <a:ea typeface="ＭＳ Ｐゴシック" charset="0"/>
            </a:endParaRPr>
          </a:p>
        </p:txBody>
      </p:sp>
      <p:sp>
        <p:nvSpPr>
          <p:cNvPr id="7" name="ZoneTexte 6"/>
          <p:cNvSpPr txBox="1"/>
          <p:nvPr/>
        </p:nvSpPr>
        <p:spPr>
          <a:xfrm>
            <a:off x="4414307" y="4054661"/>
            <a:ext cx="3711575" cy="1569660"/>
          </a:xfrm>
          <a:prstGeom prst="rect">
            <a:avLst/>
          </a:prstGeom>
          <a:noFill/>
        </p:spPr>
        <p:txBody>
          <a:bodyPr wrap="square" rtlCol="0">
            <a:spAutoFit/>
          </a:bodyPr>
          <a:lstStyle/>
          <a:p>
            <a:r>
              <a:rPr lang="fr-FR" sz="2400" dirty="0" smtClean="0"/>
              <a:t>Paris-</a:t>
            </a:r>
            <a:r>
              <a:rPr lang="fr-FR" sz="2400" dirty="0" err="1" smtClean="0"/>
              <a:t>based</a:t>
            </a:r>
            <a:r>
              <a:rPr lang="fr-FR" sz="2400" dirty="0" smtClean="0"/>
              <a:t> network </a:t>
            </a:r>
            <a:r>
              <a:rPr lang="fr-FR" sz="2400" dirty="0" err="1" smtClean="0"/>
              <a:t>specialized</a:t>
            </a:r>
            <a:r>
              <a:rPr lang="fr-FR" sz="2400" dirty="0" smtClean="0"/>
              <a:t> in </a:t>
            </a:r>
            <a:r>
              <a:rPr lang="fr-FR" sz="2400" dirty="0" err="1" smtClean="0"/>
              <a:t>assessment</a:t>
            </a:r>
            <a:r>
              <a:rPr lang="fr-FR" sz="2400" dirty="0" smtClean="0"/>
              <a:t> </a:t>
            </a:r>
            <a:r>
              <a:rPr lang="fr-FR" sz="2400" dirty="0" err="1" smtClean="0"/>
              <a:t>tools</a:t>
            </a:r>
            <a:r>
              <a:rPr lang="fr-FR" sz="2400" dirty="0" smtClean="0"/>
              <a:t> for </a:t>
            </a:r>
            <a:r>
              <a:rPr lang="fr-FR" sz="2400" dirty="0" err="1" smtClean="0"/>
              <a:t>ethical</a:t>
            </a:r>
            <a:r>
              <a:rPr lang="fr-FR" sz="2400" dirty="0" smtClean="0"/>
              <a:t> and </a:t>
            </a:r>
            <a:r>
              <a:rPr lang="fr-FR" sz="2400" dirty="0" err="1" smtClean="0"/>
              <a:t>responsible</a:t>
            </a:r>
            <a:r>
              <a:rPr lang="fr-FR" sz="2400" dirty="0" smtClean="0"/>
              <a:t> finance</a:t>
            </a:r>
            <a:endParaRPr lang="fr-FR" sz="2400" dirty="0"/>
          </a:p>
        </p:txBody>
      </p:sp>
    </p:spTree>
    <p:extLst>
      <p:ext uri="{BB962C8B-B14F-4D97-AF65-F5344CB8AC3E}">
        <p14:creationId xmlns:p14="http://schemas.microsoft.com/office/powerpoint/2010/main" val="35958565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03823"/>
            <a:ext cx="8229600" cy="1066800"/>
          </a:xfrm>
        </p:spPr>
        <p:txBody>
          <a:bodyPr/>
          <a:lstStyle/>
          <a:p>
            <a:r>
              <a:rPr lang="en-US" sz="3200" dirty="0" smtClean="0"/>
              <a:t>SPI4 – what is it? </a:t>
            </a:r>
            <a:endParaRPr lang="fr-FR" dirty="0"/>
          </a:p>
        </p:txBody>
      </p:sp>
      <p:sp>
        <p:nvSpPr>
          <p:cNvPr id="3" name="Espace réservé du contenu 2"/>
          <p:cNvSpPr>
            <a:spLocks noGrp="1"/>
          </p:cNvSpPr>
          <p:nvPr>
            <p:ph sz="quarter" idx="1"/>
          </p:nvPr>
        </p:nvSpPr>
        <p:spPr>
          <a:xfrm>
            <a:off x="323528" y="1113617"/>
            <a:ext cx="8503920" cy="4854280"/>
          </a:xfrm>
        </p:spPr>
        <p:txBody>
          <a:bodyPr>
            <a:noAutofit/>
          </a:bodyPr>
          <a:lstStyle/>
          <a:p>
            <a:r>
              <a:rPr lang="en-US" sz="2100" dirty="0" smtClean="0">
                <a:solidFill>
                  <a:srgbClr val="444444"/>
                </a:solidFill>
                <a:cs typeface="Segoe UI" pitchFamily="34" charset="0"/>
              </a:rPr>
              <a:t>A </a:t>
            </a:r>
            <a:r>
              <a:rPr lang="en-US" sz="2100" b="1" dirty="0" smtClean="0">
                <a:solidFill>
                  <a:srgbClr val="444444"/>
                </a:solidFill>
                <a:cs typeface="Segoe UI" pitchFamily="34" charset="0"/>
              </a:rPr>
              <a:t>global social </a:t>
            </a:r>
            <a:r>
              <a:rPr lang="en-US" sz="2100" b="1" dirty="0" smtClean="0">
                <a:solidFill>
                  <a:srgbClr val="444444"/>
                </a:solidFill>
                <a:cs typeface="Segoe UI" pitchFamily="34" charset="0"/>
              </a:rPr>
              <a:t>performance assessment tool </a:t>
            </a:r>
            <a:r>
              <a:rPr lang="en-US" sz="2100" dirty="0" smtClean="0">
                <a:solidFill>
                  <a:srgbClr val="444444"/>
                </a:solidFill>
                <a:cs typeface="Segoe UI" pitchFamily="34" charset="0"/>
              </a:rPr>
              <a:t>that integrates emerging industry social performance standards. </a:t>
            </a:r>
          </a:p>
          <a:p>
            <a:pPr lvl="0"/>
            <a:endParaRPr lang="fr-FR" sz="2100" dirty="0" smtClean="0">
              <a:solidFill>
                <a:srgbClr val="444444"/>
              </a:solidFill>
              <a:cs typeface="Segoe UI" pitchFamily="34" charset="0"/>
            </a:endParaRPr>
          </a:p>
          <a:p>
            <a:r>
              <a:rPr lang="fr-FR" sz="2100" dirty="0" err="1">
                <a:solidFill>
                  <a:srgbClr val="444444"/>
                </a:solidFill>
                <a:cs typeface="Segoe UI" pitchFamily="34" charset="0"/>
              </a:rPr>
              <a:t>Fully</a:t>
            </a:r>
            <a:r>
              <a:rPr lang="fr-FR" sz="2100" dirty="0">
                <a:solidFill>
                  <a:srgbClr val="444444"/>
                </a:solidFill>
                <a:cs typeface="Segoe UI" pitchFamily="34" charset="0"/>
              </a:rPr>
              <a:t> </a:t>
            </a:r>
            <a:r>
              <a:rPr lang="fr-FR" sz="2100" dirty="0" err="1">
                <a:solidFill>
                  <a:srgbClr val="444444"/>
                </a:solidFill>
                <a:cs typeface="Segoe UI" pitchFamily="34" charset="0"/>
              </a:rPr>
              <a:t>aligned</a:t>
            </a:r>
            <a:r>
              <a:rPr lang="fr-FR" sz="2100" dirty="0">
                <a:solidFill>
                  <a:srgbClr val="444444"/>
                </a:solidFill>
                <a:cs typeface="Segoe UI" pitchFamily="34" charset="0"/>
              </a:rPr>
              <a:t> </a:t>
            </a:r>
            <a:r>
              <a:rPr lang="fr-FR" sz="2100" dirty="0" err="1">
                <a:solidFill>
                  <a:srgbClr val="444444"/>
                </a:solidFill>
                <a:cs typeface="Segoe UI" pitchFamily="34" charset="0"/>
              </a:rPr>
              <a:t>with</a:t>
            </a:r>
            <a:r>
              <a:rPr lang="fr-FR" sz="2100" dirty="0">
                <a:solidFill>
                  <a:srgbClr val="444444"/>
                </a:solidFill>
                <a:cs typeface="Segoe UI" pitchFamily="34" charset="0"/>
              </a:rPr>
              <a:t> the </a:t>
            </a:r>
            <a:r>
              <a:rPr lang="fr-FR" sz="2100" dirty="0" err="1">
                <a:solidFill>
                  <a:srgbClr val="444444"/>
                </a:solidFill>
                <a:cs typeface="Segoe UI" pitchFamily="34" charset="0"/>
              </a:rPr>
              <a:t>Universal</a:t>
            </a:r>
            <a:r>
              <a:rPr lang="fr-FR" sz="2100" dirty="0">
                <a:solidFill>
                  <a:srgbClr val="444444"/>
                </a:solidFill>
                <a:cs typeface="Segoe UI" pitchFamily="34" charset="0"/>
              </a:rPr>
              <a:t> Standards, the Smart </a:t>
            </a:r>
            <a:r>
              <a:rPr lang="fr-FR" sz="2100" dirty="0" err="1">
                <a:solidFill>
                  <a:srgbClr val="444444"/>
                </a:solidFill>
                <a:cs typeface="Segoe UI" pitchFamily="34" charset="0"/>
              </a:rPr>
              <a:t>Campaign’s</a:t>
            </a:r>
            <a:r>
              <a:rPr lang="fr-FR" sz="2100" dirty="0">
                <a:solidFill>
                  <a:srgbClr val="444444"/>
                </a:solidFill>
                <a:cs typeface="Segoe UI" pitchFamily="34" charset="0"/>
              </a:rPr>
              <a:t> Certification Standards for Client Protection, and the MIX social </a:t>
            </a:r>
            <a:r>
              <a:rPr lang="fr-FR" sz="2100" dirty="0" err="1" smtClean="0">
                <a:solidFill>
                  <a:srgbClr val="444444"/>
                </a:solidFill>
                <a:cs typeface="Segoe UI" pitchFamily="34" charset="0"/>
              </a:rPr>
              <a:t>reporting</a:t>
            </a:r>
            <a:r>
              <a:rPr lang="fr-FR" sz="2100" dirty="0" smtClean="0">
                <a:solidFill>
                  <a:srgbClr val="444444"/>
                </a:solidFill>
                <a:cs typeface="Segoe UI" pitchFamily="34" charset="0"/>
              </a:rPr>
              <a:t>. </a:t>
            </a:r>
            <a:endParaRPr lang="fr-FR" sz="2100" dirty="0">
              <a:solidFill>
                <a:srgbClr val="444444"/>
              </a:solidFill>
              <a:cs typeface="Segoe UI" pitchFamily="34" charset="0"/>
            </a:endParaRPr>
          </a:p>
          <a:p>
            <a:endParaRPr lang="fr-FR" sz="2100" dirty="0">
              <a:solidFill>
                <a:srgbClr val="444444"/>
              </a:solidFill>
              <a:cs typeface="Segoe UI" pitchFamily="34" charset="0"/>
            </a:endParaRPr>
          </a:p>
          <a:p>
            <a:r>
              <a:rPr lang="fr-FR" sz="2100" dirty="0" err="1" smtClean="0">
                <a:solidFill>
                  <a:srgbClr val="444444"/>
                </a:solidFill>
                <a:cs typeface="Segoe UI" pitchFamily="34" charset="0"/>
              </a:rPr>
              <a:t>Structured</a:t>
            </a:r>
            <a:r>
              <a:rPr lang="fr-FR" sz="2100" dirty="0" smtClean="0">
                <a:solidFill>
                  <a:srgbClr val="444444"/>
                </a:solidFill>
                <a:cs typeface="Segoe UI" pitchFamily="34" charset="0"/>
              </a:rPr>
              <a:t> </a:t>
            </a:r>
            <a:r>
              <a:rPr lang="fr-FR" sz="2100" dirty="0" err="1" smtClean="0">
                <a:solidFill>
                  <a:srgbClr val="444444"/>
                </a:solidFill>
                <a:cs typeface="Segoe UI" pitchFamily="34" charset="0"/>
              </a:rPr>
              <a:t>around</a:t>
            </a:r>
            <a:r>
              <a:rPr lang="fr-FR" sz="2100" dirty="0" smtClean="0">
                <a:solidFill>
                  <a:srgbClr val="444444"/>
                </a:solidFill>
                <a:cs typeface="Segoe UI" pitchFamily="34" charset="0"/>
              </a:rPr>
              <a:t> the 6 Dimensions of the </a:t>
            </a:r>
            <a:r>
              <a:rPr lang="fr-FR" sz="2100" dirty="0" err="1" smtClean="0">
                <a:solidFill>
                  <a:srgbClr val="444444"/>
                </a:solidFill>
                <a:cs typeface="Segoe UI" pitchFamily="34" charset="0"/>
              </a:rPr>
              <a:t>Universal</a:t>
            </a:r>
            <a:r>
              <a:rPr lang="fr-FR" sz="2100" dirty="0" smtClean="0">
                <a:solidFill>
                  <a:srgbClr val="444444"/>
                </a:solidFill>
                <a:cs typeface="Segoe UI" pitchFamily="34" charset="0"/>
              </a:rPr>
              <a:t> Standards, </a:t>
            </a:r>
            <a:r>
              <a:rPr lang="fr-FR" sz="2100" dirty="0" err="1" smtClean="0">
                <a:solidFill>
                  <a:srgbClr val="444444"/>
                </a:solidFill>
                <a:cs typeface="Segoe UI" pitchFamily="34" charset="0"/>
              </a:rPr>
              <a:t>with</a:t>
            </a:r>
            <a:r>
              <a:rPr lang="fr-FR" sz="2100" dirty="0" smtClean="0">
                <a:solidFill>
                  <a:srgbClr val="444444"/>
                </a:solidFill>
                <a:cs typeface="Segoe UI" pitchFamily="34" charset="0"/>
              </a:rPr>
              <a:t> </a:t>
            </a:r>
            <a:r>
              <a:rPr lang="fr-FR" sz="2100" dirty="0" err="1" smtClean="0">
                <a:solidFill>
                  <a:srgbClr val="444444"/>
                </a:solidFill>
                <a:cs typeface="Segoe UI" pitchFamily="34" charset="0"/>
              </a:rPr>
              <a:t>indicators</a:t>
            </a:r>
            <a:r>
              <a:rPr lang="fr-FR" sz="2100" dirty="0" smtClean="0">
                <a:solidFill>
                  <a:srgbClr val="444444"/>
                </a:solidFill>
                <a:cs typeface="Segoe UI" pitchFamily="34" charset="0"/>
              </a:rPr>
              <a:t> for </a:t>
            </a:r>
            <a:r>
              <a:rPr lang="fr-FR" sz="2100" dirty="0" err="1" smtClean="0">
                <a:solidFill>
                  <a:srgbClr val="444444"/>
                </a:solidFill>
                <a:cs typeface="Segoe UI" pitchFamily="34" charset="0"/>
              </a:rPr>
              <a:t>each</a:t>
            </a:r>
            <a:r>
              <a:rPr lang="fr-FR" sz="2100" dirty="0" smtClean="0">
                <a:solidFill>
                  <a:srgbClr val="444444"/>
                </a:solidFill>
                <a:cs typeface="Segoe UI" pitchFamily="34" charset="0"/>
              </a:rPr>
              <a:t> Essential Practice.</a:t>
            </a:r>
          </a:p>
          <a:p>
            <a:endParaRPr lang="fr-FR" sz="2100" dirty="0" smtClean="0">
              <a:solidFill>
                <a:srgbClr val="444444"/>
              </a:solidFill>
              <a:cs typeface="Segoe UI" pitchFamily="34" charset="0"/>
            </a:endParaRPr>
          </a:p>
          <a:p>
            <a:pPr lvl="0"/>
            <a:r>
              <a:rPr lang="fr-FR" sz="2100" dirty="0" smtClean="0">
                <a:solidFill>
                  <a:srgbClr val="444444"/>
                </a:solidFill>
                <a:cs typeface="Segoe UI" pitchFamily="34" charset="0"/>
              </a:rPr>
              <a:t>SPI4 </a:t>
            </a:r>
            <a:r>
              <a:rPr lang="fr-FR" sz="2100" dirty="0" err="1" smtClean="0">
                <a:solidFill>
                  <a:srgbClr val="444444"/>
                </a:solidFill>
                <a:cs typeface="Segoe UI" pitchFamily="34" charset="0"/>
              </a:rPr>
              <a:t>will</a:t>
            </a:r>
            <a:r>
              <a:rPr lang="fr-FR" sz="2100" dirty="0" smtClean="0">
                <a:solidFill>
                  <a:srgbClr val="444444"/>
                </a:solidFill>
                <a:cs typeface="Segoe UI" pitchFamily="34" charset="0"/>
              </a:rPr>
              <a:t> </a:t>
            </a:r>
            <a:r>
              <a:rPr lang="fr-FR" sz="2100" dirty="0" err="1" smtClean="0">
                <a:solidFill>
                  <a:srgbClr val="444444"/>
                </a:solidFill>
                <a:cs typeface="Segoe UI" pitchFamily="34" charset="0"/>
              </a:rPr>
              <a:t>also</a:t>
            </a:r>
            <a:r>
              <a:rPr lang="fr-FR" sz="2100" dirty="0" smtClean="0">
                <a:solidFill>
                  <a:srgbClr val="444444"/>
                </a:solidFill>
                <a:cs typeface="Segoe UI" pitchFamily="34" charset="0"/>
              </a:rPr>
              <a:t> </a:t>
            </a:r>
            <a:r>
              <a:rPr lang="fr-FR" sz="2100" dirty="0" err="1" smtClean="0">
                <a:solidFill>
                  <a:srgbClr val="444444"/>
                </a:solidFill>
                <a:cs typeface="Segoe UI" pitchFamily="34" charset="0"/>
              </a:rPr>
              <a:t>offer</a:t>
            </a:r>
            <a:r>
              <a:rPr lang="fr-FR" sz="2100" dirty="0" smtClean="0">
                <a:solidFill>
                  <a:srgbClr val="444444"/>
                </a:solidFill>
                <a:cs typeface="Segoe UI" pitchFamily="34" charset="0"/>
              </a:rPr>
              <a:t> </a:t>
            </a:r>
            <a:r>
              <a:rPr lang="fr-FR" sz="2100" dirty="0" err="1" smtClean="0">
                <a:solidFill>
                  <a:srgbClr val="444444"/>
                </a:solidFill>
                <a:cs typeface="Segoe UI" pitchFamily="34" charset="0"/>
              </a:rPr>
              <a:t>users</a:t>
            </a:r>
            <a:r>
              <a:rPr lang="fr-FR" sz="2100" dirty="0" smtClean="0">
                <a:solidFill>
                  <a:srgbClr val="444444"/>
                </a:solidFill>
                <a:cs typeface="Segoe UI" pitchFamily="34" charset="0"/>
              </a:rPr>
              <a:t> </a:t>
            </a:r>
            <a:r>
              <a:rPr lang="fr-FR" sz="2100" dirty="0" err="1" smtClean="0">
                <a:solidFill>
                  <a:srgbClr val="444444"/>
                </a:solidFill>
                <a:cs typeface="Segoe UI" pitchFamily="34" charset="0"/>
              </a:rPr>
              <a:t>with</a:t>
            </a:r>
            <a:r>
              <a:rPr lang="fr-FR" sz="2100" dirty="0" smtClean="0">
                <a:solidFill>
                  <a:srgbClr val="444444"/>
                </a:solidFill>
                <a:cs typeface="Segoe UI" pitchFamily="34" charset="0"/>
              </a:rPr>
              <a:t> a </a:t>
            </a:r>
            <a:r>
              <a:rPr lang="fr-FR" sz="2100" b="1" dirty="0" err="1" smtClean="0">
                <a:solidFill>
                  <a:srgbClr val="444444"/>
                </a:solidFill>
                <a:cs typeface="Segoe UI" pitchFamily="34" charset="0"/>
              </a:rPr>
              <a:t>specific</a:t>
            </a:r>
            <a:r>
              <a:rPr lang="fr-FR" sz="2100" b="1" dirty="0" smtClean="0">
                <a:solidFill>
                  <a:srgbClr val="444444"/>
                </a:solidFill>
                <a:cs typeface="Segoe UI" pitchFamily="34" charset="0"/>
              </a:rPr>
              <a:t> mission focus </a:t>
            </a:r>
            <a:r>
              <a:rPr lang="fr-FR" sz="2100" dirty="0" smtClean="0">
                <a:solidFill>
                  <a:srgbClr val="444444"/>
                </a:solidFill>
                <a:cs typeface="Segoe UI" pitchFamily="34" charset="0"/>
              </a:rPr>
              <a:t>- green, </a:t>
            </a:r>
            <a:r>
              <a:rPr lang="fr-FR" sz="2100" dirty="0" err="1" smtClean="0">
                <a:solidFill>
                  <a:srgbClr val="444444"/>
                </a:solidFill>
                <a:cs typeface="Segoe UI" pitchFamily="34" charset="0"/>
              </a:rPr>
              <a:t>poverty</a:t>
            </a:r>
            <a:r>
              <a:rPr lang="fr-FR" sz="2100" dirty="0" smtClean="0">
                <a:solidFill>
                  <a:srgbClr val="444444"/>
                </a:solidFill>
                <a:cs typeface="Segoe UI" pitchFamily="34" charset="0"/>
              </a:rPr>
              <a:t>, rural, </a:t>
            </a:r>
            <a:r>
              <a:rPr lang="fr-FR" sz="2100" dirty="0" err="1" smtClean="0">
                <a:solidFill>
                  <a:srgbClr val="444444"/>
                </a:solidFill>
                <a:cs typeface="Segoe UI" pitchFamily="34" charset="0"/>
              </a:rPr>
              <a:t>gender</a:t>
            </a:r>
            <a:r>
              <a:rPr lang="fr-FR" sz="2100" dirty="0" smtClean="0">
                <a:solidFill>
                  <a:srgbClr val="444444"/>
                </a:solidFill>
                <a:cs typeface="Segoe UI" pitchFamily="34" charset="0"/>
              </a:rPr>
              <a:t> - to </a:t>
            </a:r>
            <a:r>
              <a:rPr lang="fr-FR" sz="2100" dirty="0" err="1" smtClean="0">
                <a:solidFill>
                  <a:srgbClr val="444444"/>
                </a:solidFill>
                <a:cs typeface="Segoe UI" pitchFamily="34" charset="0"/>
              </a:rPr>
              <a:t>assess</a:t>
            </a:r>
            <a:r>
              <a:rPr lang="fr-FR" sz="2100" dirty="0" smtClean="0">
                <a:solidFill>
                  <a:srgbClr val="444444"/>
                </a:solidFill>
                <a:cs typeface="Segoe UI" pitchFamily="34" charset="0"/>
              </a:rPr>
              <a:t> </a:t>
            </a:r>
            <a:r>
              <a:rPr lang="fr-FR" sz="2100" dirty="0" err="1" smtClean="0">
                <a:solidFill>
                  <a:srgbClr val="444444"/>
                </a:solidFill>
                <a:cs typeface="Segoe UI" pitchFamily="34" charset="0"/>
              </a:rPr>
              <a:t>their</a:t>
            </a:r>
            <a:r>
              <a:rPr lang="fr-FR" sz="2100" dirty="0" smtClean="0">
                <a:solidFill>
                  <a:srgbClr val="444444"/>
                </a:solidFill>
                <a:cs typeface="Segoe UI" pitchFamily="34" charset="0"/>
              </a:rPr>
              <a:t> practices </a:t>
            </a:r>
            <a:r>
              <a:rPr lang="fr-FR" sz="2100" dirty="0" err="1" smtClean="0">
                <a:solidFill>
                  <a:srgbClr val="444444"/>
                </a:solidFill>
                <a:cs typeface="Segoe UI" pitchFamily="34" charset="0"/>
              </a:rPr>
              <a:t>thanks</a:t>
            </a:r>
            <a:r>
              <a:rPr lang="fr-FR" sz="2100" dirty="0" smtClean="0">
                <a:solidFill>
                  <a:srgbClr val="444444"/>
                </a:solidFill>
                <a:cs typeface="Segoe UI" pitchFamily="34" charset="0"/>
              </a:rPr>
              <a:t> to </a:t>
            </a:r>
            <a:r>
              <a:rPr lang="fr-FR" sz="2100" dirty="0" err="1" smtClean="0">
                <a:solidFill>
                  <a:srgbClr val="444444"/>
                </a:solidFill>
                <a:cs typeface="Segoe UI" pitchFamily="34" charset="0"/>
              </a:rPr>
              <a:t>optional</a:t>
            </a:r>
            <a:r>
              <a:rPr lang="fr-FR" sz="2100" dirty="0" smtClean="0">
                <a:solidFill>
                  <a:srgbClr val="444444"/>
                </a:solidFill>
                <a:cs typeface="Segoe UI" pitchFamily="34" charset="0"/>
              </a:rPr>
              <a:t> </a:t>
            </a:r>
            <a:r>
              <a:rPr lang="fr-FR" sz="2100" dirty="0" err="1" smtClean="0">
                <a:solidFill>
                  <a:srgbClr val="444444"/>
                </a:solidFill>
                <a:cs typeface="Segoe UI" pitchFamily="34" charset="0"/>
              </a:rPr>
              <a:t>indicators</a:t>
            </a:r>
            <a:r>
              <a:rPr lang="fr-FR" sz="2100" dirty="0" smtClean="0">
                <a:solidFill>
                  <a:srgbClr val="444444"/>
                </a:solidFill>
                <a:cs typeface="Segoe UI" pitchFamily="34" charset="0"/>
              </a:rPr>
              <a:t> </a:t>
            </a:r>
            <a:r>
              <a:rPr lang="fr-FR" sz="2100" dirty="0" err="1" smtClean="0">
                <a:solidFill>
                  <a:srgbClr val="444444"/>
                </a:solidFill>
                <a:cs typeface="Segoe UI" pitchFamily="34" charset="0"/>
              </a:rPr>
              <a:t>that</a:t>
            </a:r>
            <a:r>
              <a:rPr lang="fr-FR" sz="2100" dirty="0" smtClean="0">
                <a:solidFill>
                  <a:srgbClr val="444444"/>
                </a:solidFill>
                <a:cs typeface="Segoe UI" pitchFamily="34" charset="0"/>
              </a:rPr>
              <a:t> </a:t>
            </a:r>
            <a:r>
              <a:rPr lang="fr-FR" sz="2100" dirty="0" err="1" smtClean="0">
                <a:solidFill>
                  <a:srgbClr val="444444"/>
                </a:solidFill>
                <a:cs typeface="Segoe UI" pitchFamily="34" charset="0"/>
              </a:rPr>
              <a:t>reflect</a:t>
            </a:r>
            <a:r>
              <a:rPr lang="fr-FR" sz="2100" dirty="0" smtClean="0">
                <a:solidFill>
                  <a:srgbClr val="444444"/>
                </a:solidFill>
                <a:cs typeface="Segoe UI" pitchFamily="34" charset="0"/>
              </a:rPr>
              <a:t> the </a:t>
            </a:r>
            <a:r>
              <a:rPr lang="fr-FR" sz="2100" dirty="0" err="1" smtClean="0">
                <a:solidFill>
                  <a:srgbClr val="444444"/>
                </a:solidFill>
                <a:cs typeface="Segoe UI" pitchFamily="34" charset="0"/>
              </a:rPr>
              <a:t>latest</a:t>
            </a:r>
            <a:r>
              <a:rPr lang="fr-FR" sz="2100" dirty="0" smtClean="0">
                <a:solidFill>
                  <a:srgbClr val="444444"/>
                </a:solidFill>
                <a:cs typeface="Segoe UI" pitchFamily="34" charset="0"/>
              </a:rPr>
              <a:t> </a:t>
            </a:r>
            <a:r>
              <a:rPr lang="fr-FR" sz="2100" dirty="0" err="1" smtClean="0">
                <a:solidFill>
                  <a:srgbClr val="444444"/>
                </a:solidFill>
                <a:cs typeface="Segoe UI" pitchFamily="34" charset="0"/>
              </a:rPr>
              <a:t>industry</a:t>
            </a:r>
            <a:r>
              <a:rPr lang="fr-FR" sz="2100" dirty="0" smtClean="0">
                <a:solidFill>
                  <a:srgbClr val="444444"/>
                </a:solidFill>
                <a:cs typeface="Segoe UI" pitchFamily="34" charset="0"/>
              </a:rPr>
              <a:t> </a:t>
            </a:r>
            <a:r>
              <a:rPr lang="fr-FR" sz="2100" dirty="0" err="1" smtClean="0">
                <a:solidFill>
                  <a:srgbClr val="444444"/>
                </a:solidFill>
                <a:cs typeface="Segoe UI" pitchFamily="34" charset="0"/>
              </a:rPr>
              <a:t>thinking</a:t>
            </a:r>
            <a:r>
              <a:rPr lang="fr-FR" sz="2100" dirty="0" smtClean="0">
                <a:solidFill>
                  <a:srgbClr val="444444"/>
                </a:solidFill>
                <a:cs typeface="Segoe UI" pitchFamily="34" charset="0"/>
              </a:rPr>
              <a:t> in </a:t>
            </a:r>
            <a:r>
              <a:rPr lang="fr-FR" sz="2100" dirty="0" err="1" smtClean="0">
                <a:solidFill>
                  <a:srgbClr val="444444"/>
                </a:solidFill>
                <a:cs typeface="Segoe UI" pitchFamily="34" charset="0"/>
              </a:rPr>
              <a:t>these</a:t>
            </a:r>
            <a:r>
              <a:rPr lang="fr-FR" sz="2100" dirty="0" smtClean="0">
                <a:solidFill>
                  <a:srgbClr val="444444"/>
                </a:solidFill>
                <a:cs typeface="Segoe UI" pitchFamily="34" charset="0"/>
              </a:rPr>
              <a:t> areas.</a:t>
            </a:r>
          </a:p>
          <a:p>
            <a:pPr lvl="0"/>
            <a:endParaRPr lang="fr-FR" sz="2100" dirty="0" smtClean="0">
              <a:solidFill>
                <a:srgbClr val="444444"/>
              </a:solidFill>
              <a:cs typeface="Segoe UI" pitchFamily="34" charset="0"/>
            </a:endParaRPr>
          </a:p>
          <a:p>
            <a:pPr lvl="0"/>
            <a:endParaRPr lang="fr-FR" sz="2100" dirty="0" smtClean="0"/>
          </a:p>
        </p:txBody>
      </p:sp>
    </p:spTree>
    <p:extLst>
      <p:ext uri="{BB962C8B-B14F-4D97-AF65-F5344CB8AC3E}">
        <p14:creationId xmlns:p14="http://schemas.microsoft.com/office/powerpoint/2010/main" val="17899944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49200"/>
            <a:ext cx="8229600" cy="1066800"/>
          </a:xfrm>
        </p:spPr>
        <p:txBody>
          <a:bodyPr>
            <a:normAutofit/>
          </a:bodyPr>
          <a:lstStyle/>
          <a:p>
            <a:r>
              <a:rPr lang="fr-FR" sz="3200" dirty="0" smtClean="0"/>
              <a:t>SPI4 – </a:t>
            </a:r>
            <a:r>
              <a:rPr lang="fr-FR" sz="3200" dirty="0" err="1" smtClean="0"/>
              <a:t>why</a:t>
            </a:r>
            <a:r>
              <a:rPr lang="fr-FR" sz="3200" dirty="0" smtClean="0"/>
              <a:t> </a:t>
            </a:r>
            <a:r>
              <a:rPr lang="fr-FR" sz="3200" dirty="0" err="1" smtClean="0"/>
              <a:t>does</a:t>
            </a:r>
            <a:r>
              <a:rPr lang="fr-FR" sz="3200" dirty="0" smtClean="0"/>
              <a:t> the </a:t>
            </a:r>
            <a:r>
              <a:rPr lang="fr-FR" sz="3200" dirty="0" err="1" smtClean="0"/>
              <a:t>sector</a:t>
            </a:r>
            <a:r>
              <a:rPr lang="fr-FR" sz="3200" dirty="0" smtClean="0"/>
              <a:t> </a:t>
            </a:r>
            <a:r>
              <a:rPr lang="fr-FR" sz="3200" dirty="0" err="1" smtClean="0"/>
              <a:t>need</a:t>
            </a:r>
            <a:r>
              <a:rPr lang="fr-FR" sz="3200" dirty="0" smtClean="0"/>
              <a:t> </a:t>
            </a:r>
            <a:r>
              <a:rPr lang="fr-FR" sz="3200" dirty="0" err="1" smtClean="0"/>
              <a:t>it</a:t>
            </a:r>
            <a:r>
              <a:rPr lang="fr-FR" sz="3200" dirty="0" smtClean="0"/>
              <a:t>? </a:t>
            </a:r>
            <a:endParaRPr lang="fr-FR" sz="3200" dirty="0"/>
          </a:p>
        </p:txBody>
      </p:sp>
      <p:grpSp>
        <p:nvGrpSpPr>
          <p:cNvPr id="15" name="Grouper 14"/>
          <p:cNvGrpSpPr/>
          <p:nvPr/>
        </p:nvGrpSpPr>
        <p:grpSpPr>
          <a:xfrm>
            <a:off x="865536" y="1478002"/>
            <a:ext cx="7169683" cy="1200329"/>
            <a:chOff x="624887" y="3764621"/>
            <a:chExt cx="7169683" cy="1200329"/>
          </a:xfrm>
        </p:grpSpPr>
        <p:sp>
          <p:nvSpPr>
            <p:cNvPr id="4" name="ZoneTexte 3"/>
            <p:cNvSpPr txBox="1"/>
            <p:nvPr/>
          </p:nvSpPr>
          <p:spPr>
            <a:xfrm>
              <a:off x="624887" y="3764621"/>
              <a:ext cx="1753712" cy="1200329"/>
            </a:xfrm>
            <a:prstGeom prst="rect">
              <a:avLst/>
            </a:prstGeom>
            <a:solidFill>
              <a:srgbClr val="008000"/>
            </a:solidFill>
          </p:spPr>
          <p:txBody>
            <a:bodyPr wrap="square" rtlCol="0">
              <a:spAutoFit/>
            </a:bodyPr>
            <a:lstStyle/>
            <a:p>
              <a:pPr algn="ctr"/>
              <a:endParaRPr lang="fr-FR" dirty="0" smtClean="0">
                <a:solidFill>
                  <a:schemeClr val="bg1"/>
                </a:solidFill>
              </a:endParaRPr>
            </a:p>
            <a:p>
              <a:pPr algn="ctr"/>
              <a:r>
                <a:rPr lang="fr-FR" dirty="0" err="1" smtClean="0">
                  <a:solidFill>
                    <a:schemeClr val="bg1"/>
                  </a:solidFill>
                </a:rPr>
                <a:t>Mainstreaming</a:t>
              </a:r>
              <a:r>
                <a:rPr lang="fr-FR" dirty="0" smtClean="0">
                  <a:solidFill>
                    <a:schemeClr val="bg1"/>
                  </a:solidFill>
                </a:rPr>
                <a:t> of SP</a:t>
              </a:r>
            </a:p>
            <a:p>
              <a:endParaRPr lang="fr-FR" dirty="0" smtClean="0">
                <a:solidFill>
                  <a:schemeClr val="bg1"/>
                </a:solidFill>
              </a:endParaRPr>
            </a:p>
          </p:txBody>
        </p:sp>
        <p:sp>
          <p:nvSpPr>
            <p:cNvPr id="5" name="ZoneTexte 4"/>
            <p:cNvSpPr txBox="1"/>
            <p:nvPr/>
          </p:nvSpPr>
          <p:spPr>
            <a:xfrm>
              <a:off x="3187343" y="3764621"/>
              <a:ext cx="1753712" cy="1200329"/>
            </a:xfrm>
            <a:prstGeom prst="rect">
              <a:avLst/>
            </a:prstGeom>
            <a:solidFill>
              <a:srgbClr val="008000"/>
            </a:solidFill>
          </p:spPr>
          <p:txBody>
            <a:bodyPr wrap="square" rtlCol="0">
              <a:spAutoFit/>
            </a:bodyPr>
            <a:lstStyle/>
            <a:p>
              <a:pPr algn="ctr"/>
              <a:r>
                <a:rPr lang="fr-FR" dirty="0" err="1" smtClean="0">
                  <a:solidFill>
                    <a:schemeClr val="bg1"/>
                  </a:solidFill>
                </a:rPr>
                <a:t>Mutliplication</a:t>
              </a:r>
              <a:r>
                <a:rPr lang="fr-FR" dirty="0" smtClean="0">
                  <a:solidFill>
                    <a:schemeClr val="bg1"/>
                  </a:solidFill>
                </a:rPr>
                <a:t> of </a:t>
              </a:r>
              <a:r>
                <a:rPr lang="fr-FR" dirty="0" err="1" smtClean="0">
                  <a:solidFill>
                    <a:schemeClr val="bg1"/>
                  </a:solidFill>
                </a:rPr>
                <a:t>assessment</a:t>
              </a:r>
              <a:r>
                <a:rPr lang="fr-FR" dirty="0" smtClean="0">
                  <a:solidFill>
                    <a:schemeClr val="bg1"/>
                  </a:solidFill>
                </a:rPr>
                <a:t> </a:t>
              </a:r>
              <a:r>
                <a:rPr lang="fr-FR" dirty="0" err="1" smtClean="0">
                  <a:solidFill>
                    <a:schemeClr val="bg1"/>
                  </a:solidFill>
                </a:rPr>
                <a:t>frameworks</a:t>
              </a:r>
              <a:endParaRPr lang="fr-FR" dirty="0" smtClean="0">
                <a:solidFill>
                  <a:schemeClr val="bg1"/>
                </a:solidFill>
              </a:endParaRPr>
            </a:p>
            <a:p>
              <a:endParaRPr lang="fr-FR" dirty="0">
                <a:solidFill>
                  <a:schemeClr val="bg1"/>
                </a:solidFill>
              </a:endParaRPr>
            </a:p>
          </p:txBody>
        </p:sp>
        <p:sp>
          <p:nvSpPr>
            <p:cNvPr id="6" name="ZoneTexte 5"/>
            <p:cNvSpPr txBox="1"/>
            <p:nvPr/>
          </p:nvSpPr>
          <p:spPr>
            <a:xfrm>
              <a:off x="2519705" y="4134911"/>
              <a:ext cx="454765" cy="459749"/>
            </a:xfrm>
            <a:prstGeom prst="mathPlus">
              <a:avLst/>
            </a:prstGeom>
            <a:solidFill>
              <a:schemeClr val="tx1"/>
            </a:solidFill>
          </p:spPr>
          <p:txBody>
            <a:bodyPr wrap="square" rtlCol="0">
              <a:spAutoFit/>
            </a:bodyPr>
            <a:lstStyle/>
            <a:p>
              <a:endParaRPr lang="fr-FR" dirty="0"/>
            </a:p>
          </p:txBody>
        </p:sp>
        <p:sp>
          <p:nvSpPr>
            <p:cNvPr id="7" name="ZoneTexte 6"/>
            <p:cNvSpPr txBox="1"/>
            <p:nvPr/>
          </p:nvSpPr>
          <p:spPr>
            <a:xfrm>
              <a:off x="5150270" y="4127459"/>
              <a:ext cx="584575" cy="467201"/>
            </a:xfrm>
            <a:prstGeom prst="mathEqual">
              <a:avLst/>
            </a:prstGeom>
            <a:solidFill>
              <a:schemeClr val="tx1"/>
            </a:solidFill>
          </p:spPr>
          <p:txBody>
            <a:bodyPr wrap="square" rtlCol="0">
              <a:spAutoFit/>
            </a:bodyPr>
            <a:lstStyle/>
            <a:p>
              <a:endParaRPr lang="fr-FR" sz="1200" dirty="0"/>
            </a:p>
          </p:txBody>
        </p:sp>
        <p:sp>
          <p:nvSpPr>
            <p:cNvPr id="8" name="ZoneTexte 7"/>
            <p:cNvSpPr txBox="1"/>
            <p:nvPr/>
          </p:nvSpPr>
          <p:spPr>
            <a:xfrm>
              <a:off x="6040858" y="3764621"/>
              <a:ext cx="1753712" cy="1200329"/>
            </a:xfrm>
            <a:prstGeom prst="rect">
              <a:avLst/>
            </a:prstGeom>
            <a:solidFill>
              <a:schemeClr val="accent3"/>
            </a:solidFill>
          </p:spPr>
          <p:txBody>
            <a:bodyPr wrap="square" rtlCol="0">
              <a:spAutoFit/>
            </a:bodyPr>
            <a:lstStyle/>
            <a:p>
              <a:pPr algn="ctr"/>
              <a:r>
                <a:rPr lang="fr-FR" dirty="0" err="1" smtClean="0">
                  <a:solidFill>
                    <a:schemeClr val="bg1"/>
                  </a:solidFill>
                </a:rPr>
                <a:t>Reporting</a:t>
              </a:r>
              <a:r>
                <a:rPr lang="fr-FR" dirty="0" smtClean="0">
                  <a:solidFill>
                    <a:schemeClr val="bg1"/>
                  </a:solidFill>
                </a:rPr>
                <a:t> </a:t>
              </a:r>
              <a:r>
                <a:rPr lang="fr-FR" dirty="0" err="1" smtClean="0">
                  <a:solidFill>
                    <a:schemeClr val="bg1"/>
                  </a:solidFill>
                </a:rPr>
                <a:t>burden</a:t>
              </a:r>
              <a:r>
                <a:rPr lang="fr-FR" dirty="0" smtClean="0">
                  <a:solidFill>
                    <a:schemeClr val="bg1"/>
                  </a:solidFill>
                </a:rPr>
                <a:t> on </a:t>
              </a:r>
              <a:r>
                <a:rPr lang="fr-FR" dirty="0" err="1" smtClean="0">
                  <a:solidFill>
                    <a:schemeClr val="bg1"/>
                  </a:solidFill>
                </a:rPr>
                <a:t>MFIs</a:t>
              </a:r>
              <a:endParaRPr lang="fr-FR" dirty="0" smtClean="0">
                <a:solidFill>
                  <a:schemeClr val="bg1"/>
                </a:solidFill>
              </a:endParaRPr>
            </a:p>
            <a:p>
              <a:pPr algn="ctr"/>
              <a:endParaRPr lang="fr-FR" dirty="0" smtClean="0">
                <a:solidFill>
                  <a:schemeClr val="bg1"/>
                </a:solidFill>
              </a:endParaRPr>
            </a:p>
            <a:p>
              <a:endParaRPr lang="fr-FR" dirty="0">
                <a:solidFill>
                  <a:schemeClr val="bg1"/>
                </a:solidFill>
              </a:endParaRPr>
            </a:p>
          </p:txBody>
        </p:sp>
      </p:grpSp>
      <p:grpSp>
        <p:nvGrpSpPr>
          <p:cNvPr id="3" name="Grouper 2"/>
          <p:cNvGrpSpPr/>
          <p:nvPr/>
        </p:nvGrpSpPr>
        <p:grpSpPr>
          <a:xfrm>
            <a:off x="3164795" y="3350816"/>
            <a:ext cx="2629642" cy="2691965"/>
            <a:chOff x="2676295" y="3278496"/>
            <a:chExt cx="2973650" cy="3364970"/>
          </a:xfrm>
        </p:grpSpPr>
        <p:pic>
          <p:nvPicPr>
            <p:cNvPr id="9" name="Image 8"/>
            <p:cNvPicPr>
              <a:picLocks noChangeAspect="1"/>
            </p:cNvPicPr>
            <p:nvPr/>
          </p:nvPicPr>
          <p:blipFill rotWithShape="1">
            <a:blip r:embed="rId3"/>
            <a:srcRect t="26978" b="20425"/>
            <a:stretch/>
          </p:blipFill>
          <p:spPr>
            <a:xfrm>
              <a:off x="3532789" y="5267098"/>
              <a:ext cx="987633" cy="519470"/>
            </a:xfrm>
            <a:prstGeom prst="rect">
              <a:avLst/>
            </a:prstGeom>
          </p:spPr>
        </p:pic>
        <p:pic>
          <p:nvPicPr>
            <p:cNvPr id="10" name="Image 9"/>
            <p:cNvPicPr>
              <a:picLocks noChangeAspect="1"/>
            </p:cNvPicPr>
            <p:nvPr/>
          </p:nvPicPr>
          <p:blipFill rotWithShape="1">
            <a:blip r:embed="rId4"/>
            <a:srcRect r="41367" b="-13494"/>
            <a:stretch/>
          </p:blipFill>
          <p:spPr>
            <a:xfrm>
              <a:off x="3032739" y="3278496"/>
              <a:ext cx="1293195" cy="640511"/>
            </a:xfrm>
            <a:prstGeom prst="rect">
              <a:avLst/>
            </a:prstGeom>
          </p:spPr>
        </p:pic>
        <p:pic>
          <p:nvPicPr>
            <p:cNvPr id="11" name="Image 10"/>
            <p:cNvPicPr>
              <a:picLocks noChangeAspect="1"/>
            </p:cNvPicPr>
            <p:nvPr/>
          </p:nvPicPr>
          <p:blipFill>
            <a:blip r:embed="rId5"/>
            <a:stretch>
              <a:fillRect/>
            </a:stretch>
          </p:blipFill>
          <p:spPr>
            <a:xfrm>
              <a:off x="2869104" y="3776631"/>
              <a:ext cx="2436833" cy="785879"/>
            </a:xfrm>
            <a:prstGeom prst="rect">
              <a:avLst/>
            </a:prstGeom>
          </p:spPr>
        </p:pic>
        <p:pic>
          <p:nvPicPr>
            <p:cNvPr id="12" name="Image 11"/>
            <p:cNvPicPr>
              <a:picLocks noChangeAspect="1"/>
            </p:cNvPicPr>
            <p:nvPr/>
          </p:nvPicPr>
          <p:blipFill>
            <a:blip r:embed="rId6"/>
            <a:stretch>
              <a:fillRect/>
            </a:stretch>
          </p:blipFill>
          <p:spPr>
            <a:xfrm>
              <a:off x="3679337" y="4400347"/>
              <a:ext cx="771041" cy="763698"/>
            </a:xfrm>
            <a:prstGeom prst="rect">
              <a:avLst/>
            </a:prstGeom>
          </p:spPr>
        </p:pic>
        <p:sp>
          <p:nvSpPr>
            <p:cNvPr id="13" name="ZoneTexte 12"/>
            <p:cNvSpPr txBox="1"/>
            <p:nvPr/>
          </p:nvSpPr>
          <p:spPr>
            <a:xfrm>
              <a:off x="3032741" y="5835549"/>
              <a:ext cx="2160898" cy="807917"/>
            </a:xfrm>
            <a:prstGeom prst="rect">
              <a:avLst/>
            </a:prstGeom>
            <a:noFill/>
          </p:spPr>
          <p:txBody>
            <a:bodyPr wrap="square" rtlCol="0">
              <a:spAutoFit/>
            </a:bodyPr>
            <a:lstStyle/>
            <a:p>
              <a:pPr algn="ctr"/>
              <a:r>
                <a:rPr lang="fr-FR" dirty="0" err="1" smtClean="0"/>
                <a:t>Investors</a:t>
              </a:r>
              <a:r>
                <a:rPr lang="fr-FR" dirty="0"/>
                <a:t> </a:t>
              </a:r>
              <a:r>
                <a:rPr lang="fr-FR" dirty="0" smtClean="0"/>
                <a:t>due diligence</a:t>
              </a:r>
              <a:endParaRPr lang="fr-FR" dirty="0"/>
            </a:p>
          </p:txBody>
        </p:sp>
        <p:pic>
          <p:nvPicPr>
            <p:cNvPr id="17" name="Image 16"/>
            <p:cNvPicPr>
              <a:picLocks noChangeAspect="1"/>
            </p:cNvPicPr>
            <p:nvPr/>
          </p:nvPicPr>
          <p:blipFill>
            <a:blip r:embed="rId7"/>
            <a:stretch>
              <a:fillRect/>
            </a:stretch>
          </p:blipFill>
          <p:spPr>
            <a:xfrm>
              <a:off x="2676295" y="4582666"/>
              <a:ext cx="818762" cy="753462"/>
            </a:xfrm>
            <a:prstGeom prst="rect">
              <a:avLst/>
            </a:prstGeom>
          </p:spPr>
        </p:pic>
        <p:pic>
          <p:nvPicPr>
            <p:cNvPr id="18" name="Image 17"/>
            <p:cNvPicPr>
              <a:picLocks noChangeAspect="1"/>
            </p:cNvPicPr>
            <p:nvPr/>
          </p:nvPicPr>
          <p:blipFill>
            <a:blip r:embed="rId8"/>
            <a:stretch>
              <a:fillRect/>
            </a:stretch>
          </p:blipFill>
          <p:spPr>
            <a:xfrm>
              <a:off x="4558674" y="4603069"/>
              <a:ext cx="1091271" cy="633104"/>
            </a:xfrm>
            <a:prstGeom prst="rect">
              <a:avLst/>
            </a:prstGeom>
          </p:spPr>
        </p:pic>
        <p:pic>
          <p:nvPicPr>
            <p:cNvPr id="19" name="Image 18"/>
            <p:cNvPicPr>
              <a:picLocks noChangeAspect="1"/>
            </p:cNvPicPr>
            <p:nvPr/>
          </p:nvPicPr>
          <p:blipFill>
            <a:blip r:embed="rId9"/>
            <a:stretch>
              <a:fillRect/>
            </a:stretch>
          </p:blipFill>
          <p:spPr>
            <a:xfrm>
              <a:off x="4308496" y="3368599"/>
              <a:ext cx="997441" cy="495184"/>
            </a:xfrm>
            <a:prstGeom prst="rect">
              <a:avLst/>
            </a:prstGeom>
          </p:spPr>
        </p:pic>
      </p:grpSp>
      <p:pic>
        <p:nvPicPr>
          <p:cNvPr id="20" name="Image 19"/>
          <p:cNvPicPr>
            <a:picLocks noChangeAspect="1"/>
          </p:cNvPicPr>
          <p:nvPr/>
        </p:nvPicPr>
        <p:blipFill>
          <a:blip r:embed="rId10"/>
          <a:stretch>
            <a:fillRect/>
          </a:stretch>
        </p:blipFill>
        <p:spPr>
          <a:xfrm>
            <a:off x="6281507" y="3403071"/>
            <a:ext cx="2565289" cy="2383497"/>
          </a:xfrm>
          <a:prstGeom prst="rect">
            <a:avLst/>
          </a:prstGeom>
          <a:ln>
            <a:solidFill>
              <a:schemeClr val="tx1"/>
            </a:solidFill>
          </a:ln>
        </p:spPr>
      </p:pic>
      <p:pic>
        <p:nvPicPr>
          <p:cNvPr id="21" name="Image 20"/>
          <p:cNvPicPr>
            <a:picLocks noChangeAspect="1"/>
          </p:cNvPicPr>
          <p:nvPr/>
        </p:nvPicPr>
        <p:blipFill>
          <a:blip r:embed="rId11"/>
          <a:stretch>
            <a:fillRect/>
          </a:stretch>
        </p:blipFill>
        <p:spPr>
          <a:xfrm>
            <a:off x="166109" y="3368599"/>
            <a:ext cx="2539884" cy="2417969"/>
          </a:xfrm>
          <a:prstGeom prst="rect">
            <a:avLst/>
          </a:prstGeom>
          <a:ln>
            <a:solidFill>
              <a:schemeClr val="tx1"/>
            </a:solidFill>
          </a:ln>
        </p:spPr>
      </p:pic>
    </p:spTree>
    <p:extLst>
      <p:ext uri="{BB962C8B-B14F-4D97-AF65-F5344CB8AC3E}">
        <p14:creationId xmlns:p14="http://schemas.microsoft.com/office/powerpoint/2010/main" val="35317354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1848" y="485280"/>
            <a:ext cx="8229600" cy="1066800"/>
          </a:xfrm>
        </p:spPr>
        <p:txBody>
          <a:bodyPr>
            <a:normAutofit/>
          </a:bodyPr>
          <a:lstStyle/>
          <a:p>
            <a:r>
              <a:rPr lang="en-US" sz="3200" dirty="0" smtClean="0"/>
              <a:t>SPI4 - how was it developed?</a:t>
            </a:r>
            <a:endParaRPr lang="fr-FR" sz="3600" dirty="0"/>
          </a:p>
        </p:txBody>
      </p:sp>
      <p:sp>
        <p:nvSpPr>
          <p:cNvPr id="4" name="Espace réservé du contenu 2"/>
          <p:cNvSpPr txBox="1">
            <a:spLocks/>
          </p:cNvSpPr>
          <p:nvPr/>
        </p:nvSpPr>
        <p:spPr>
          <a:xfrm>
            <a:off x="179512" y="1527048"/>
            <a:ext cx="8626160" cy="4854280"/>
          </a:xfrm>
          <a:prstGeom prst="rect">
            <a:avLst/>
          </a:prstGeom>
        </p:spPr>
        <p:txBody>
          <a:bodyPr vert="horz">
            <a:normAutofit/>
          </a:bodyPr>
          <a:lstStyle/>
          <a:p>
            <a:pPr marL="822960" marR="0" lvl="2" indent="-228600" algn="l" defTabSz="914400" rtl="0" eaLnBrk="1" fontAlgn="auto" latinLnBrk="0" hangingPunct="1">
              <a:lnSpc>
                <a:spcPct val="100000"/>
              </a:lnSpc>
              <a:spcBef>
                <a:spcPct val="20000"/>
              </a:spcBef>
              <a:spcAft>
                <a:spcPts val="0"/>
              </a:spcAft>
              <a:buClr>
                <a:schemeClr val="accent3"/>
              </a:buClr>
              <a:buSzPct val="75000"/>
              <a:buFont typeface="Wingdings 2"/>
              <a:buNone/>
              <a:tabLst/>
              <a:defRPr/>
            </a:pP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endParaRPr kumimoji="0" lang="fr-FR" sz="2200" b="0" i="0" u="none" strike="noStrike" kern="1200" cap="none" spc="0" normalizeH="0" baseline="0" noProof="0" dirty="0" smtClean="0">
              <a:ln>
                <a:noFill/>
              </a:ln>
              <a:solidFill>
                <a:schemeClr val="tx2"/>
              </a:solidFill>
              <a:effectLst/>
              <a:uLnTx/>
              <a:uFillTx/>
              <a:latin typeface="+mn-lt"/>
              <a:ea typeface="+mn-ea"/>
              <a:cs typeface="+mn-cs"/>
            </a:endParaRPr>
          </a:p>
          <a:p>
            <a:pPr marL="822960" marR="0" lvl="2" indent="-228600" algn="l" defTabSz="914400" rtl="0" eaLnBrk="1" fontAlgn="auto" latinLnBrk="0" hangingPunct="1">
              <a:lnSpc>
                <a:spcPct val="100000"/>
              </a:lnSpc>
              <a:spcBef>
                <a:spcPct val="20000"/>
              </a:spcBef>
              <a:spcAft>
                <a:spcPts val="0"/>
              </a:spcAft>
              <a:buClr>
                <a:schemeClr val="accent3"/>
              </a:buClr>
              <a:buSzPct val="75000"/>
              <a:buFont typeface="Wingdings 2"/>
              <a:buChar char=""/>
              <a:tabLst/>
              <a:defRPr/>
            </a:pP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2" indent="-228600" algn="l" defTabSz="914400" rtl="0" eaLnBrk="1" fontAlgn="auto" latinLnBrk="0" hangingPunct="1">
              <a:lnSpc>
                <a:spcPct val="100000"/>
              </a:lnSpc>
              <a:spcBef>
                <a:spcPct val="20000"/>
              </a:spcBef>
              <a:spcAft>
                <a:spcPts val="0"/>
              </a:spcAft>
              <a:buClr>
                <a:schemeClr val="accent3"/>
              </a:buClr>
              <a:buSzPct val="75000"/>
              <a:buFont typeface="Wingdings 2"/>
              <a:buNone/>
              <a:tabLst/>
              <a:defRPr/>
            </a:pP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Espace réservé du contenu 7"/>
          <p:cNvSpPr>
            <a:spLocks noGrp="1"/>
          </p:cNvSpPr>
          <p:nvPr>
            <p:ph sz="quarter" idx="1"/>
          </p:nvPr>
        </p:nvSpPr>
        <p:spPr>
          <a:xfrm>
            <a:off x="301752" y="1700808"/>
            <a:ext cx="8503920" cy="1247650"/>
          </a:xfrm>
        </p:spPr>
        <p:txBody>
          <a:bodyPr>
            <a:normAutofit/>
          </a:bodyPr>
          <a:lstStyle/>
          <a:p>
            <a:pPr lvl="0" fontAlgn="base">
              <a:spcBef>
                <a:spcPct val="0"/>
              </a:spcBef>
              <a:spcAft>
                <a:spcPct val="0"/>
              </a:spcAft>
            </a:pPr>
            <a:r>
              <a:rPr lang="en-US" sz="2800" dirty="0" smtClean="0">
                <a:solidFill>
                  <a:srgbClr val="444444"/>
                </a:solidFill>
                <a:cs typeface="Segoe UI" pitchFamily="34" charset="0"/>
              </a:rPr>
              <a:t>Designed through a </a:t>
            </a:r>
            <a:r>
              <a:rPr lang="en-US" sz="2800" b="1" dirty="0" smtClean="0">
                <a:solidFill>
                  <a:srgbClr val="444444"/>
                </a:solidFill>
                <a:cs typeface="Segoe UI" pitchFamily="34" charset="0"/>
              </a:rPr>
              <a:t> 1 year consultative process</a:t>
            </a:r>
            <a:endParaRPr lang="en-US" sz="2800" dirty="0" smtClean="0">
              <a:solidFill>
                <a:srgbClr val="444444"/>
              </a:solidFill>
              <a:cs typeface="Segoe UI" pitchFamily="34" charset="0"/>
            </a:endParaRPr>
          </a:p>
        </p:txBody>
      </p:sp>
      <p:pic>
        <p:nvPicPr>
          <p:cNvPr id="5" name="Picture 1"/>
          <p:cNvPicPr>
            <a:picLocks noChangeAspect="1" noChangeArrowheads="1"/>
          </p:cNvPicPr>
          <p:nvPr/>
        </p:nvPicPr>
        <p:blipFill>
          <a:blip r:embed="rId2" cstate="print"/>
          <a:srcRect/>
          <a:stretch>
            <a:fillRect/>
          </a:stretch>
        </p:blipFill>
        <p:spPr bwMode="auto">
          <a:xfrm>
            <a:off x="0" y="2924944"/>
            <a:ext cx="8964488" cy="3573016"/>
          </a:xfrm>
          <a:prstGeom prst="rect">
            <a:avLst/>
          </a:prstGeom>
          <a:noFill/>
          <a:ln w="9525">
            <a:noFill/>
            <a:miter lim="800000"/>
            <a:headEnd/>
            <a:tailEnd/>
          </a:ln>
          <a:effectLst/>
        </p:spPr>
      </p:pic>
    </p:spTree>
    <p:extLst>
      <p:ext uri="{BB962C8B-B14F-4D97-AF65-F5344CB8AC3E}">
        <p14:creationId xmlns:p14="http://schemas.microsoft.com/office/powerpoint/2010/main" val="22381363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6082" y="285070"/>
            <a:ext cx="8229600" cy="1066800"/>
          </a:xfrm>
        </p:spPr>
        <p:txBody>
          <a:bodyPr>
            <a:normAutofit/>
          </a:bodyPr>
          <a:lstStyle/>
          <a:p>
            <a:r>
              <a:rPr lang="fr-FR" sz="3200" dirty="0" smtClean="0"/>
              <a:t>SPI4 – </a:t>
            </a:r>
            <a:r>
              <a:rPr lang="fr-FR" sz="3200" dirty="0" err="1" smtClean="0"/>
              <a:t>why</a:t>
            </a:r>
            <a:r>
              <a:rPr lang="fr-FR" sz="3200" dirty="0" smtClean="0"/>
              <a:t> use </a:t>
            </a:r>
            <a:r>
              <a:rPr lang="fr-FR" sz="3200" dirty="0" err="1" smtClean="0"/>
              <a:t>it</a:t>
            </a:r>
            <a:r>
              <a:rPr lang="fr-FR" sz="3200" dirty="0" smtClean="0"/>
              <a:t>?</a:t>
            </a:r>
            <a:endParaRPr lang="fr-FR" sz="3200" dirty="0"/>
          </a:p>
        </p:txBody>
      </p:sp>
      <p:sp>
        <p:nvSpPr>
          <p:cNvPr id="3" name="Espace réservé du contenu 2"/>
          <p:cNvSpPr>
            <a:spLocks noGrp="1"/>
          </p:cNvSpPr>
          <p:nvPr>
            <p:ph idx="1"/>
          </p:nvPr>
        </p:nvSpPr>
        <p:spPr>
          <a:xfrm>
            <a:off x="5137054" y="1366986"/>
            <a:ext cx="3090651" cy="1737611"/>
          </a:xfrm>
          <a:solidFill>
            <a:schemeClr val="bg2"/>
          </a:solidFill>
        </p:spPr>
        <p:txBody>
          <a:bodyPr>
            <a:noAutofit/>
          </a:bodyPr>
          <a:lstStyle/>
          <a:p>
            <a:pPr marL="0" indent="0" algn="ctr">
              <a:buNone/>
            </a:pPr>
            <a:r>
              <a:rPr lang="fr-FR" sz="2700" b="1" dirty="0" err="1" smtClean="0"/>
              <a:t>Decrease</a:t>
            </a:r>
            <a:r>
              <a:rPr lang="fr-FR" sz="2700" b="1" dirty="0" smtClean="0"/>
              <a:t> FI </a:t>
            </a:r>
            <a:r>
              <a:rPr lang="fr-FR" sz="2700" b="1" dirty="0" err="1" smtClean="0"/>
              <a:t>reporting</a:t>
            </a:r>
            <a:r>
              <a:rPr lang="fr-FR" sz="2700" b="1" dirty="0" smtClean="0"/>
              <a:t> </a:t>
            </a:r>
            <a:r>
              <a:rPr lang="fr-FR" sz="2700" b="1" dirty="0" err="1" smtClean="0"/>
              <a:t>burden</a:t>
            </a:r>
            <a:r>
              <a:rPr lang="fr-FR" sz="2700" b="1" dirty="0"/>
              <a:t> </a:t>
            </a:r>
          </a:p>
          <a:p>
            <a:pPr marL="0" indent="0" algn="ctr">
              <a:buNone/>
            </a:pPr>
            <a:endParaRPr lang="fr-FR" sz="2700" dirty="0" smtClean="0"/>
          </a:p>
          <a:p>
            <a:pPr marL="0" indent="0" algn="ctr">
              <a:buNone/>
            </a:pPr>
            <a:endParaRPr lang="fr-FR" sz="2700" dirty="0" smtClean="0"/>
          </a:p>
          <a:p>
            <a:pPr marL="0" indent="0" algn="ctr">
              <a:buNone/>
            </a:pPr>
            <a:endParaRPr lang="fr-FR" sz="3300" dirty="0" smtClean="0"/>
          </a:p>
          <a:p>
            <a:pPr marL="0" indent="0" algn="ctr">
              <a:buNone/>
            </a:pPr>
            <a:endParaRPr lang="fr-FR" sz="3300" dirty="0" smtClean="0"/>
          </a:p>
          <a:p>
            <a:pPr marL="0" indent="0" algn="ctr">
              <a:buNone/>
            </a:pPr>
            <a:endParaRPr lang="fr-FR" sz="2700" dirty="0"/>
          </a:p>
          <a:p>
            <a:pPr marL="0" indent="0" algn="ctr">
              <a:buNone/>
            </a:pPr>
            <a:endParaRPr lang="fr-FR" sz="2700" dirty="0" smtClean="0"/>
          </a:p>
          <a:p>
            <a:pPr marL="0" indent="0">
              <a:buNone/>
            </a:pPr>
            <a:endParaRPr lang="fr-FR" sz="2700" dirty="0"/>
          </a:p>
        </p:txBody>
      </p:sp>
      <p:sp>
        <p:nvSpPr>
          <p:cNvPr id="15" name="ZoneTexte 14"/>
          <p:cNvSpPr txBox="1"/>
          <p:nvPr/>
        </p:nvSpPr>
        <p:spPr>
          <a:xfrm>
            <a:off x="5137054" y="3406343"/>
            <a:ext cx="3090651" cy="1754327"/>
          </a:xfrm>
          <a:prstGeom prst="rect">
            <a:avLst/>
          </a:prstGeom>
          <a:solidFill>
            <a:schemeClr val="accent1"/>
          </a:solidFill>
        </p:spPr>
        <p:txBody>
          <a:bodyPr wrap="square" rtlCol="0">
            <a:spAutoFit/>
          </a:bodyPr>
          <a:lstStyle/>
          <a:p>
            <a:pPr algn="ctr"/>
            <a:r>
              <a:rPr lang="fr-FR" sz="2700" b="1" dirty="0" err="1" smtClean="0"/>
              <a:t>Improve</a:t>
            </a:r>
            <a:r>
              <a:rPr lang="fr-FR" sz="2700" b="1" dirty="0" smtClean="0"/>
              <a:t> SP benchmarks</a:t>
            </a:r>
            <a:r>
              <a:rPr lang="fr-FR" sz="2700" dirty="0" smtClean="0"/>
              <a:t> </a:t>
            </a:r>
          </a:p>
          <a:p>
            <a:pPr algn="ctr"/>
            <a:endParaRPr lang="fr-FR" sz="2700" dirty="0" smtClean="0"/>
          </a:p>
          <a:p>
            <a:pPr algn="ctr"/>
            <a:endParaRPr lang="fr-FR" sz="2700" dirty="0"/>
          </a:p>
        </p:txBody>
      </p:sp>
      <p:sp>
        <p:nvSpPr>
          <p:cNvPr id="16" name="Espace réservé du contenu 2"/>
          <p:cNvSpPr txBox="1">
            <a:spLocks/>
          </p:cNvSpPr>
          <p:nvPr/>
        </p:nvSpPr>
        <p:spPr>
          <a:xfrm>
            <a:off x="816127" y="3406343"/>
            <a:ext cx="3090651" cy="1754326"/>
          </a:xfrm>
          <a:prstGeom prst="rect">
            <a:avLst/>
          </a:prstGeom>
          <a:solidFill>
            <a:schemeClr val="tx2">
              <a:lumMod val="60000"/>
              <a:lumOff val="4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2700" b="1" dirty="0" err="1" smtClean="0"/>
              <a:t>Increase</a:t>
            </a:r>
            <a:r>
              <a:rPr lang="fr-FR" sz="2700" b="1" dirty="0" smtClean="0"/>
              <a:t> </a:t>
            </a:r>
            <a:r>
              <a:rPr lang="fr-FR" sz="2700" b="1" dirty="0" err="1" smtClean="0"/>
              <a:t>quality</a:t>
            </a:r>
            <a:r>
              <a:rPr lang="fr-FR" sz="2700" b="1" dirty="0" smtClean="0"/>
              <a:t> of SP data</a:t>
            </a:r>
          </a:p>
          <a:p>
            <a:pPr marL="0" indent="0">
              <a:buNone/>
            </a:pPr>
            <a:endParaRPr lang="fr-FR" sz="2700" dirty="0"/>
          </a:p>
          <a:p>
            <a:pPr marL="0" indent="0">
              <a:buNone/>
            </a:pPr>
            <a:endParaRPr lang="fr-FR" sz="2700" dirty="0" smtClean="0"/>
          </a:p>
          <a:p>
            <a:endParaRPr lang="fr-FR" sz="2700" dirty="0" smtClean="0"/>
          </a:p>
          <a:p>
            <a:endParaRPr lang="fr-FR" sz="2700" dirty="0"/>
          </a:p>
        </p:txBody>
      </p:sp>
      <p:sp>
        <p:nvSpPr>
          <p:cNvPr id="5" name="ZoneTexte 4"/>
          <p:cNvSpPr txBox="1"/>
          <p:nvPr/>
        </p:nvSpPr>
        <p:spPr>
          <a:xfrm>
            <a:off x="816127" y="1350270"/>
            <a:ext cx="3090651" cy="1754327"/>
          </a:xfrm>
          <a:prstGeom prst="rect">
            <a:avLst/>
          </a:prstGeom>
          <a:solidFill>
            <a:srgbClr val="FA8716"/>
          </a:solidFill>
        </p:spPr>
        <p:txBody>
          <a:bodyPr wrap="square" rtlCol="0">
            <a:spAutoFit/>
          </a:bodyPr>
          <a:lstStyle/>
          <a:p>
            <a:pPr algn="ctr"/>
            <a:r>
              <a:rPr lang="fr-FR" sz="2700" b="1" dirty="0" err="1" smtClean="0"/>
              <a:t>Learn</a:t>
            </a:r>
            <a:r>
              <a:rPr lang="fr-FR" sz="2700" b="1" dirty="0" smtClean="0"/>
              <a:t> and </a:t>
            </a:r>
            <a:r>
              <a:rPr lang="fr-FR" sz="2700" b="1" dirty="0" err="1" smtClean="0"/>
              <a:t>improve</a:t>
            </a:r>
            <a:endParaRPr lang="fr-FR" sz="2700" b="1" dirty="0"/>
          </a:p>
          <a:p>
            <a:pPr algn="ctr"/>
            <a:endParaRPr lang="fr-FR" sz="2700" b="1" dirty="0" smtClean="0"/>
          </a:p>
          <a:p>
            <a:pPr algn="ctr"/>
            <a:endParaRPr lang="fr-FR" sz="2700" b="1" dirty="0" smtClean="0"/>
          </a:p>
        </p:txBody>
      </p:sp>
      <p:sp>
        <p:nvSpPr>
          <p:cNvPr id="8" name="Espace réservé du contenu 2"/>
          <p:cNvSpPr txBox="1">
            <a:spLocks/>
          </p:cNvSpPr>
          <p:nvPr/>
        </p:nvSpPr>
        <p:spPr>
          <a:xfrm>
            <a:off x="1361655" y="5608857"/>
            <a:ext cx="6531140" cy="982683"/>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2700" b="1" dirty="0" smtClean="0"/>
              <a:t>Serve clients </a:t>
            </a:r>
            <a:r>
              <a:rPr lang="fr-FR" sz="2700" b="1" dirty="0" err="1" smtClean="0"/>
              <a:t>better</a:t>
            </a:r>
            <a:r>
              <a:rPr lang="fr-FR" sz="2700" b="1" dirty="0" smtClean="0"/>
              <a:t>!</a:t>
            </a:r>
          </a:p>
          <a:p>
            <a:pPr marL="0" indent="0">
              <a:buNone/>
            </a:pPr>
            <a:endParaRPr lang="fr-FR" sz="2700" dirty="0"/>
          </a:p>
          <a:p>
            <a:pPr marL="0" indent="0">
              <a:buNone/>
            </a:pPr>
            <a:endParaRPr lang="fr-FR" sz="2700" dirty="0" smtClean="0"/>
          </a:p>
          <a:p>
            <a:endParaRPr lang="fr-FR" sz="2700" dirty="0" smtClean="0"/>
          </a:p>
          <a:p>
            <a:endParaRPr lang="fr-FR" sz="2700" dirty="0"/>
          </a:p>
        </p:txBody>
      </p:sp>
    </p:spTree>
    <p:extLst>
      <p:ext uri="{BB962C8B-B14F-4D97-AF65-F5344CB8AC3E}">
        <p14:creationId xmlns:p14="http://schemas.microsoft.com/office/powerpoint/2010/main" val="34302398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4524" y="349200"/>
            <a:ext cx="8229600" cy="1066800"/>
          </a:xfrm>
        </p:spPr>
        <p:txBody>
          <a:bodyPr>
            <a:normAutofit/>
          </a:bodyPr>
          <a:lstStyle/>
          <a:p>
            <a:r>
              <a:rPr lang="fr-FR" dirty="0" smtClean="0"/>
              <a:t>SPI4 - </a:t>
            </a:r>
            <a:r>
              <a:rPr lang="fr-FR" dirty="0" err="1" smtClean="0"/>
              <a:t>What</a:t>
            </a:r>
            <a:r>
              <a:rPr lang="fr-FR" dirty="0" smtClean="0"/>
              <a:t> </a:t>
            </a:r>
            <a:r>
              <a:rPr lang="fr-FR" dirty="0" err="1" smtClean="0"/>
              <a:t>does</a:t>
            </a:r>
            <a:r>
              <a:rPr lang="fr-FR" dirty="0" smtClean="0"/>
              <a:t> </a:t>
            </a:r>
            <a:r>
              <a:rPr lang="fr-FR" dirty="0" err="1" smtClean="0"/>
              <a:t>it</a:t>
            </a:r>
            <a:r>
              <a:rPr lang="fr-FR" dirty="0" smtClean="0"/>
              <a:t> look </a:t>
            </a:r>
            <a:r>
              <a:rPr lang="fr-FR" dirty="0" err="1" smtClean="0"/>
              <a:t>like</a:t>
            </a:r>
            <a:r>
              <a:rPr lang="fr-FR" dirty="0" smtClean="0"/>
              <a:t>?</a:t>
            </a:r>
            <a:endParaRPr lang="fr-FR" dirty="0"/>
          </a:p>
        </p:txBody>
      </p:sp>
      <p:sp>
        <p:nvSpPr>
          <p:cNvPr id="3" name="Espace réservé du contenu 2"/>
          <p:cNvSpPr>
            <a:spLocks noGrp="1"/>
          </p:cNvSpPr>
          <p:nvPr>
            <p:ph sz="half" idx="1"/>
          </p:nvPr>
        </p:nvSpPr>
        <p:spPr>
          <a:xfrm>
            <a:off x="0" y="1416000"/>
            <a:ext cx="5076056" cy="5442000"/>
          </a:xfrm>
        </p:spPr>
        <p:txBody>
          <a:bodyPr>
            <a:normAutofit fontScale="92500" lnSpcReduction="20000"/>
          </a:bodyPr>
          <a:lstStyle/>
          <a:p>
            <a:pPr lvl="1">
              <a:buFont typeface="Arial" pitchFamily="34" charset="0"/>
              <a:buChar char="•"/>
            </a:pPr>
            <a:r>
              <a:rPr lang="fr-FR" sz="2000" b="1" dirty="0" err="1" smtClean="0">
                <a:solidFill>
                  <a:schemeClr val="tx2"/>
                </a:solidFill>
              </a:rPr>
              <a:t>Welcome</a:t>
            </a:r>
            <a:r>
              <a:rPr lang="fr-FR" sz="2000" b="1" dirty="0" smtClean="0">
                <a:solidFill>
                  <a:schemeClr val="tx2"/>
                </a:solidFill>
              </a:rPr>
              <a:t> Page </a:t>
            </a:r>
          </a:p>
          <a:p>
            <a:pPr lvl="2">
              <a:buFont typeface="Arial" pitchFamily="34" charset="0"/>
              <a:buChar char="•"/>
            </a:pPr>
            <a:r>
              <a:rPr lang="fr-FR" sz="1800" dirty="0" err="1" smtClean="0">
                <a:solidFill>
                  <a:schemeClr val="tx2"/>
                </a:solidFill>
              </a:rPr>
              <a:t>Choice</a:t>
            </a:r>
            <a:r>
              <a:rPr lang="fr-FR" sz="1800" dirty="0" smtClean="0">
                <a:solidFill>
                  <a:schemeClr val="tx2"/>
                </a:solidFill>
              </a:rPr>
              <a:t> of modules</a:t>
            </a:r>
          </a:p>
          <a:p>
            <a:pPr lvl="2">
              <a:buNone/>
            </a:pPr>
            <a:endParaRPr lang="fr-FR" dirty="0" smtClean="0">
              <a:solidFill>
                <a:schemeClr val="tx2"/>
              </a:solidFill>
            </a:endParaRPr>
          </a:p>
          <a:p>
            <a:pPr lvl="1">
              <a:buFont typeface="Arial" pitchFamily="34" charset="0"/>
              <a:buChar char="•"/>
            </a:pPr>
            <a:r>
              <a:rPr lang="fr-FR" sz="2000" b="1" dirty="0" err="1" smtClean="0">
                <a:solidFill>
                  <a:schemeClr val="tx2"/>
                </a:solidFill>
              </a:rPr>
              <a:t>Organization</a:t>
            </a:r>
            <a:r>
              <a:rPr lang="fr-FR" sz="2000" b="1" dirty="0" smtClean="0">
                <a:solidFill>
                  <a:schemeClr val="tx2"/>
                </a:solidFill>
              </a:rPr>
              <a:t> Information</a:t>
            </a:r>
          </a:p>
          <a:p>
            <a:pPr lvl="2">
              <a:buFont typeface="Arial" pitchFamily="34" charset="0"/>
              <a:buChar char="•"/>
            </a:pPr>
            <a:r>
              <a:rPr lang="fr-FR" sz="1800" dirty="0" smtClean="0">
                <a:solidFill>
                  <a:schemeClr val="tx2"/>
                </a:solidFill>
              </a:rPr>
              <a:t>Profile and </a:t>
            </a:r>
            <a:r>
              <a:rPr lang="fr-FR" sz="1800" dirty="0" err="1" smtClean="0">
                <a:solidFill>
                  <a:schemeClr val="tx2"/>
                </a:solidFill>
              </a:rPr>
              <a:t>results</a:t>
            </a:r>
            <a:r>
              <a:rPr lang="fr-FR" sz="1800" dirty="0" smtClean="0">
                <a:solidFill>
                  <a:schemeClr val="tx2"/>
                </a:solidFill>
              </a:rPr>
              <a:t> data</a:t>
            </a:r>
          </a:p>
          <a:p>
            <a:pPr lvl="1">
              <a:buFont typeface="Arial" pitchFamily="34" charset="0"/>
              <a:buChar char="•"/>
            </a:pPr>
            <a:endParaRPr lang="fr-FR" sz="2000" b="1" dirty="0" smtClean="0">
              <a:solidFill>
                <a:schemeClr val="tx2"/>
              </a:solidFill>
            </a:endParaRPr>
          </a:p>
          <a:p>
            <a:pPr lvl="1">
              <a:buFont typeface="Arial" pitchFamily="34" charset="0"/>
              <a:buChar char="•"/>
            </a:pPr>
            <a:r>
              <a:rPr lang="fr-FR" sz="2000" b="1" dirty="0" smtClean="0">
                <a:solidFill>
                  <a:schemeClr val="tx2"/>
                </a:solidFill>
              </a:rPr>
              <a:t>Questionnaire </a:t>
            </a:r>
          </a:p>
          <a:p>
            <a:pPr lvl="2">
              <a:buFont typeface="Arial" pitchFamily="34" charset="0"/>
              <a:buChar char="•"/>
            </a:pPr>
            <a:r>
              <a:rPr lang="fr-FR" sz="1800" dirty="0" err="1" smtClean="0">
                <a:solidFill>
                  <a:schemeClr val="tx2"/>
                </a:solidFill>
              </a:rPr>
              <a:t>Core</a:t>
            </a:r>
            <a:r>
              <a:rPr lang="fr-FR" sz="1800" dirty="0" smtClean="0">
                <a:solidFill>
                  <a:schemeClr val="tx2"/>
                </a:solidFill>
              </a:rPr>
              <a:t> USSPM (</a:t>
            </a:r>
            <a:r>
              <a:rPr lang="fr-FR" sz="1800" dirty="0" err="1" smtClean="0">
                <a:solidFill>
                  <a:schemeClr val="tx2"/>
                </a:solidFill>
              </a:rPr>
              <a:t>CPPs</a:t>
            </a:r>
            <a:r>
              <a:rPr lang="fr-FR" sz="1800" dirty="0" smtClean="0">
                <a:solidFill>
                  <a:schemeClr val="tx2"/>
                </a:solidFill>
              </a:rPr>
              <a:t> </a:t>
            </a:r>
            <a:r>
              <a:rPr lang="fr-FR" sz="1800" dirty="0" err="1" smtClean="0">
                <a:solidFill>
                  <a:schemeClr val="tx2"/>
                </a:solidFill>
              </a:rPr>
              <a:t>integrated</a:t>
            </a:r>
            <a:r>
              <a:rPr lang="fr-FR" sz="1800" dirty="0" smtClean="0">
                <a:solidFill>
                  <a:schemeClr val="tx2"/>
                </a:solidFill>
              </a:rPr>
              <a:t>)</a:t>
            </a:r>
          </a:p>
          <a:p>
            <a:pPr lvl="4">
              <a:buFont typeface="Arial" pitchFamily="34" charset="0"/>
              <a:buChar char="•"/>
            </a:pPr>
            <a:r>
              <a:rPr lang="fr-FR" sz="1600" dirty="0" smtClean="0">
                <a:solidFill>
                  <a:schemeClr val="tx2"/>
                </a:solidFill>
              </a:rPr>
              <a:t>6 Dimensions</a:t>
            </a:r>
          </a:p>
          <a:p>
            <a:pPr lvl="4">
              <a:buFont typeface="Arial" pitchFamily="34" charset="0"/>
              <a:buChar char="•"/>
            </a:pPr>
            <a:r>
              <a:rPr lang="fr-FR" sz="1600" dirty="0" smtClean="0">
                <a:solidFill>
                  <a:schemeClr val="tx2"/>
                </a:solidFill>
              </a:rPr>
              <a:t>19 Standards</a:t>
            </a:r>
          </a:p>
          <a:p>
            <a:pPr lvl="4">
              <a:buFont typeface="Arial" pitchFamily="34" charset="0"/>
              <a:buChar char="•"/>
            </a:pPr>
            <a:r>
              <a:rPr lang="fr-FR" sz="1600" dirty="0" smtClean="0">
                <a:solidFill>
                  <a:schemeClr val="tx2"/>
                </a:solidFill>
              </a:rPr>
              <a:t>85 Essential practices</a:t>
            </a:r>
          </a:p>
          <a:p>
            <a:pPr lvl="4">
              <a:buFont typeface="Arial" pitchFamily="34" charset="0"/>
              <a:buChar char="•"/>
            </a:pPr>
            <a:r>
              <a:rPr lang="fr-FR" sz="1600" dirty="0" smtClean="0">
                <a:solidFill>
                  <a:schemeClr val="tx2"/>
                </a:solidFill>
              </a:rPr>
              <a:t>230 </a:t>
            </a:r>
            <a:r>
              <a:rPr lang="fr-FR" sz="1600" dirty="0" err="1" smtClean="0">
                <a:solidFill>
                  <a:schemeClr val="tx2"/>
                </a:solidFill>
              </a:rPr>
              <a:t>Indicators</a:t>
            </a:r>
            <a:endParaRPr lang="fr-FR" sz="1600" dirty="0" smtClean="0">
              <a:solidFill>
                <a:schemeClr val="tx2"/>
              </a:solidFill>
            </a:endParaRPr>
          </a:p>
          <a:p>
            <a:pPr lvl="2">
              <a:buFont typeface="Arial" pitchFamily="34" charset="0"/>
              <a:buChar char="•"/>
            </a:pPr>
            <a:r>
              <a:rPr lang="fr-FR" sz="1800" dirty="0" err="1" smtClean="0">
                <a:solidFill>
                  <a:schemeClr val="tx2"/>
                </a:solidFill>
              </a:rPr>
              <a:t>Optional</a:t>
            </a:r>
            <a:r>
              <a:rPr lang="fr-FR" sz="1800" dirty="0" smtClean="0">
                <a:solidFill>
                  <a:schemeClr val="tx2"/>
                </a:solidFill>
              </a:rPr>
              <a:t> modules</a:t>
            </a:r>
          </a:p>
          <a:p>
            <a:pPr lvl="1">
              <a:buFont typeface="Arial" pitchFamily="34" charset="0"/>
              <a:buChar char="•"/>
            </a:pPr>
            <a:endParaRPr lang="fr-FR" sz="2000" b="1" dirty="0" smtClean="0">
              <a:solidFill>
                <a:schemeClr val="tx2"/>
              </a:solidFill>
            </a:endParaRPr>
          </a:p>
          <a:p>
            <a:pPr lvl="1">
              <a:buFont typeface="Arial" pitchFamily="34" charset="0"/>
              <a:buChar char="•"/>
            </a:pPr>
            <a:r>
              <a:rPr lang="fr-FR" sz="2000" b="1" dirty="0" smtClean="0">
                <a:solidFill>
                  <a:schemeClr val="tx2"/>
                </a:solidFill>
              </a:rPr>
              <a:t>Outputs</a:t>
            </a:r>
            <a:r>
              <a:rPr lang="fr-FR" sz="2000" dirty="0" smtClean="0">
                <a:solidFill>
                  <a:schemeClr val="tx2"/>
                </a:solidFill>
              </a:rPr>
              <a:t> –</a:t>
            </a:r>
            <a:r>
              <a:rPr lang="fr-FR" sz="2000" dirty="0" err="1" smtClean="0">
                <a:solidFill>
                  <a:schemeClr val="tx2"/>
                </a:solidFill>
              </a:rPr>
              <a:t>scoring</a:t>
            </a:r>
            <a:r>
              <a:rPr lang="fr-FR" sz="2000" dirty="0" smtClean="0">
                <a:solidFill>
                  <a:schemeClr val="tx2"/>
                </a:solidFill>
              </a:rPr>
              <a:t> tables and graphs </a:t>
            </a:r>
            <a:r>
              <a:rPr lang="fr-FR" sz="2000" dirty="0" err="1" smtClean="0">
                <a:solidFill>
                  <a:schemeClr val="tx2"/>
                </a:solidFill>
              </a:rPr>
              <a:t>automatically</a:t>
            </a:r>
            <a:r>
              <a:rPr lang="fr-FR" sz="2000" dirty="0" smtClean="0">
                <a:solidFill>
                  <a:schemeClr val="tx2"/>
                </a:solidFill>
              </a:rPr>
              <a:t> </a:t>
            </a:r>
            <a:r>
              <a:rPr lang="fr-FR" sz="2000" dirty="0" err="1" smtClean="0">
                <a:solidFill>
                  <a:schemeClr val="tx2"/>
                </a:solidFill>
              </a:rPr>
              <a:t>generated</a:t>
            </a:r>
            <a:endParaRPr lang="fr-FR" sz="2000" dirty="0" smtClean="0">
              <a:solidFill>
                <a:schemeClr val="tx2"/>
              </a:solidFill>
            </a:endParaRPr>
          </a:p>
          <a:p>
            <a:pPr lvl="2">
              <a:buFont typeface="Arial" pitchFamily="34" charset="0"/>
              <a:buChar char="•"/>
            </a:pPr>
            <a:r>
              <a:rPr lang="fr-FR" dirty="0" err="1" smtClean="0">
                <a:solidFill>
                  <a:schemeClr val="tx2"/>
                </a:solidFill>
              </a:rPr>
              <a:t>Universal</a:t>
            </a:r>
            <a:r>
              <a:rPr lang="fr-FR" dirty="0" smtClean="0">
                <a:solidFill>
                  <a:schemeClr val="tx2"/>
                </a:solidFill>
              </a:rPr>
              <a:t> Standards</a:t>
            </a:r>
          </a:p>
          <a:p>
            <a:pPr lvl="2">
              <a:buFont typeface="Arial" pitchFamily="34" charset="0"/>
              <a:buChar char="•"/>
            </a:pPr>
            <a:r>
              <a:rPr lang="fr-FR" dirty="0" smtClean="0">
                <a:solidFill>
                  <a:schemeClr val="tx2"/>
                </a:solidFill>
              </a:rPr>
              <a:t>Smart </a:t>
            </a:r>
            <a:r>
              <a:rPr lang="fr-FR" dirty="0" err="1" smtClean="0">
                <a:solidFill>
                  <a:schemeClr val="tx2"/>
                </a:solidFill>
              </a:rPr>
              <a:t>Assessment</a:t>
            </a:r>
            <a:endParaRPr lang="fr-FR" dirty="0" smtClean="0">
              <a:solidFill>
                <a:schemeClr val="tx2"/>
              </a:solidFill>
            </a:endParaRPr>
          </a:p>
          <a:p>
            <a:pPr lvl="2">
              <a:buFont typeface="Arial" pitchFamily="34" charset="0"/>
              <a:buChar char="•"/>
            </a:pPr>
            <a:r>
              <a:rPr lang="fr-FR" dirty="0" smtClean="0">
                <a:solidFill>
                  <a:schemeClr val="tx2"/>
                </a:solidFill>
              </a:rPr>
              <a:t>SPI</a:t>
            </a:r>
          </a:p>
          <a:p>
            <a:pPr lvl="2">
              <a:buNone/>
            </a:pPr>
            <a:r>
              <a:rPr lang="fr-FR" dirty="0" smtClean="0">
                <a:solidFill>
                  <a:schemeClr val="tx2"/>
                </a:solidFill>
              </a:rPr>
              <a:t>+ Mix </a:t>
            </a:r>
            <a:r>
              <a:rPr lang="fr-FR" dirty="0" err="1" smtClean="0">
                <a:solidFill>
                  <a:schemeClr val="tx2"/>
                </a:solidFill>
              </a:rPr>
              <a:t>reporting</a:t>
            </a:r>
            <a:r>
              <a:rPr lang="fr-FR" dirty="0" smtClean="0">
                <a:solidFill>
                  <a:schemeClr val="tx2"/>
                </a:solidFill>
              </a:rPr>
              <a:t>, Green,  </a:t>
            </a:r>
            <a:r>
              <a:rPr lang="fr-FR" dirty="0" err="1" smtClean="0">
                <a:solidFill>
                  <a:schemeClr val="tx2"/>
                </a:solidFill>
              </a:rPr>
              <a:t>Poverty</a:t>
            </a:r>
            <a:r>
              <a:rPr lang="fr-FR" dirty="0" smtClean="0">
                <a:solidFill>
                  <a:schemeClr val="tx2"/>
                </a:solidFill>
              </a:rPr>
              <a:t>,  </a:t>
            </a:r>
            <a:r>
              <a:rPr lang="fr-FR" dirty="0" err="1" smtClean="0">
                <a:solidFill>
                  <a:schemeClr val="tx2"/>
                </a:solidFill>
              </a:rPr>
              <a:t>Gender,etc.</a:t>
            </a:r>
            <a:endParaRPr lang="fr-FR" dirty="0" smtClean="0">
              <a:solidFill>
                <a:schemeClr val="tx2"/>
              </a:solidFill>
            </a:endParaRPr>
          </a:p>
        </p:txBody>
      </p:sp>
      <p:graphicFrame>
        <p:nvGraphicFramePr>
          <p:cNvPr id="5" name="Diagramme 4"/>
          <p:cNvGraphicFramePr/>
          <p:nvPr/>
        </p:nvGraphicFramePr>
        <p:xfrm>
          <a:off x="5508104" y="3284984"/>
          <a:ext cx="3024336" cy="18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à coins arrondis 5"/>
          <p:cNvSpPr/>
          <p:nvPr/>
        </p:nvSpPr>
        <p:spPr>
          <a:xfrm>
            <a:off x="5508104" y="1556792"/>
            <a:ext cx="302433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cap="small" dirty="0" smtClean="0"/>
              <a:t>WELCOME PAGE</a:t>
            </a:r>
            <a:endParaRPr lang="fr-FR" sz="1400" cap="small" dirty="0"/>
          </a:p>
        </p:txBody>
      </p:sp>
      <p:sp>
        <p:nvSpPr>
          <p:cNvPr id="7" name="Rectangle à coins arrondis 6"/>
          <p:cNvSpPr/>
          <p:nvPr/>
        </p:nvSpPr>
        <p:spPr>
          <a:xfrm>
            <a:off x="5508104" y="2420888"/>
            <a:ext cx="302433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cap="small" dirty="0" smtClean="0"/>
              <a:t>ORGANIZATION INFORMATION</a:t>
            </a:r>
            <a:endParaRPr lang="fr-FR" sz="1400" cap="small" dirty="0"/>
          </a:p>
        </p:txBody>
      </p:sp>
      <p:sp>
        <p:nvSpPr>
          <p:cNvPr id="8" name="Flèche vers le bas 7"/>
          <p:cNvSpPr/>
          <p:nvPr/>
        </p:nvSpPr>
        <p:spPr>
          <a:xfrm>
            <a:off x="6876256" y="1988840"/>
            <a:ext cx="288032" cy="432048"/>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a:off x="6876256" y="2852936"/>
            <a:ext cx="288032" cy="432048"/>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p:cNvCxnSpPr/>
          <p:nvPr/>
        </p:nvCxnSpPr>
        <p:spPr>
          <a:xfrm flipH="1">
            <a:off x="5652120" y="5157192"/>
            <a:ext cx="360040" cy="50405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6516216" y="5157192"/>
            <a:ext cx="0" cy="50405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7380312" y="5157192"/>
            <a:ext cx="0" cy="50405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8028384" y="5157192"/>
            <a:ext cx="288032" cy="50405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aphicFrame>
        <p:nvGraphicFramePr>
          <p:cNvPr id="22" name="Graphique 21"/>
          <p:cNvGraphicFramePr/>
          <p:nvPr/>
        </p:nvGraphicFramePr>
        <p:xfrm>
          <a:off x="5076056" y="5589240"/>
          <a:ext cx="1080120" cy="87987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 name="Graphique 22"/>
          <p:cNvGraphicFramePr/>
          <p:nvPr/>
        </p:nvGraphicFramePr>
        <p:xfrm>
          <a:off x="7740352" y="5589240"/>
          <a:ext cx="1080120" cy="87987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4" name="Diagramme 23"/>
          <p:cNvGraphicFramePr/>
          <p:nvPr/>
        </p:nvGraphicFramePr>
        <p:xfrm>
          <a:off x="6012160" y="5661248"/>
          <a:ext cx="1031776" cy="66384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031" name="Picture 7"/>
          <p:cNvPicPr>
            <a:picLocks noChangeAspect="1" noChangeArrowheads="1"/>
          </p:cNvPicPr>
          <p:nvPr/>
        </p:nvPicPr>
        <p:blipFill>
          <a:blip r:embed="rId15" cstate="print"/>
          <a:srcRect l="12500" r="12500" b="-4518"/>
          <a:stretch>
            <a:fillRect/>
          </a:stretch>
        </p:blipFill>
        <p:spPr bwMode="auto">
          <a:xfrm>
            <a:off x="6948264" y="5661248"/>
            <a:ext cx="864096" cy="747395"/>
          </a:xfrm>
          <a:prstGeom prst="rect">
            <a:avLst/>
          </a:prstGeom>
          <a:noFill/>
          <a:ln w="9525">
            <a:noFill/>
            <a:miter lim="800000"/>
            <a:headEnd/>
            <a:tailEnd/>
          </a:ln>
          <a:effectLst/>
        </p:spPr>
      </p:pic>
    </p:spTree>
    <p:extLst>
      <p:ext uri="{BB962C8B-B14F-4D97-AF65-F5344CB8AC3E}">
        <p14:creationId xmlns:p14="http://schemas.microsoft.com/office/powerpoint/2010/main" val="3225680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7977"/>
            <a:ext cx="8229600" cy="1066800"/>
          </a:xfrm>
        </p:spPr>
        <p:txBody>
          <a:bodyPr>
            <a:normAutofit/>
          </a:bodyPr>
          <a:lstStyle/>
          <a:p>
            <a:r>
              <a:rPr lang="en-US" dirty="0" smtClean="0"/>
              <a:t>Demonstration of the SPI4</a:t>
            </a:r>
            <a:endParaRPr lang="en-US" dirty="0"/>
          </a:p>
        </p:txBody>
      </p:sp>
    </p:spTree>
    <p:extLst>
      <p:ext uri="{BB962C8B-B14F-4D97-AF65-F5344CB8AC3E}">
        <p14:creationId xmlns:p14="http://schemas.microsoft.com/office/powerpoint/2010/main" val="2398318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dirty="0" smtClean="0"/>
              <a:t>Is the SPI report useful as a management/Board reporting tool?</a:t>
            </a:r>
            <a:endParaRPr lang="en-US" dirty="0"/>
          </a:p>
        </p:txBody>
      </p:sp>
      <p:sp>
        <p:nvSpPr>
          <p:cNvPr id="4" name="Content Placeholder 2"/>
          <p:cNvSpPr>
            <a:spLocks noGrp="1"/>
          </p:cNvSpPr>
          <p:nvPr>
            <p:ph idx="1"/>
          </p:nvPr>
        </p:nvSpPr>
        <p:spPr>
          <a:xfrm>
            <a:off x="457200" y="1959728"/>
            <a:ext cx="8229600" cy="4325112"/>
          </a:xfrm>
        </p:spPr>
        <p:txBody>
          <a:bodyPr>
            <a:noAutofit/>
          </a:bodyPr>
          <a:lstStyle/>
          <a:p>
            <a:pPr>
              <a:lnSpc>
                <a:spcPct val="150000"/>
              </a:lnSpc>
            </a:pPr>
            <a:r>
              <a:rPr lang="es-ES" sz="2600" dirty="0" err="1" smtClean="0"/>
              <a:t>Absolutely</a:t>
            </a:r>
            <a:r>
              <a:rPr lang="es-ES" sz="2600" dirty="0" smtClean="0"/>
              <a:t>!</a:t>
            </a:r>
          </a:p>
          <a:p>
            <a:pPr>
              <a:lnSpc>
                <a:spcPct val="150000"/>
              </a:lnSpc>
            </a:pPr>
            <a:r>
              <a:rPr lang="es-ES" sz="2600" dirty="0" smtClean="0"/>
              <a:t>SPI4 </a:t>
            </a:r>
            <a:r>
              <a:rPr lang="es-ES" sz="2600" dirty="0" err="1" smtClean="0"/>
              <a:t>fully</a:t>
            </a:r>
            <a:r>
              <a:rPr lang="es-ES" sz="2600" dirty="0" smtClean="0"/>
              <a:t> </a:t>
            </a:r>
            <a:r>
              <a:rPr lang="es-ES" sz="2600" dirty="0" err="1" smtClean="0"/>
              <a:t>integrates</a:t>
            </a:r>
            <a:r>
              <a:rPr lang="es-ES" sz="2600" dirty="0" smtClean="0"/>
              <a:t> </a:t>
            </a:r>
            <a:r>
              <a:rPr lang="es-ES" sz="2600" dirty="0" err="1" smtClean="0"/>
              <a:t>the</a:t>
            </a:r>
            <a:r>
              <a:rPr lang="es-ES" sz="2600" dirty="0" smtClean="0"/>
              <a:t> Universal </a:t>
            </a:r>
            <a:r>
              <a:rPr lang="es-ES" sz="2600" dirty="0" err="1" smtClean="0"/>
              <a:t>Standards</a:t>
            </a:r>
            <a:r>
              <a:rPr lang="es-ES" sz="2600" dirty="0" smtClean="0"/>
              <a:t> </a:t>
            </a:r>
          </a:p>
          <a:p>
            <a:pPr>
              <a:lnSpc>
                <a:spcPct val="150000"/>
              </a:lnSpc>
            </a:pPr>
            <a:r>
              <a:rPr lang="es-ES" sz="2600" dirty="0" smtClean="0"/>
              <a:t>Social </a:t>
            </a:r>
            <a:r>
              <a:rPr lang="es-ES" sz="2600" dirty="0" err="1" smtClean="0"/>
              <a:t>dashboard</a:t>
            </a:r>
            <a:r>
              <a:rPr lang="es-ES" sz="2600" dirty="0" smtClean="0"/>
              <a:t> </a:t>
            </a:r>
            <a:r>
              <a:rPr lang="es-ES" sz="2600" dirty="0" err="1" smtClean="0"/>
              <a:t>to</a:t>
            </a:r>
            <a:r>
              <a:rPr lang="es-ES" sz="2600" dirty="0"/>
              <a:t> </a:t>
            </a:r>
            <a:r>
              <a:rPr lang="es-ES" sz="2600" dirty="0" err="1" smtClean="0"/>
              <a:t>easily</a:t>
            </a:r>
            <a:r>
              <a:rPr lang="es-ES" sz="2600" dirty="0" smtClean="0"/>
              <a:t> </a:t>
            </a:r>
            <a:r>
              <a:rPr lang="es-ES" sz="2600" dirty="0" err="1" smtClean="0"/>
              <a:t>visulize</a:t>
            </a:r>
            <a:r>
              <a:rPr lang="es-ES" sz="2600" dirty="0" smtClean="0"/>
              <a:t> </a:t>
            </a:r>
            <a:r>
              <a:rPr lang="es-ES" sz="2600" dirty="0" err="1" smtClean="0"/>
              <a:t>key</a:t>
            </a:r>
            <a:r>
              <a:rPr lang="es-ES" sz="2600" dirty="0" smtClean="0"/>
              <a:t> </a:t>
            </a:r>
            <a:r>
              <a:rPr lang="es-ES" sz="2600" dirty="0" err="1" smtClean="0"/>
              <a:t>quantatitive</a:t>
            </a:r>
            <a:r>
              <a:rPr lang="es-ES" sz="2600" dirty="0" smtClean="0"/>
              <a:t> </a:t>
            </a:r>
            <a:r>
              <a:rPr lang="es-ES" sz="2600" dirty="0" err="1" smtClean="0"/>
              <a:t>indicators</a:t>
            </a:r>
            <a:endParaRPr lang="es-ES" sz="2600" dirty="0" smtClean="0"/>
          </a:p>
          <a:p>
            <a:pPr>
              <a:lnSpc>
                <a:spcPct val="150000"/>
              </a:lnSpc>
            </a:pPr>
            <a:r>
              <a:rPr lang="es-ES" sz="2600" dirty="0" err="1" smtClean="0"/>
              <a:t>Graphic</a:t>
            </a:r>
            <a:r>
              <a:rPr lang="es-ES" sz="2600" dirty="0" smtClean="0"/>
              <a:t> </a:t>
            </a:r>
            <a:r>
              <a:rPr lang="es-ES" sz="2600" dirty="0" err="1" smtClean="0"/>
              <a:t>results</a:t>
            </a:r>
            <a:r>
              <a:rPr lang="es-ES" sz="2600" dirty="0" smtClean="0"/>
              <a:t> and </a:t>
            </a:r>
            <a:r>
              <a:rPr lang="es-ES" sz="2600" dirty="0" err="1" smtClean="0"/>
              <a:t>tables</a:t>
            </a:r>
            <a:r>
              <a:rPr lang="es-ES" sz="2600" dirty="0" smtClean="0"/>
              <a:t> </a:t>
            </a:r>
            <a:r>
              <a:rPr lang="es-ES" sz="2600" dirty="0" err="1" smtClean="0"/>
              <a:t>to</a:t>
            </a:r>
            <a:r>
              <a:rPr lang="es-ES" sz="2600" dirty="0" smtClean="0"/>
              <a:t> </a:t>
            </a:r>
            <a:r>
              <a:rPr lang="es-ES" sz="2600" dirty="0" err="1" smtClean="0"/>
              <a:t>see</a:t>
            </a:r>
            <a:r>
              <a:rPr lang="es-ES" sz="2600" dirty="0" smtClean="0"/>
              <a:t> </a:t>
            </a:r>
            <a:r>
              <a:rPr lang="es-ES" sz="2600" dirty="0" err="1" smtClean="0"/>
              <a:t>how</a:t>
            </a:r>
            <a:r>
              <a:rPr lang="es-ES" sz="2600" dirty="0" smtClean="0"/>
              <a:t> </a:t>
            </a:r>
            <a:r>
              <a:rPr lang="es-ES" sz="2600" dirty="0" err="1" smtClean="0"/>
              <a:t>you</a:t>
            </a:r>
            <a:r>
              <a:rPr lang="es-ES" sz="2600" dirty="0" smtClean="0"/>
              <a:t> </a:t>
            </a:r>
            <a:r>
              <a:rPr lang="es-ES" sz="2600" dirty="0" err="1" smtClean="0"/>
              <a:t>measure</a:t>
            </a:r>
            <a:r>
              <a:rPr lang="es-ES" sz="2600" dirty="0" smtClean="0"/>
              <a:t> up </a:t>
            </a:r>
            <a:r>
              <a:rPr lang="es-ES" sz="2600" dirty="0" err="1" smtClean="0"/>
              <a:t>to</a:t>
            </a:r>
            <a:r>
              <a:rPr lang="es-ES" sz="2600" dirty="0" smtClean="0"/>
              <a:t> </a:t>
            </a:r>
            <a:r>
              <a:rPr lang="es-ES" sz="2600" dirty="0" err="1" smtClean="0"/>
              <a:t>the</a:t>
            </a:r>
            <a:r>
              <a:rPr lang="es-ES" sz="2600" dirty="0" smtClean="0"/>
              <a:t> Universal </a:t>
            </a:r>
            <a:r>
              <a:rPr lang="es-ES" sz="2600" dirty="0" err="1" smtClean="0"/>
              <a:t>Standards</a:t>
            </a:r>
            <a:r>
              <a:rPr lang="es-ES" sz="2600" dirty="0" smtClean="0"/>
              <a:t> and </a:t>
            </a:r>
            <a:r>
              <a:rPr lang="es-ES" sz="2600" dirty="0" err="1" smtClean="0"/>
              <a:t>Client</a:t>
            </a:r>
            <a:r>
              <a:rPr lang="es-ES" sz="2600" dirty="0"/>
              <a:t> </a:t>
            </a:r>
            <a:r>
              <a:rPr lang="es-ES" sz="2600" dirty="0" err="1" smtClean="0"/>
              <a:t>Protection</a:t>
            </a:r>
            <a:r>
              <a:rPr lang="es-ES" sz="2600" dirty="0" smtClean="0"/>
              <a:t> </a:t>
            </a:r>
            <a:r>
              <a:rPr lang="es-ES" sz="2600" dirty="0" err="1" smtClean="0"/>
              <a:t>Certification</a:t>
            </a:r>
            <a:r>
              <a:rPr lang="es-ES" sz="2600" dirty="0" smtClean="0"/>
              <a:t> </a:t>
            </a:r>
            <a:r>
              <a:rPr lang="es-ES" sz="2600" dirty="0" err="1" smtClean="0"/>
              <a:t>Standards</a:t>
            </a:r>
            <a:r>
              <a:rPr lang="es-ES" sz="2600" dirty="0" smtClean="0"/>
              <a:t>.</a:t>
            </a:r>
            <a:endParaRPr lang="es-ES" sz="2600" dirty="0"/>
          </a:p>
        </p:txBody>
      </p:sp>
    </p:spTree>
    <p:extLst>
      <p:ext uri="{BB962C8B-B14F-4D97-AF65-F5344CB8AC3E}">
        <p14:creationId xmlns:p14="http://schemas.microsoft.com/office/powerpoint/2010/main" val="2398318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dirty="0" smtClean="0"/>
              <a:t>How often should the Board receive an SPI report? Sr. management?</a:t>
            </a:r>
            <a:endParaRPr lang="en-US" dirty="0"/>
          </a:p>
        </p:txBody>
      </p:sp>
      <p:sp>
        <p:nvSpPr>
          <p:cNvPr id="4" name="Content Placeholder 2"/>
          <p:cNvSpPr>
            <a:spLocks noGrp="1"/>
          </p:cNvSpPr>
          <p:nvPr>
            <p:ph idx="1"/>
          </p:nvPr>
        </p:nvSpPr>
        <p:spPr>
          <a:xfrm>
            <a:off x="158731" y="1959728"/>
            <a:ext cx="8798194" cy="4325112"/>
          </a:xfrm>
        </p:spPr>
        <p:txBody>
          <a:bodyPr>
            <a:noAutofit/>
          </a:bodyPr>
          <a:lstStyle/>
          <a:p>
            <a:r>
              <a:rPr lang="es-ES" sz="2600" dirty="0" smtClean="0"/>
              <a:t>Once a </a:t>
            </a:r>
            <a:r>
              <a:rPr lang="es-ES" sz="2600" dirty="0" err="1" smtClean="0"/>
              <a:t>year</a:t>
            </a:r>
            <a:r>
              <a:rPr lang="es-ES" sz="2600" dirty="0" smtClean="0"/>
              <a:t> </a:t>
            </a:r>
            <a:r>
              <a:rPr lang="es-ES" sz="2600" dirty="0" err="1" smtClean="0"/>
              <a:t>is</a:t>
            </a:r>
            <a:r>
              <a:rPr lang="es-ES" sz="2600" dirty="0" smtClean="0"/>
              <a:t> </a:t>
            </a:r>
            <a:r>
              <a:rPr lang="es-ES" sz="2600" dirty="0" err="1" smtClean="0"/>
              <a:t>probably</a:t>
            </a:r>
            <a:r>
              <a:rPr lang="es-ES" sz="2600" dirty="0" smtClean="0"/>
              <a:t> </a:t>
            </a:r>
            <a:r>
              <a:rPr lang="es-ES" sz="2600" dirty="0" err="1" smtClean="0"/>
              <a:t>enough</a:t>
            </a:r>
            <a:r>
              <a:rPr lang="es-ES" sz="2600" dirty="0" smtClean="0"/>
              <a:t> – </a:t>
            </a:r>
            <a:r>
              <a:rPr lang="es-ES" sz="2600" dirty="0" err="1" smtClean="0"/>
              <a:t>it’s</a:t>
            </a:r>
            <a:r>
              <a:rPr lang="es-ES" sz="2600" dirty="0" smtClean="0"/>
              <a:t> a </a:t>
            </a:r>
            <a:r>
              <a:rPr lang="es-ES" sz="2600" dirty="0" err="1" smtClean="0"/>
              <a:t>very</a:t>
            </a:r>
            <a:r>
              <a:rPr lang="es-ES" sz="2600" dirty="0" smtClean="0"/>
              <a:t> </a:t>
            </a:r>
            <a:r>
              <a:rPr lang="es-ES" sz="2600" dirty="0" err="1" smtClean="0"/>
              <a:t>comprehensive</a:t>
            </a:r>
            <a:r>
              <a:rPr lang="es-ES" sz="2600" dirty="0" smtClean="0"/>
              <a:t> </a:t>
            </a:r>
            <a:r>
              <a:rPr lang="es-ES" sz="2600" dirty="0" err="1" smtClean="0"/>
              <a:t>tool</a:t>
            </a:r>
            <a:endParaRPr lang="es-ES" sz="2600" dirty="0" smtClean="0"/>
          </a:p>
          <a:p>
            <a:endParaRPr lang="es-ES" sz="2600" dirty="0" smtClean="0"/>
          </a:p>
          <a:p>
            <a:r>
              <a:rPr lang="es-ES" sz="2600" dirty="0" err="1" smtClean="0"/>
              <a:t>Many</a:t>
            </a:r>
            <a:r>
              <a:rPr lang="es-ES" sz="2600" dirty="0" smtClean="0"/>
              <a:t> </a:t>
            </a:r>
            <a:r>
              <a:rPr lang="es-ES" sz="2600" dirty="0" err="1" smtClean="0"/>
              <a:t>indicators</a:t>
            </a:r>
            <a:r>
              <a:rPr lang="es-ES" sz="2600" dirty="0" smtClean="0"/>
              <a:t> are “</a:t>
            </a:r>
            <a:r>
              <a:rPr lang="es-ES" sz="2600" dirty="0" err="1" smtClean="0"/>
              <a:t>baseline</a:t>
            </a:r>
            <a:r>
              <a:rPr lang="es-ES" sz="2600" dirty="0" smtClean="0"/>
              <a:t>” </a:t>
            </a:r>
            <a:r>
              <a:rPr lang="es-ES" sz="2600" dirty="0" err="1" smtClean="0"/>
              <a:t>indicators</a:t>
            </a:r>
            <a:r>
              <a:rPr lang="es-ES" sz="2600" dirty="0" smtClean="0"/>
              <a:t>—once </a:t>
            </a:r>
            <a:r>
              <a:rPr lang="es-ES" sz="2600" dirty="0" err="1" smtClean="0"/>
              <a:t>you</a:t>
            </a:r>
            <a:r>
              <a:rPr lang="es-ES" sz="2600" dirty="0" smtClean="0"/>
              <a:t> </a:t>
            </a:r>
            <a:r>
              <a:rPr lang="es-ES" sz="2600" dirty="0" err="1" smtClean="0"/>
              <a:t>fill</a:t>
            </a:r>
            <a:r>
              <a:rPr lang="es-ES" sz="2600" dirty="0" smtClean="0"/>
              <a:t> </a:t>
            </a:r>
            <a:r>
              <a:rPr lang="es-ES" sz="2600" dirty="0" err="1" smtClean="0"/>
              <a:t>them</a:t>
            </a:r>
            <a:r>
              <a:rPr lang="es-ES" sz="2600" dirty="0" smtClean="0"/>
              <a:t> in once, </a:t>
            </a:r>
            <a:r>
              <a:rPr lang="es-ES" sz="2600" dirty="0" err="1" smtClean="0"/>
              <a:t>it</a:t>
            </a:r>
            <a:r>
              <a:rPr lang="es-ES" sz="2600" dirty="0" smtClean="0"/>
              <a:t> </a:t>
            </a:r>
            <a:r>
              <a:rPr lang="es-ES" sz="2600" dirty="0" err="1" smtClean="0"/>
              <a:t>will</a:t>
            </a:r>
            <a:r>
              <a:rPr lang="es-ES" sz="2600" dirty="0" smtClean="0"/>
              <a:t> be </a:t>
            </a:r>
            <a:r>
              <a:rPr lang="es-ES" sz="2600" dirty="0" err="1" smtClean="0"/>
              <a:t>easier</a:t>
            </a:r>
            <a:r>
              <a:rPr lang="es-ES" sz="2600" dirty="0" smtClean="0"/>
              <a:t> </a:t>
            </a:r>
            <a:r>
              <a:rPr lang="es-ES" sz="2600" dirty="0" err="1" smtClean="0"/>
              <a:t>to</a:t>
            </a:r>
            <a:r>
              <a:rPr lang="es-ES" sz="2600" dirty="0" smtClean="0"/>
              <a:t> up date </a:t>
            </a:r>
            <a:r>
              <a:rPr lang="es-ES" sz="2600" dirty="0" err="1" smtClean="0"/>
              <a:t>on</a:t>
            </a:r>
            <a:r>
              <a:rPr lang="es-ES" sz="2600" dirty="0" smtClean="0"/>
              <a:t> a </a:t>
            </a:r>
            <a:r>
              <a:rPr lang="es-ES" sz="2600" dirty="0" err="1" smtClean="0"/>
              <a:t>yearly</a:t>
            </a:r>
            <a:r>
              <a:rPr lang="es-ES" sz="2600" dirty="0" smtClean="0"/>
              <a:t> </a:t>
            </a:r>
            <a:r>
              <a:rPr lang="es-ES" sz="2600" dirty="0" err="1" smtClean="0"/>
              <a:t>basis</a:t>
            </a:r>
            <a:endParaRPr lang="es-ES" sz="2600" dirty="0" smtClean="0"/>
          </a:p>
          <a:p>
            <a:endParaRPr lang="es-ES" sz="2600" dirty="0" smtClean="0"/>
          </a:p>
          <a:p>
            <a:r>
              <a:rPr lang="es-ES" sz="2600" dirty="0" err="1" smtClean="0"/>
              <a:t>Institutions</a:t>
            </a:r>
            <a:r>
              <a:rPr lang="es-ES" sz="2600" dirty="0" smtClean="0"/>
              <a:t> </a:t>
            </a:r>
            <a:r>
              <a:rPr lang="es-ES" sz="2600" dirty="0" err="1" smtClean="0"/>
              <a:t>might</a:t>
            </a:r>
            <a:r>
              <a:rPr lang="es-ES" sz="2600" dirty="0" smtClean="0"/>
              <a:t> </a:t>
            </a:r>
            <a:r>
              <a:rPr lang="es-ES" sz="2600" dirty="0" err="1" smtClean="0"/>
              <a:t>want</a:t>
            </a:r>
            <a:r>
              <a:rPr lang="es-ES" sz="2600" dirty="0" smtClean="0"/>
              <a:t> </a:t>
            </a:r>
            <a:r>
              <a:rPr lang="es-ES" sz="2600" dirty="0" err="1" smtClean="0"/>
              <a:t>to</a:t>
            </a:r>
            <a:r>
              <a:rPr lang="es-ES" sz="2600" dirty="0" smtClean="0"/>
              <a:t> use </a:t>
            </a:r>
            <a:r>
              <a:rPr lang="es-ES" sz="2600" dirty="0" err="1" smtClean="0"/>
              <a:t>the</a:t>
            </a:r>
            <a:r>
              <a:rPr lang="es-ES" sz="2600" dirty="0" smtClean="0"/>
              <a:t> social </a:t>
            </a:r>
            <a:r>
              <a:rPr lang="es-ES" sz="2600" dirty="0" err="1" smtClean="0"/>
              <a:t>dashboard</a:t>
            </a:r>
            <a:r>
              <a:rPr lang="es-ES" sz="2600" dirty="0" smtClean="0"/>
              <a:t> </a:t>
            </a:r>
            <a:r>
              <a:rPr lang="es-ES" sz="2600" dirty="0" err="1" smtClean="0"/>
              <a:t>on</a:t>
            </a:r>
            <a:r>
              <a:rPr lang="es-ES" sz="2600" dirty="0" smtClean="0"/>
              <a:t> a more regular </a:t>
            </a:r>
            <a:r>
              <a:rPr lang="es-ES" sz="2600" dirty="0" err="1" smtClean="0"/>
              <a:t>basis</a:t>
            </a:r>
            <a:endParaRPr lang="es-ES" sz="2600" dirty="0" smtClean="0"/>
          </a:p>
          <a:p>
            <a:endParaRPr lang="es-ES" sz="2600" dirty="0" smtClean="0"/>
          </a:p>
          <a:p>
            <a:r>
              <a:rPr lang="es-ES" sz="2600" dirty="0" smtClean="0"/>
              <a:t>SPI4 – a </a:t>
            </a:r>
            <a:r>
              <a:rPr lang="es-ES" sz="2600" dirty="0" err="1" smtClean="0"/>
              <a:t>tool</a:t>
            </a:r>
            <a:r>
              <a:rPr lang="es-ES" sz="2600" dirty="0" smtClean="0"/>
              <a:t> </a:t>
            </a:r>
            <a:r>
              <a:rPr lang="es-ES" sz="2600" dirty="0" err="1" smtClean="0"/>
              <a:t>to</a:t>
            </a:r>
            <a:r>
              <a:rPr lang="es-ES" sz="2600" dirty="0" smtClean="0"/>
              <a:t> produce </a:t>
            </a:r>
            <a:r>
              <a:rPr lang="es-ES" sz="2600" dirty="0" err="1" smtClean="0"/>
              <a:t>MFIs</a:t>
            </a:r>
            <a:r>
              <a:rPr lang="es-ES" sz="2600" dirty="0" smtClean="0"/>
              <a:t>’ </a:t>
            </a:r>
            <a:r>
              <a:rPr lang="es-ES" sz="2600" dirty="0" err="1" smtClean="0"/>
              <a:t>annual</a:t>
            </a:r>
            <a:r>
              <a:rPr lang="es-ES" sz="2600" dirty="0" smtClean="0"/>
              <a:t> “social </a:t>
            </a:r>
            <a:r>
              <a:rPr lang="es-ES" sz="2600" dirty="0" err="1" smtClean="0"/>
              <a:t>statements</a:t>
            </a:r>
            <a:r>
              <a:rPr lang="es-ES" sz="2600" dirty="0" smtClean="0"/>
              <a:t>”</a:t>
            </a:r>
          </a:p>
          <a:p>
            <a:pPr marL="109728" indent="0">
              <a:buNone/>
            </a:pPr>
            <a:endParaRPr lang="es-ES" sz="2600" dirty="0"/>
          </a:p>
          <a:p>
            <a:endParaRPr lang="es-ES" sz="2600" dirty="0"/>
          </a:p>
        </p:txBody>
      </p:sp>
    </p:spTree>
    <p:extLst>
      <p:ext uri="{BB962C8B-B14F-4D97-AF65-F5344CB8AC3E}">
        <p14:creationId xmlns:p14="http://schemas.microsoft.com/office/powerpoint/2010/main" val="10112446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Autofit/>
          </a:bodyPr>
          <a:lstStyle/>
          <a:p>
            <a:r>
              <a:rPr lang="en-US" sz="3200" dirty="0" smtClean="0"/>
              <a:t>If my FI already creates an SPM report on a regular basis, how can the SPI help us?</a:t>
            </a:r>
            <a:endParaRPr lang="en-US" sz="3200" dirty="0"/>
          </a:p>
        </p:txBody>
      </p:sp>
      <p:sp>
        <p:nvSpPr>
          <p:cNvPr id="4" name="Content Placeholder 2"/>
          <p:cNvSpPr>
            <a:spLocks noGrp="1"/>
          </p:cNvSpPr>
          <p:nvPr>
            <p:ph idx="1"/>
          </p:nvPr>
        </p:nvSpPr>
        <p:spPr>
          <a:xfrm>
            <a:off x="1" y="1846328"/>
            <a:ext cx="8934248" cy="4325112"/>
          </a:xfrm>
        </p:spPr>
        <p:txBody>
          <a:bodyPr>
            <a:noAutofit/>
          </a:bodyPr>
          <a:lstStyle/>
          <a:p>
            <a:r>
              <a:rPr lang="es-ES" sz="2600" dirty="0" err="1" smtClean="0"/>
              <a:t>Because</a:t>
            </a:r>
            <a:r>
              <a:rPr lang="es-ES" sz="2600" dirty="0" smtClean="0"/>
              <a:t> </a:t>
            </a:r>
            <a:r>
              <a:rPr lang="es-ES" sz="2600" dirty="0" err="1" smtClean="0"/>
              <a:t>it’s</a:t>
            </a:r>
            <a:r>
              <a:rPr lang="es-ES" sz="2600" dirty="0" smtClean="0"/>
              <a:t> so </a:t>
            </a:r>
            <a:r>
              <a:rPr lang="es-ES" sz="2600" b="1" dirty="0" err="1" smtClean="0"/>
              <a:t>comprehensive</a:t>
            </a:r>
            <a:r>
              <a:rPr lang="es-ES" sz="2600" dirty="0" smtClean="0"/>
              <a:t>, </a:t>
            </a:r>
            <a:r>
              <a:rPr lang="es-ES" sz="2600" dirty="0" err="1" smtClean="0"/>
              <a:t>the</a:t>
            </a:r>
            <a:r>
              <a:rPr lang="es-ES" sz="2600" dirty="0" smtClean="0"/>
              <a:t> SPI4 </a:t>
            </a:r>
            <a:r>
              <a:rPr lang="es-ES" sz="2600" dirty="0" err="1" smtClean="0"/>
              <a:t>will</a:t>
            </a:r>
            <a:r>
              <a:rPr lang="es-ES" sz="2600" dirty="0" smtClean="0"/>
              <a:t> </a:t>
            </a:r>
            <a:r>
              <a:rPr lang="es-ES" sz="2600" dirty="0" err="1" smtClean="0"/>
              <a:t>enable</a:t>
            </a:r>
            <a:r>
              <a:rPr lang="es-ES" sz="2600" dirty="0" smtClean="0"/>
              <a:t> </a:t>
            </a:r>
            <a:r>
              <a:rPr lang="es-ES" sz="2600" dirty="0" err="1" smtClean="0"/>
              <a:t>you</a:t>
            </a:r>
            <a:r>
              <a:rPr lang="es-ES" sz="2600" dirty="0" smtClean="0"/>
              <a:t> </a:t>
            </a:r>
            <a:r>
              <a:rPr lang="es-ES" sz="2600" dirty="0" err="1" smtClean="0"/>
              <a:t>to</a:t>
            </a:r>
            <a:r>
              <a:rPr lang="es-ES" sz="2600" dirty="0" smtClean="0"/>
              <a:t> monitor ALL </a:t>
            </a:r>
            <a:r>
              <a:rPr lang="es-ES" sz="2600" dirty="0" err="1" smtClean="0"/>
              <a:t>aspects</a:t>
            </a:r>
            <a:r>
              <a:rPr lang="es-ES" sz="2600" dirty="0" smtClean="0"/>
              <a:t> of SPM</a:t>
            </a:r>
          </a:p>
          <a:p>
            <a:endParaRPr lang="es-ES" sz="2600" dirty="0" smtClean="0"/>
          </a:p>
          <a:p>
            <a:r>
              <a:rPr lang="es-ES" sz="2600" dirty="0" err="1" smtClean="0"/>
              <a:t>Because</a:t>
            </a:r>
            <a:r>
              <a:rPr lang="es-ES" sz="2600" dirty="0" smtClean="0"/>
              <a:t> </a:t>
            </a:r>
            <a:r>
              <a:rPr lang="es-ES" sz="2600" dirty="0" err="1" smtClean="0"/>
              <a:t>it</a:t>
            </a:r>
            <a:r>
              <a:rPr lang="es-ES" sz="2600" dirty="0" smtClean="0"/>
              <a:t> </a:t>
            </a:r>
            <a:r>
              <a:rPr lang="es-ES" sz="2600" dirty="0" err="1" smtClean="0"/>
              <a:t>is</a:t>
            </a:r>
            <a:r>
              <a:rPr lang="es-ES" sz="2600" dirty="0" smtClean="0"/>
              <a:t> </a:t>
            </a:r>
            <a:r>
              <a:rPr lang="es-ES" sz="2600" b="1" dirty="0" err="1" smtClean="0"/>
              <a:t>standardized</a:t>
            </a:r>
            <a:r>
              <a:rPr lang="es-ES" sz="2600" dirty="0" smtClean="0"/>
              <a:t>, </a:t>
            </a:r>
            <a:r>
              <a:rPr lang="es-ES" sz="2600" dirty="0" err="1" smtClean="0"/>
              <a:t>you</a:t>
            </a:r>
            <a:r>
              <a:rPr lang="es-ES" sz="2600" dirty="0" smtClean="0"/>
              <a:t> </a:t>
            </a:r>
            <a:r>
              <a:rPr lang="es-ES" sz="2600" dirty="0" err="1" smtClean="0"/>
              <a:t>will</a:t>
            </a:r>
            <a:r>
              <a:rPr lang="es-ES" sz="2600" dirty="0" smtClean="0"/>
              <a:t> be </a:t>
            </a:r>
            <a:r>
              <a:rPr lang="es-ES" sz="2600" dirty="0" err="1" smtClean="0"/>
              <a:t>able</a:t>
            </a:r>
            <a:r>
              <a:rPr lang="es-ES" sz="2600" dirty="0" smtClean="0"/>
              <a:t> </a:t>
            </a:r>
            <a:r>
              <a:rPr lang="es-ES" sz="2600" dirty="0" err="1" smtClean="0"/>
              <a:t>to</a:t>
            </a:r>
            <a:r>
              <a:rPr lang="es-ES" sz="2600" dirty="0" smtClean="0"/>
              <a:t> compare </a:t>
            </a:r>
            <a:r>
              <a:rPr lang="es-ES" sz="2600" dirty="0" err="1" smtClean="0"/>
              <a:t>yourself</a:t>
            </a:r>
            <a:r>
              <a:rPr lang="es-ES" sz="2600" dirty="0" smtClean="0"/>
              <a:t> </a:t>
            </a:r>
            <a:r>
              <a:rPr lang="es-ES" sz="2600" dirty="0" err="1" smtClean="0"/>
              <a:t>against</a:t>
            </a:r>
            <a:r>
              <a:rPr lang="es-ES" sz="2600" dirty="0" smtClean="0"/>
              <a:t> performance </a:t>
            </a:r>
            <a:r>
              <a:rPr lang="es-ES" sz="2600" dirty="0" err="1" smtClean="0"/>
              <a:t>to</a:t>
            </a:r>
            <a:r>
              <a:rPr lang="es-ES" sz="2600" dirty="0" smtClean="0"/>
              <a:t> </a:t>
            </a:r>
            <a:r>
              <a:rPr lang="es-ES" sz="2600" dirty="0" err="1" smtClean="0"/>
              <a:t>industry</a:t>
            </a:r>
            <a:r>
              <a:rPr lang="es-ES" sz="2600" dirty="0" smtClean="0"/>
              <a:t> </a:t>
            </a:r>
            <a:r>
              <a:rPr lang="es-ES" sz="2600" dirty="0" err="1" smtClean="0"/>
              <a:t>benchmarks</a:t>
            </a:r>
            <a:endParaRPr lang="es-ES" sz="2600" dirty="0"/>
          </a:p>
          <a:p>
            <a:endParaRPr lang="es-ES" sz="2600" dirty="0" smtClean="0"/>
          </a:p>
          <a:p>
            <a:r>
              <a:rPr lang="es-ES" sz="2600" dirty="0" err="1" smtClean="0"/>
              <a:t>Because</a:t>
            </a:r>
            <a:r>
              <a:rPr lang="es-ES" sz="2600" dirty="0" smtClean="0"/>
              <a:t> </a:t>
            </a:r>
            <a:r>
              <a:rPr lang="es-ES" sz="2600" dirty="0" err="1" smtClean="0"/>
              <a:t>it</a:t>
            </a:r>
            <a:r>
              <a:rPr lang="es-ES" sz="2600" dirty="0"/>
              <a:t> </a:t>
            </a:r>
            <a:r>
              <a:rPr lang="es-ES" sz="2600" dirty="0" smtClean="0"/>
              <a:t>has </a:t>
            </a:r>
            <a:r>
              <a:rPr lang="es-ES" sz="2600" dirty="0" err="1" smtClean="0"/>
              <a:t>the</a:t>
            </a:r>
            <a:r>
              <a:rPr lang="es-ES" sz="2600" dirty="0" smtClean="0"/>
              <a:t> </a:t>
            </a:r>
            <a:r>
              <a:rPr lang="es-ES" sz="2600" dirty="0" err="1" smtClean="0"/>
              <a:t>support</a:t>
            </a:r>
            <a:r>
              <a:rPr lang="es-ES" sz="2600" dirty="0" smtClean="0"/>
              <a:t> of a </a:t>
            </a:r>
            <a:r>
              <a:rPr lang="es-ES" sz="2600" dirty="0" err="1" smtClean="0"/>
              <a:t>range</a:t>
            </a:r>
            <a:r>
              <a:rPr lang="es-ES" sz="2600" dirty="0" smtClean="0"/>
              <a:t> of </a:t>
            </a:r>
            <a:r>
              <a:rPr lang="es-ES" sz="2600" dirty="0" err="1" smtClean="0"/>
              <a:t>industry</a:t>
            </a:r>
            <a:r>
              <a:rPr lang="es-ES" sz="2600" dirty="0" smtClean="0"/>
              <a:t> </a:t>
            </a:r>
            <a:r>
              <a:rPr lang="es-ES" sz="2600" dirty="0" err="1" smtClean="0"/>
              <a:t>stakeholders</a:t>
            </a:r>
            <a:r>
              <a:rPr lang="es-ES" sz="2600" dirty="0" smtClean="0"/>
              <a:t>—</a:t>
            </a:r>
            <a:r>
              <a:rPr lang="es-ES" sz="2600" dirty="0" err="1" smtClean="0"/>
              <a:t>donors</a:t>
            </a:r>
            <a:r>
              <a:rPr lang="es-ES" sz="2600" dirty="0" smtClean="0"/>
              <a:t>, </a:t>
            </a:r>
            <a:r>
              <a:rPr lang="es-ES" sz="2600" dirty="0" err="1" smtClean="0"/>
              <a:t>investors</a:t>
            </a:r>
            <a:r>
              <a:rPr lang="es-ES" sz="2600" dirty="0" smtClean="0"/>
              <a:t>, TA </a:t>
            </a:r>
            <a:r>
              <a:rPr lang="es-ES" sz="2600" dirty="0" err="1" smtClean="0"/>
              <a:t>providers</a:t>
            </a:r>
            <a:r>
              <a:rPr lang="es-ES" sz="2600" dirty="0" smtClean="0"/>
              <a:t>, country </a:t>
            </a:r>
            <a:r>
              <a:rPr lang="es-ES" sz="2600" dirty="0" err="1" smtClean="0"/>
              <a:t>networks</a:t>
            </a:r>
            <a:r>
              <a:rPr lang="es-ES" sz="2600" dirty="0" smtClean="0"/>
              <a:t>, etc.—</a:t>
            </a:r>
            <a:r>
              <a:rPr lang="es-ES" sz="2600" dirty="0"/>
              <a:t>social performance </a:t>
            </a:r>
            <a:r>
              <a:rPr lang="es-ES" sz="2600" dirty="0" err="1"/>
              <a:t>reporting</a:t>
            </a:r>
            <a:r>
              <a:rPr lang="es-ES" sz="2600" dirty="0"/>
              <a:t> </a:t>
            </a:r>
            <a:r>
              <a:rPr lang="es-ES" sz="2600" dirty="0" err="1" smtClean="0"/>
              <a:t>requirements</a:t>
            </a:r>
            <a:r>
              <a:rPr lang="es-ES" sz="2600" dirty="0" smtClean="0"/>
              <a:t> </a:t>
            </a:r>
            <a:r>
              <a:rPr lang="es-ES" sz="2600" dirty="0" err="1" smtClean="0"/>
              <a:t>will</a:t>
            </a:r>
            <a:r>
              <a:rPr lang="es-ES" sz="2600" dirty="0" smtClean="0"/>
              <a:t> be </a:t>
            </a:r>
            <a:r>
              <a:rPr lang="es-ES" sz="2600" b="1" dirty="0" err="1" smtClean="0"/>
              <a:t>simplified</a:t>
            </a:r>
            <a:r>
              <a:rPr lang="es-ES" sz="2600" dirty="0" smtClean="0"/>
              <a:t>—</a:t>
            </a:r>
            <a:r>
              <a:rPr lang="es-ES" sz="2600" dirty="0" err="1" smtClean="0"/>
              <a:t>everyone</a:t>
            </a:r>
            <a:r>
              <a:rPr lang="es-ES" sz="2600" dirty="0" smtClean="0"/>
              <a:t> </a:t>
            </a:r>
            <a:r>
              <a:rPr lang="es-ES" sz="2600" dirty="0" err="1" smtClean="0"/>
              <a:t>asking</a:t>
            </a:r>
            <a:r>
              <a:rPr lang="es-ES" sz="2600" dirty="0" smtClean="0"/>
              <a:t> </a:t>
            </a:r>
            <a:r>
              <a:rPr lang="es-ES" sz="2600" dirty="0" err="1" smtClean="0"/>
              <a:t>for</a:t>
            </a:r>
            <a:r>
              <a:rPr lang="es-ES" sz="2600" dirty="0" smtClean="0"/>
              <a:t> </a:t>
            </a:r>
            <a:r>
              <a:rPr lang="es-ES" sz="2600" dirty="0" err="1" smtClean="0"/>
              <a:t>the</a:t>
            </a:r>
            <a:r>
              <a:rPr lang="es-ES" sz="2600" dirty="0" smtClean="0"/>
              <a:t> </a:t>
            </a:r>
            <a:r>
              <a:rPr lang="es-ES" sz="2600" dirty="0" err="1" smtClean="0"/>
              <a:t>same</a:t>
            </a:r>
            <a:r>
              <a:rPr lang="es-ES" sz="2600" dirty="0" smtClean="0"/>
              <a:t> data</a:t>
            </a:r>
            <a:r>
              <a:rPr lang="es-ES" sz="2600" b="1" dirty="0" smtClean="0"/>
              <a:t>!</a:t>
            </a:r>
            <a:endParaRPr lang="es-ES" sz="2600" dirty="0"/>
          </a:p>
        </p:txBody>
      </p:sp>
    </p:spTree>
    <p:extLst>
      <p:ext uri="{BB962C8B-B14F-4D97-AF65-F5344CB8AC3E}">
        <p14:creationId xmlns:p14="http://schemas.microsoft.com/office/powerpoint/2010/main" val="29704047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Agenda</a:t>
            </a:r>
            <a:endParaRPr lang="en-US" dirty="0"/>
          </a:p>
        </p:txBody>
      </p:sp>
      <p:sp>
        <p:nvSpPr>
          <p:cNvPr id="3" name="Content Placeholder 2"/>
          <p:cNvSpPr>
            <a:spLocks noGrp="1"/>
          </p:cNvSpPr>
          <p:nvPr>
            <p:ph idx="1"/>
          </p:nvPr>
        </p:nvSpPr>
        <p:spPr>
          <a:xfrm>
            <a:off x="457200" y="1676400"/>
            <a:ext cx="8229600" cy="3855849"/>
          </a:xfrm>
        </p:spPr>
        <p:txBody>
          <a:bodyPr>
            <a:normAutofit/>
          </a:bodyPr>
          <a:lstStyle/>
          <a:p>
            <a:r>
              <a:rPr lang="en-US" dirty="0" smtClean="0"/>
              <a:t>Review of Dimension 2 of the Universal Standards</a:t>
            </a:r>
          </a:p>
          <a:p>
            <a:pPr>
              <a:lnSpc>
                <a:spcPct val="200000"/>
              </a:lnSpc>
            </a:pPr>
            <a:r>
              <a:rPr lang="en-US" dirty="0" smtClean="0"/>
              <a:t>Demonstration of the new SPI4 social audit tool</a:t>
            </a:r>
          </a:p>
          <a:p>
            <a:pPr>
              <a:lnSpc>
                <a:spcPct val="200000"/>
              </a:lnSpc>
            </a:pPr>
            <a:r>
              <a:rPr lang="en-US" dirty="0" smtClean="0"/>
              <a:t>Q&amp;A with Bonnie Brusky, CERISE</a:t>
            </a:r>
          </a:p>
        </p:txBody>
      </p:sp>
      <p:sp>
        <p:nvSpPr>
          <p:cNvPr id="4" name="TextBox 3"/>
          <p:cNvSpPr txBox="1"/>
          <p:nvPr/>
        </p:nvSpPr>
        <p:spPr>
          <a:xfrm>
            <a:off x="648727" y="5347583"/>
            <a:ext cx="3874378" cy="430887"/>
          </a:xfrm>
          <a:prstGeom prst="rect">
            <a:avLst/>
          </a:prstGeom>
          <a:noFill/>
        </p:spPr>
        <p:txBody>
          <a:bodyPr wrap="none" rtlCol="0">
            <a:spAutoFit/>
          </a:bodyPr>
          <a:lstStyle/>
          <a:p>
            <a:r>
              <a:rPr lang="en-US" sz="2200" dirty="0" smtClean="0"/>
              <a:t>SPTF Presenter: Leah Wardle</a:t>
            </a:r>
            <a:endParaRPr lang="en-US" sz="2200" dirty="0"/>
          </a:p>
        </p:txBody>
      </p:sp>
      <p:pic>
        <p:nvPicPr>
          <p:cNvPr id="5" name="Picture 4" descr="Family_Nov2013.jpg"/>
          <p:cNvPicPr>
            <a:picLocks noChangeAspect="1"/>
          </p:cNvPicPr>
          <p:nvPr/>
        </p:nvPicPr>
        <p:blipFill rotWithShape="1">
          <a:blip r:embed="rId3">
            <a:extLst>
              <a:ext uri="{28A0092B-C50C-407E-A947-70E740481C1C}">
                <a14:useLocalDpi xmlns:a14="http://schemas.microsoft.com/office/drawing/2010/main" val="0"/>
              </a:ext>
            </a:extLst>
          </a:blip>
          <a:srcRect l="31876" t="24444" r="39369" b="54509"/>
          <a:stretch/>
        </p:blipFill>
        <p:spPr>
          <a:xfrm>
            <a:off x="4523105" y="4989394"/>
            <a:ext cx="1547801" cy="1699402"/>
          </a:xfrm>
          <a:prstGeom prst="rect">
            <a:avLst/>
          </a:prstGeom>
        </p:spPr>
      </p:pic>
    </p:spTree>
    <p:extLst>
      <p:ext uri="{BB962C8B-B14F-4D97-AF65-F5344CB8AC3E}">
        <p14:creationId xmlns:p14="http://schemas.microsoft.com/office/powerpoint/2010/main" val="12170940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Autofit/>
          </a:bodyPr>
          <a:lstStyle/>
          <a:p>
            <a:r>
              <a:rPr lang="en-US" sz="3200" dirty="0" smtClean="0"/>
              <a:t>What resources are required, for using the SPI 4 for regular reporting to the Board/ Sr. management?</a:t>
            </a:r>
            <a:endParaRPr lang="en-US" sz="3200" dirty="0"/>
          </a:p>
        </p:txBody>
      </p:sp>
      <p:sp>
        <p:nvSpPr>
          <p:cNvPr id="4" name="Content Placeholder 2"/>
          <p:cNvSpPr>
            <a:spLocks noGrp="1"/>
          </p:cNvSpPr>
          <p:nvPr>
            <p:ph idx="1"/>
          </p:nvPr>
        </p:nvSpPr>
        <p:spPr>
          <a:xfrm>
            <a:off x="457200" y="2252771"/>
            <a:ext cx="8229600" cy="4325112"/>
          </a:xfrm>
        </p:spPr>
        <p:txBody>
          <a:bodyPr>
            <a:noAutofit/>
          </a:bodyPr>
          <a:lstStyle/>
          <a:p>
            <a:r>
              <a:rPr lang="en-US" sz="2200" dirty="0"/>
              <a:t>Nothing beyond what you have at your </a:t>
            </a:r>
            <a:r>
              <a:rPr lang="en-US" sz="2200" dirty="0" smtClean="0"/>
              <a:t>disposal!</a:t>
            </a:r>
          </a:p>
          <a:p>
            <a:endParaRPr lang="en-US" sz="2200" dirty="0"/>
          </a:p>
          <a:p>
            <a:r>
              <a:rPr lang="en-US" sz="2200" dirty="0"/>
              <a:t>There are different ways of filling in the SPI4. You can do it alone, as a self-assessment, or call on a trained SPI auditor/reviewer from your national network, from local TA providers, etc. to guide you through the process. </a:t>
            </a:r>
            <a:endParaRPr lang="en-US" sz="2200" dirty="0" smtClean="0"/>
          </a:p>
          <a:p>
            <a:endParaRPr lang="en-US" sz="2200" dirty="0" smtClean="0"/>
          </a:p>
          <a:p>
            <a:r>
              <a:rPr lang="en-US" sz="2200" dirty="0" smtClean="0"/>
              <a:t>You </a:t>
            </a:r>
            <a:r>
              <a:rPr lang="en-US" sz="2200" dirty="0"/>
              <a:t>can also completely outsource the assessment to an external SPI auditor. </a:t>
            </a:r>
            <a:endParaRPr lang="en-US" sz="2200" dirty="0" smtClean="0"/>
          </a:p>
          <a:p>
            <a:endParaRPr lang="en-US" sz="2200" dirty="0"/>
          </a:p>
          <a:p>
            <a:r>
              <a:rPr lang="en-US" sz="2200" dirty="0" smtClean="0"/>
              <a:t>Investors </a:t>
            </a:r>
            <a:r>
              <a:rPr lang="en-US" sz="2200" dirty="0"/>
              <a:t>and funders, who are also willing to use </a:t>
            </a:r>
            <a:r>
              <a:rPr lang="en-US" sz="2200" dirty="0" smtClean="0"/>
              <a:t>SPI4, </a:t>
            </a:r>
            <a:r>
              <a:rPr lang="en-US" sz="2200" dirty="0"/>
              <a:t>can help you in the process of data verification.</a:t>
            </a:r>
          </a:p>
          <a:p>
            <a:endParaRPr lang="es-ES" sz="2600" dirty="0"/>
          </a:p>
        </p:txBody>
      </p:sp>
    </p:spTree>
    <p:extLst>
      <p:ext uri="{BB962C8B-B14F-4D97-AF65-F5344CB8AC3E}">
        <p14:creationId xmlns:p14="http://schemas.microsoft.com/office/powerpoint/2010/main" val="37866878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393"/>
            <a:ext cx="8229600" cy="1066800"/>
          </a:xfrm>
        </p:spPr>
        <p:txBody>
          <a:bodyPr>
            <a:normAutofit/>
          </a:bodyPr>
          <a:lstStyle/>
          <a:p>
            <a:r>
              <a:rPr lang="en-US" dirty="0" smtClean="0"/>
              <a:t>Find out more about SPI4</a:t>
            </a:r>
            <a:endParaRPr lang="en-US" dirty="0"/>
          </a:p>
        </p:txBody>
      </p:sp>
      <p:sp>
        <p:nvSpPr>
          <p:cNvPr id="4" name="Content Placeholder 2"/>
          <p:cNvSpPr>
            <a:spLocks noGrp="1"/>
          </p:cNvSpPr>
          <p:nvPr>
            <p:ph idx="1"/>
          </p:nvPr>
        </p:nvSpPr>
        <p:spPr>
          <a:xfrm>
            <a:off x="0" y="1336193"/>
            <a:ext cx="9144000" cy="4325112"/>
          </a:xfrm>
        </p:spPr>
        <p:txBody>
          <a:bodyPr>
            <a:noAutofit/>
          </a:bodyPr>
          <a:lstStyle/>
          <a:p>
            <a:r>
              <a:rPr lang="en-US" sz="3000" dirty="0" smtClean="0"/>
              <a:t>In the beta testing phase now – June 2014</a:t>
            </a:r>
          </a:p>
          <a:p>
            <a:endParaRPr lang="en-US" sz="3000" dirty="0" smtClean="0"/>
          </a:p>
          <a:p>
            <a:r>
              <a:rPr lang="en-US" sz="3000" dirty="0" smtClean="0"/>
              <a:t>See the beta version of the SPI4 </a:t>
            </a:r>
            <a:r>
              <a:rPr lang="en-US" sz="3000" dirty="0"/>
              <a:t>tool </a:t>
            </a:r>
            <a:r>
              <a:rPr lang="en-US" sz="3000" dirty="0" smtClean="0"/>
              <a:t>on the Wiki page </a:t>
            </a:r>
            <a:r>
              <a:rPr lang="en-US" sz="3000" dirty="0" smtClean="0">
                <a:solidFill>
                  <a:srgbClr val="BE0204"/>
                </a:solidFill>
                <a:hlinkClick r:id="rId3"/>
              </a:rPr>
              <a:t>http</a:t>
            </a:r>
            <a:r>
              <a:rPr lang="en-US" sz="3000" dirty="0">
                <a:solidFill>
                  <a:srgbClr val="BE0204"/>
                </a:solidFill>
                <a:hlinkClick r:id="rId3"/>
              </a:rPr>
              <a:t>://spi4wiki.pbworks.com</a:t>
            </a:r>
            <a:r>
              <a:rPr lang="en-US" sz="3000" dirty="0" smtClean="0">
                <a:solidFill>
                  <a:srgbClr val="BE0204"/>
                </a:solidFill>
                <a:hlinkClick r:id="rId3"/>
              </a:rPr>
              <a:t>/</a:t>
            </a:r>
            <a:endParaRPr lang="en-US" sz="3000" dirty="0" smtClean="0">
              <a:solidFill>
                <a:srgbClr val="BE0204"/>
              </a:solidFill>
            </a:endParaRPr>
          </a:p>
          <a:p>
            <a:endParaRPr lang="es-ES" sz="3000" dirty="0" smtClean="0"/>
          </a:p>
          <a:p>
            <a:r>
              <a:rPr lang="es-ES" sz="3000" dirty="0" err="1" smtClean="0"/>
              <a:t>Interested</a:t>
            </a:r>
            <a:r>
              <a:rPr lang="es-ES" sz="3000" dirty="0" smtClean="0"/>
              <a:t> in beta </a:t>
            </a:r>
            <a:r>
              <a:rPr lang="es-ES" sz="3000" dirty="0" err="1" smtClean="0"/>
              <a:t>testing</a:t>
            </a:r>
            <a:r>
              <a:rPr lang="es-ES" sz="3000" dirty="0" smtClean="0"/>
              <a:t>? </a:t>
            </a:r>
            <a:r>
              <a:rPr lang="es-ES" sz="3000" dirty="0" err="1" smtClean="0"/>
              <a:t>Contact</a:t>
            </a:r>
            <a:r>
              <a:rPr lang="es-ES" sz="3000" dirty="0" smtClean="0"/>
              <a:t> </a:t>
            </a:r>
            <a:r>
              <a:rPr lang="es-ES" sz="3000" dirty="0" err="1" smtClean="0"/>
              <a:t>us</a:t>
            </a:r>
            <a:r>
              <a:rPr lang="es-ES" sz="3000" dirty="0" smtClean="0"/>
              <a:t> </a:t>
            </a:r>
            <a:r>
              <a:rPr lang="es-ES" sz="3000" dirty="0" smtClean="0">
                <a:hlinkClick r:id="rId4"/>
              </a:rPr>
              <a:t>spi4@cerise-microfinance.org</a:t>
            </a:r>
            <a:endParaRPr lang="es-ES" sz="3000" dirty="0" smtClean="0"/>
          </a:p>
          <a:p>
            <a:endParaRPr lang="es-ES" sz="3000" dirty="0" smtClean="0"/>
          </a:p>
          <a:p>
            <a:r>
              <a:rPr lang="es-ES" sz="3000" dirty="0" err="1" smtClean="0"/>
              <a:t>Information</a:t>
            </a:r>
            <a:r>
              <a:rPr lang="es-ES" sz="3000" dirty="0" smtClean="0"/>
              <a:t> </a:t>
            </a:r>
            <a:r>
              <a:rPr lang="es-ES" sz="3000" dirty="0" err="1" smtClean="0"/>
              <a:t>webinars</a:t>
            </a:r>
            <a:r>
              <a:rPr lang="es-ES" sz="3000" dirty="0" smtClean="0"/>
              <a:t> </a:t>
            </a:r>
            <a:r>
              <a:rPr lang="es-ES" sz="3000" dirty="0" err="1" smtClean="0"/>
              <a:t>for</a:t>
            </a:r>
            <a:r>
              <a:rPr lang="es-ES" sz="3000" dirty="0"/>
              <a:t> </a:t>
            </a:r>
            <a:r>
              <a:rPr lang="es-ES" sz="3000" dirty="0" smtClean="0"/>
              <a:t>beta-</a:t>
            </a:r>
            <a:r>
              <a:rPr lang="es-ES" sz="3000" dirty="0" err="1" smtClean="0"/>
              <a:t>testers</a:t>
            </a:r>
            <a:r>
              <a:rPr lang="es-ES" sz="3000" dirty="0" smtClean="0"/>
              <a:t>: </a:t>
            </a:r>
            <a:r>
              <a:rPr lang="es-ES" sz="3000" dirty="0" err="1" smtClean="0"/>
              <a:t>next</a:t>
            </a:r>
            <a:r>
              <a:rPr lang="es-ES" sz="3000" dirty="0" smtClean="0"/>
              <a:t> </a:t>
            </a:r>
            <a:r>
              <a:rPr lang="es-ES" sz="3000" dirty="0" err="1" smtClean="0"/>
              <a:t>one</a:t>
            </a:r>
            <a:r>
              <a:rPr lang="es-ES" sz="3000" dirty="0" smtClean="0"/>
              <a:t> </a:t>
            </a:r>
            <a:r>
              <a:rPr lang="es-ES" sz="3000" dirty="0" err="1" smtClean="0"/>
              <a:t>is</a:t>
            </a:r>
            <a:r>
              <a:rPr lang="es-ES" sz="3000" dirty="0" smtClean="0"/>
              <a:t> Friday, </a:t>
            </a:r>
            <a:r>
              <a:rPr lang="es-ES" sz="3000" dirty="0" err="1" smtClean="0"/>
              <a:t>February</a:t>
            </a:r>
            <a:r>
              <a:rPr lang="es-ES" sz="3000" dirty="0" smtClean="0"/>
              <a:t> 28 at 15h CET (Paris time)</a:t>
            </a:r>
            <a:endParaRPr lang="es-ES" sz="3000" dirty="0"/>
          </a:p>
        </p:txBody>
      </p:sp>
    </p:spTree>
    <p:extLst>
      <p:ext uri="{BB962C8B-B14F-4D97-AF65-F5344CB8AC3E}">
        <p14:creationId xmlns:p14="http://schemas.microsoft.com/office/powerpoint/2010/main" val="333414934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764"/>
            <a:ext cx="8229600" cy="1066800"/>
          </a:xfrm>
        </p:spPr>
        <p:txBody>
          <a:bodyPr>
            <a:normAutofit fontScale="90000"/>
          </a:bodyPr>
          <a:lstStyle/>
          <a:p>
            <a:r>
              <a:rPr lang="en-US" dirty="0" smtClean="0"/>
              <a:t>Where to find more resources on Dimension 2</a:t>
            </a:r>
            <a:endParaRPr lang="en-US" dirty="0"/>
          </a:p>
        </p:txBody>
      </p:sp>
      <p:sp>
        <p:nvSpPr>
          <p:cNvPr id="3" name="Content Placeholder 2"/>
          <p:cNvSpPr>
            <a:spLocks noGrp="1"/>
          </p:cNvSpPr>
          <p:nvPr>
            <p:ph idx="1"/>
          </p:nvPr>
        </p:nvSpPr>
        <p:spPr>
          <a:xfrm>
            <a:off x="457200" y="1407564"/>
            <a:ext cx="8229600" cy="5166972"/>
          </a:xfrm>
        </p:spPr>
        <p:txBody>
          <a:bodyPr>
            <a:normAutofit/>
          </a:bodyPr>
          <a:lstStyle/>
          <a:p>
            <a:pPr marL="109728" indent="0">
              <a:buNone/>
            </a:pPr>
            <a:endParaRPr lang="en-US" dirty="0"/>
          </a:p>
          <a:p>
            <a:r>
              <a:rPr lang="en-US" dirty="0" smtClean="0"/>
              <a:t>This presentation and </a:t>
            </a:r>
            <a:r>
              <a:rPr lang="en-US" dirty="0"/>
              <a:t>audio </a:t>
            </a:r>
            <a:r>
              <a:rPr lang="en-US" dirty="0" smtClean="0"/>
              <a:t>recordin</a:t>
            </a:r>
            <a:r>
              <a:rPr lang="en-US" dirty="0"/>
              <a:t>g: </a:t>
            </a:r>
            <a:r>
              <a:rPr lang="en-US" dirty="0">
                <a:hlinkClick r:id="rId2"/>
              </a:rPr>
              <a:t>http://sptf.info/online-trainings/universal-standards-</a:t>
            </a:r>
            <a:r>
              <a:rPr lang="en-US" dirty="0" smtClean="0">
                <a:hlinkClick r:id="rId2"/>
              </a:rPr>
              <a:t>implementation</a:t>
            </a:r>
            <a:r>
              <a:rPr lang="en-US" dirty="0" smtClean="0"/>
              <a:t> </a:t>
            </a:r>
          </a:p>
          <a:p>
            <a:pPr marL="109728" indent="0">
              <a:buNone/>
            </a:pPr>
            <a:endParaRPr lang="en-US" dirty="0" smtClean="0"/>
          </a:p>
          <a:p>
            <a:r>
              <a:rPr lang="en-US" dirty="0" smtClean="0"/>
              <a:t>The Universal Standards Implementation Guide: </a:t>
            </a:r>
            <a:r>
              <a:rPr lang="en-US" u="sng" dirty="0" smtClean="0"/>
              <a:t>Coming Soon!</a:t>
            </a:r>
          </a:p>
          <a:p>
            <a:endParaRPr lang="en-US" dirty="0"/>
          </a:p>
          <a:p>
            <a:r>
              <a:rPr lang="en-US" dirty="0" smtClean="0"/>
              <a:t>Universal Standards </a:t>
            </a:r>
            <a:r>
              <a:rPr lang="en-US" dirty="0"/>
              <a:t>Resource Library: </a:t>
            </a:r>
            <a:r>
              <a:rPr lang="en-US" dirty="0">
                <a:hlinkClick r:id="rId3"/>
              </a:rPr>
              <a:t>http://sptf.info/spmstandards/standards-implementation-</a:t>
            </a:r>
            <a:r>
              <a:rPr lang="en-US" dirty="0" smtClean="0">
                <a:hlinkClick r:id="rId3"/>
              </a:rPr>
              <a:t>resources</a:t>
            </a:r>
            <a:endParaRPr lang="en-US" dirty="0" smtClean="0"/>
          </a:p>
          <a:p>
            <a:endParaRPr lang="en-US" dirty="0"/>
          </a:p>
          <a:p>
            <a:endParaRPr lang="en-US" dirty="0"/>
          </a:p>
        </p:txBody>
      </p:sp>
    </p:spTree>
    <p:extLst>
      <p:ext uri="{BB962C8B-B14F-4D97-AF65-F5344CB8AC3E}">
        <p14:creationId xmlns:p14="http://schemas.microsoft.com/office/powerpoint/2010/main" val="159153087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us for Dimension3</a:t>
            </a:r>
            <a:endParaRPr lang="en-US" dirty="0"/>
          </a:p>
        </p:txBody>
      </p:sp>
      <p:sp>
        <p:nvSpPr>
          <p:cNvPr id="3" name="Content Placeholder 2"/>
          <p:cNvSpPr>
            <a:spLocks noGrp="1"/>
          </p:cNvSpPr>
          <p:nvPr>
            <p:ph idx="1"/>
          </p:nvPr>
        </p:nvSpPr>
        <p:spPr/>
        <p:txBody>
          <a:bodyPr/>
          <a:lstStyle/>
          <a:p>
            <a:r>
              <a:rPr lang="en-US" dirty="0" smtClean="0"/>
              <a:t>Topic: Design Products and Services that Meet Clients’ Needs and Preferences</a:t>
            </a:r>
          </a:p>
          <a:p>
            <a:pPr marL="109728" indent="0">
              <a:buNone/>
            </a:pPr>
            <a:endParaRPr lang="en-US" dirty="0" smtClean="0"/>
          </a:p>
          <a:p>
            <a:r>
              <a:rPr lang="en-US" dirty="0" smtClean="0"/>
              <a:t>Featuring CGAP</a:t>
            </a:r>
          </a:p>
          <a:p>
            <a:pPr marL="109728" indent="0">
              <a:buNone/>
            </a:pPr>
            <a:endParaRPr lang="en-US" dirty="0" smtClean="0"/>
          </a:p>
          <a:p>
            <a:r>
              <a:rPr lang="en-US" dirty="0" smtClean="0"/>
              <a:t>Date: </a:t>
            </a:r>
            <a:r>
              <a:rPr lang="en-US" dirty="0" smtClean="0"/>
              <a:t>Tuesday 18</a:t>
            </a:r>
            <a:r>
              <a:rPr lang="en-US" baseline="30000" dirty="0" smtClean="0"/>
              <a:t>th</a:t>
            </a:r>
            <a:r>
              <a:rPr lang="en-US" dirty="0" smtClean="0"/>
              <a:t> March</a:t>
            </a:r>
            <a:r>
              <a:rPr lang="en-US" dirty="0" smtClean="0"/>
              <a:t>, same time (9am UTC/GMT</a:t>
            </a:r>
            <a:r>
              <a:rPr lang="en-US" dirty="0" smtClean="0"/>
              <a:t>)</a:t>
            </a:r>
            <a:endParaRPr lang="en-US" dirty="0" smtClean="0"/>
          </a:p>
          <a:p>
            <a:endParaRPr lang="en-US" dirty="0"/>
          </a:p>
          <a:p>
            <a:r>
              <a:rPr lang="en-US" dirty="0" smtClean="0"/>
              <a:t>Don’t miss it!</a:t>
            </a:r>
          </a:p>
          <a:p>
            <a:endParaRPr lang="en-US" dirty="0" smtClean="0"/>
          </a:p>
          <a:p>
            <a:endParaRPr lang="en-US" dirty="0" smtClean="0"/>
          </a:p>
          <a:p>
            <a:endParaRPr lang="en-US" dirty="0"/>
          </a:p>
          <a:p>
            <a:pPr marL="109728" indent="0">
              <a:buNone/>
            </a:pPr>
            <a:endParaRPr lang="en-US" dirty="0"/>
          </a:p>
        </p:txBody>
      </p:sp>
    </p:spTree>
    <p:extLst>
      <p:ext uri="{BB962C8B-B14F-4D97-AF65-F5344CB8AC3E}">
        <p14:creationId xmlns:p14="http://schemas.microsoft.com/office/powerpoint/2010/main" val="1780451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dirty="0" smtClean="0"/>
              <a:t>Dimension 2 of the Universal Standards</a:t>
            </a:r>
            <a:endParaRPr lang="en-US" dirty="0"/>
          </a:p>
        </p:txBody>
      </p:sp>
      <p:sp>
        <p:nvSpPr>
          <p:cNvPr id="3" name="Content Placeholder 2"/>
          <p:cNvSpPr>
            <a:spLocks noGrp="1"/>
          </p:cNvSpPr>
          <p:nvPr>
            <p:ph idx="1"/>
          </p:nvPr>
        </p:nvSpPr>
        <p:spPr>
          <a:xfrm>
            <a:off x="457200" y="1676400"/>
            <a:ext cx="8229600" cy="4898136"/>
          </a:xfrm>
        </p:spPr>
        <p:txBody>
          <a:bodyPr/>
          <a:lstStyle/>
          <a:p>
            <a:r>
              <a:rPr lang="en-US" b="1" dirty="0" smtClean="0"/>
              <a:t>Section Title</a:t>
            </a:r>
            <a:r>
              <a:rPr lang="en-US" dirty="0" smtClean="0"/>
              <a:t>: Ensure Board, Management, and Employee Commitment to Social Goals</a:t>
            </a:r>
          </a:p>
          <a:p>
            <a:endParaRPr lang="en-US" dirty="0" smtClean="0"/>
          </a:p>
          <a:p>
            <a:r>
              <a:rPr lang="en-US" b="1" dirty="0" smtClean="0"/>
              <a:t>Rationale</a:t>
            </a:r>
            <a:r>
              <a:rPr lang="en-US" dirty="0" smtClean="0"/>
              <a:t>: An institution’s social strategy is only strong if the Board and all employees understand and uphold it.</a:t>
            </a:r>
          </a:p>
          <a:p>
            <a:pPr marL="109728" indent="0">
              <a:buNone/>
            </a:pPr>
            <a:endParaRPr lang="en-US" dirty="0"/>
          </a:p>
          <a:p>
            <a:r>
              <a:rPr lang="en-US" b="1" dirty="0" smtClean="0"/>
              <a:t>Three stakeholders</a:t>
            </a:r>
            <a:r>
              <a:rPr lang="en-US" dirty="0" smtClean="0"/>
              <a:t>: 1) Board members, 2) Senior managers, 3) All other employees</a:t>
            </a:r>
            <a:endParaRPr lang="en-US" dirty="0"/>
          </a:p>
        </p:txBody>
      </p:sp>
    </p:spTree>
    <p:extLst>
      <p:ext uri="{BB962C8B-B14F-4D97-AF65-F5344CB8AC3E}">
        <p14:creationId xmlns:p14="http://schemas.microsoft.com/office/powerpoint/2010/main" val="1650193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The standards in Dimension 2</a:t>
            </a:r>
            <a:endParaRPr lang="en-US" dirty="0"/>
          </a:p>
        </p:txBody>
      </p:sp>
      <p:sp>
        <p:nvSpPr>
          <p:cNvPr id="3" name="Content Placeholder 2"/>
          <p:cNvSpPr>
            <a:spLocks noGrp="1"/>
          </p:cNvSpPr>
          <p:nvPr>
            <p:ph idx="1"/>
          </p:nvPr>
        </p:nvSpPr>
        <p:spPr>
          <a:xfrm>
            <a:off x="457200" y="1676400"/>
            <a:ext cx="8229600" cy="4898136"/>
          </a:xfrm>
        </p:spPr>
        <p:txBody>
          <a:bodyPr>
            <a:normAutofit lnSpcReduction="10000"/>
          </a:bodyPr>
          <a:lstStyle/>
          <a:p>
            <a:r>
              <a:rPr lang="en-US" dirty="0"/>
              <a:t>2a- Members of the </a:t>
            </a:r>
            <a:r>
              <a:rPr lang="en-US" b="1" dirty="0"/>
              <a:t>Board</a:t>
            </a:r>
            <a:r>
              <a:rPr lang="en-US" dirty="0"/>
              <a:t> of </a:t>
            </a:r>
            <a:r>
              <a:rPr lang="en-US" dirty="0" smtClean="0"/>
              <a:t>hold </a:t>
            </a:r>
            <a:r>
              <a:rPr lang="en-US" dirty="0"/>
              <a:t>the institution accountable to its </a:t>
            </a:r>
            <a:r>
              <a:rPr lang="en-US" dirty="0" smtClean="0"/>
              <a:t>mission </a:t>
            </a:r>
            <a:r>
              <a:rPr lang="en-US" dirty="0"/>
              <a:t>and social goals. </a:t>
            </a:r>
            <a:endParaRPr lang="en-US" dirty="0" smtClean="0"/>
          </a:p>
          <a:p>
            <a:pPr marL="109728" indent="0">
              <a:buNone/>
            </a:pPr>
            <a:endParaRPr lang="en-US" dirty="0"/>
          </a:p>
          <a:p>
            <a:r>
              <a:rPr lang="en-US" dirty="0" smtClean="0"/>
              <a:t>2b- </a:t>
            </a:r>
            <a:r>
              <a:rPr lang="en-US" dirty="0"/>
              <a:t>Senior </a:t>
            </a:r>
            <a:r>
              <a:rPr lang="en-US" b="1" dirty="0"/>
              <a:t>management</a:t>
            </a:r>
            <a:r>
              <a:rPr lang="en-US" dirty="0"/>
              <a:t> oversees implementation of the institution's strategy for achieving its social goals</a:t>
            </a:r>
            <a:r>
              <a:rPr lang="en-US" dirty="0" smtClean="0"/>
              <a:t>.</a:t>
            </a:r>
          </a:p>
          <a:p>
            <a:pPr marL="109728" indent="0">
              <a:buNone/>
            </a:pPr>
            <a:endParaRPr lang="en-US" dirty="0"/>
          </a:p>
          <a:p>
            <a:r>
              <a:rPr lang="en-US" dirty="0" smtClean="0"/>
              <a:t>2c- </a:t>
            </a:r>
            <a:r>
              <a:rPr lang="en-US" b="1" dirty="0"/>
              <a:t>Employees</a:t>
            </a:r>
            <a:r>
              <a:rPr lang="en-US" dirty="0"/>
              <a:t> are recruited, evaluated, and recognized based on both social and financial performance criteria.</a:t>
            </a:r>
          </a:p>
        </p:txBody>
      </p:sp>
    </p:spTree>
    <p:extLst>
      <p:ext uri="{BB962C8B-B14F-4D97-AF65-F5344CB8AC3E}">
        <p14:creationId xmlns:p14="http://schemas.microsoft.com/office/powerpoint/2010/main" val="39360932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63557168"/>
              </p:ext>
            </p:extLst>
          </p:nvPr>
        </p:nvGraphicFramePr>
        <p:xfrm>
          <a:off x="0" y="0"/>
          <a:ext cx="9144000" cy="7652046"/>
        </p:xfrm>
        <a:graphic>
          <a:graphicData uri="http://schemas.openxmlformats.org/drawingml/2006/table">
            <a:tbl>
              <a:tblPr firstRow="1" bandRow="1">
                <a:tableStyleId>{2D5ABB26-0587-4C30-8999-92F81FD0307C}</a:tableStyleId>
              </a:tblPr>
              <a:tblGrid>
                <a:gridCol w="9144000"/>
              </a:tblGrid>
              <a:tr h="494660">
                <a:tc>
                  <a:txBody>
                    <a:bodyPr/>
                    <a:lstStyle/>
                    <a:p>
                      <a:r>
                        <a:rPr lang="en-US" sz="2400" b="1" dirty="0" smtClean="0">
                          <a:solidFill>
                            <a:schemeClr val="bg1"/>
                          </a:solidFill>
                        </a:rPr>
                        <a:t>Standard</a:t>
                      </a:r>
                      <a:endParaRPr lang="en-US" sz="2400" b="1" dirty="0">
                        <a:solidFill>
                          <a:schemeClr val="bg1"/>
                        </a:solidFill>
                      </a:endParaRPr>
                    </a:p>
                  </a:txBody>
                  <a:tcPr>
                    <a:solidFill>
                      <a:schemeClr val="tx2"/>
                    </a:solidFill>
                  </a:tcPr>
                </a:tc>
              </a:tr>
              <a:tr h="618326">
                <a:tc>
                  <a:txBody>
                    <a:bodyPr/>
                    <a:lstStyle/>
                    <a:p>
                      <a:r>
                        <a:rPr lang="en-US" sz="3000" b="1" dirty="0" smtClean="0">
                          <a:solidFill>
                            <a:schemeClr val="tx1"/>
                          </a:solidFill>
                        </a:rPr>
                        <a:t>2a- </a:t>
                      </a:r>
                      <a:r>
                        <a:rPr lang="en-US" sz="3000" b="1" dirty="0" smtClean="0"/>
                        <a:t>Members of the Board of hold the institution accountable to its mission and social goals. </a:t>
                      </a:r>
                    </a:p>
                  </a:txBody>
                  <a:tcPr/>
                </a:tc>
              </a:tr>
              <a:tr h="503378">
                <a:tc>
                  <a:txBody>
                    <a:bodyPr/>
                    <a:lstStyle/>
                    <a:p>
                      <a:r>
                        <a:rPr lang="en-US" sz="2400" b="1" dirty="0" smtClean="0">
                          <a:solidFill>
                            <a:srgbClr val="FFFFFF"/>
                          </a:solidFill>
                        </a:rPr>
                        <a:t>Essential</a:t>
                      </a:r>
                      <a:r>
                        <a:rPr lang="en-US" sz="2400" b="1" baseline="0" dirty="0" smtClean="0">
                          <a:solidFill>
                            <a:srgbClr val="FFFFFF"/>
                          </a:solidFill>
                        </a:rPr>
                        <a:t> Practices</a:t>
                      </a:r>
                      <a:endParaRPr lang="en-US" sz="2400" b="1" dirty="0">
                        <a:solidFill>
                          <a:srgbClr val="FFFFFF"/>
                        </a:solidFill>
                      </a:endParaRPr>
                    </a:p>
                  </a:txBody>
                  <a:tcPr>
                    <a:solidFill>
                      <a:schemeClr val="accent3"/>
                    </a:solidFill>
                  </a:tcPr>
                </a:tc>
              </a:tr>
              <a:tr h="5190968">
                <a:tc>
                  <a:txBody>
                    <a:bodyPr/>
                    <a:lstStyle/>
                    <a:p>
                      <a:pPr marL="457200" indent="-457200">
                        <a:buFont typeface="Arial"/>
                        <a:buChar char="•"/>
                      </a:pPr>
                      <a:r>
                        <a:rPr kumimoji="0" lang="en-US" sz="2500" kern="1200" dirty="0" smtClean="0">
                          <a:solidFill>
                            <a:schemeClr val="tx1"/>
                          </a:solidFill>
                          <a:effectLst/>
                          <a:latin typeface="+mn-lt"/>
                          <a:ea typeface="+mn-ea"/>
                          <a:cs typeface="+mn-cs"/>
                        </a:rPr>
                        <a:t>The Board gets an orientation on the social mission and goals, and their responsibilities for managing SP.</a:t>
                      </a:r>
                    </a:p>
                    <a:p>
                      <a:pPr marL="457200" indent="-457200">
                        <a:buFont typeface="Arial"/>
                        <a:buChar char="•"/>
                      </a:pPr>
                      <a:r>
                        <a:rPr kumimoji="0" lang="en-US" sz="2500" kern="1200" dirty="0" smtClean="0">
                          <a:solidFill>
                            <a:schemeClr val="tx1"/>
                          </a:solidFill>
                          <a:effectLst/>
                          <a:latin typeface="+mn-lt"/>
                          <a:ea typeface="+mn-ea"/>
                          <a:cs typeface="+mn-cs"/>
                        </a:rPr>
                        <a:t>The Board reviews SP data. </a:t>
                      </a:r>
                    </a:p>
                    <a:p>
                      <a:pPr marL="457200" indent="-457200">
                        <a:buFont typeface="Arial"/>
                        <a:buChar char="•"/>
                      </a:pPr>
                      <a:r>
                        <a:rPr kumimoji="0" lang="en-US" sz="2500" kern="1200" dirty="0" smtClean="0">
                          <a:solidFill>
                            <a:schemeClr val="tx1"/>
                          </a:solidFill>
                          <a:effectLst/>
                          <a:latin typeface="+mn-lt"/>
                          <a:ea typeface="+mn-ea"/>
                          <a:cs typeface="+mn-cs"/>
                        </a:rPr>
                        <a:t>The Board uses SP data to provide strategic direction.</a:t>
                      </a:r>
                    </a:p>
                    <a:p>
                      <a:pPr marL="457200" indent="-457200">
                        <a:buFont typeface="Arial"/>
                        <a:buChar char="•"/>
                      </a:pPr>
                      <a:r>
                        <a:rPr kumimoji="0" lang="en-US" sz="2500" kern="1200" dirty="0" smtClean="0">
                          <a:solidFill>
                            <a:schemeClr val="tx1"/>
                          </a:solidFill>
                          <a:effectLst/>
                          <a:latin typeface="+mn-lt"/>
                          <a:ea typeface="+mn-ea"/>
                          <a:cs typeface="+mn-cs"/>
                        </a:rPr>
                        <a:t>The Board incorporates SPM criteria into its performance evaluation of the CEO.</a:t>
                      </a:r>
                    </a:p>
                    <a:p>
                      <a:pPr marL="457200" indent="-457200">
                        <a:buFont typeface="Arial"/>
                        <a:buChar char="•"/>
                      </a:pPr>
                      <a:r>
                        <a:rPr kumimoji="0" lang="en-US" sz="2500" kern="1200" dirty="0" smtClean="0">
                          <a:solidFill>
                            <a:schemeClr val="tx1"/>
                          </a:solidFill>
                          <a:effectLst/>
                          <a:latin typeface="+mn-lt"/>
                          <a:ea typeface="+mn-ea"/>
                          <a:cs typeface="+mn-cs"/>
                        </a:rPr>
                        <a:t>The Board has a documented strategy to prevent institutional mission drift during changes in ownership structure and/or legal form.</a:t>
                      </a:r>
                    </a:p>
                  </a:txBody>
                  <a:tcPr/>
                </a:tc>
              </a:tr>
            </a:tbl>
          </a:graphicData>
        </a:graphic>
      </p:graphicFrame>
    </p:spTree>
    <p:extLst>
      <p:ext uri="{BB962C8B-B14F-4D97-AF65-F5344CB8AC3E}">
        <p14:creationId xmlns:p14="http://schemas.microsoft.com/office/powerpoint/2010/main" val="28728820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SPM Topics for </a:t>
            </a:r>
            <a:r>
              <a:rPr lang="en-US" dirty="0"/>
              <a:t>Board Review </a:t>
            </a:r>
          </a:p>
        </p:txBody>
      </p:sp>
      <p:sp>
        <p:nvSpPr>
          <p:cNvPr id="3" name="Content Placeholder 2"/>
          <p:cNvSpPr>
            <a:spLocks noGrp="1"/>
          </p:cNvSpPr>
          <p:nvPr>
            <p:ph sz="half" idx="1"/>
          </p:nvPr>
        </p:nvSpPr>
        <p:spPr>
          <a:xfrm>
            <a:off x="457200" y="1961020"/>
            <a:ext cx="4038600" cy="4814367"/>
          </a:xfrm>
        </p:spPr>
        <p:txBody>
          <a:bodyPr>
            <a:normAutofit/>
          </a:bodyPr>
          <a:lstStyle/>
          <a:p>
            <a:r>
              <a:rPr lang="en-US" sz="2300" dirty="0" smtClean="0"/>
              <a:t>Progress </a:t>
            </a:r>
            <a:r>
              <a:rPr lang="en-US" sz="2300" dirty="0"/>
              <a:t>towards </a:t>
            </a:r>
            <a:r>
              <a:rPr lang="en-US" sz="2300" dirty="0" smtClean="0"/>
              <a:t>social goals, </a:t>
            </a:r>
            <a:r>
              <a:rPr lang="en-US" sz="2300" dirty="0"/>
              <a:t>as measured by the social indicators         </a:t>
            </a:r>
            <a:endParaRPr lang="en-US" sz="2300" dirty="0" smtClean="0"/>
          </a:p>
          <a:p>
            <a:r>
              <a:rPr lang="en-US" sz="2300" dirty="0" smtClean="0"/>
              <a:t>Client </a:t>
            </a:r>
            <a:r>
              <a:rPr lang="en-US" sz="2300" dirty="0"/>
              <a:t>protection practices      </a:t>
            </a:r>
            <a:endParaRPr lang="en-US" sz="2300" dirty="0" smtClean="0"/>
          </a:p>
          <a:p>
            <a:r>
              <a:rPr lang="en-US" sz="2300" dirty="0" smtClean="0"/>
              <a:t>Growth </a:t>
            </a:r>
            <a:r>
              <a:rPr lang="en-US" sz="2300" dirty="0"/>
              <a:t>targets vs. actual growth        </a:t>
            </a:r>
            <a:endParaRPr lang="en-US" sz="2300" dirty="0" smtClean="0"/>
          </a:p>
          <a:p>
            <a:r>
              <a:rPr lang="en-US" sz="2300" dirty="0" smtClean="0"/>
              <a:t>Profit </a:t>
            </a:r>
            <a:r>
              <a:rPr lang="en-US" sz="2300" dirty="0"/>
              <a:t>allocation         </a:t>
            </a:r>
            <a:endParaRPr lang="en-US" sz="2300" dirty="0" smtClean="0"/>
          </a:p>
          <a:p>
            <a:r>
              <a:rPr lang="en-US" sz="2300" dirty="0" smtClean="0"/>
              <a:t>Product </a:t>
            </a:r>
            <a:r>
              <a:rPr lang="en-US" sz="2300" dirty="0"/>
              <a:t>range        </a:t>
            </a:r>
            <a:endParaRPr lang="en-US" sz="2300" dirty="0" smtClean="0"/>
          </a:p>
          <a:p>
            <a:r>
              <a:rPr lang="en-US" sz="2300" dirty="0" smtClean="0"/>
              <a:t> </a:t>
            </a:r>
            <a:r>
              <a:rPr lang="en-US" sz="2300" dirty="0"/>
              <a:t>Client feedback data or satisfaction surveys        </a:t>
            </a:r>
            <a:endParaRPr lang="en-US" sz="2300" dirty="0" smtClean="0"/>
          </a:p>
          <a:p>
            <a:r>
              <a:rPr lang="en-US" sz="2300" dirty="0" smtClean="0"/>
              <a:t>Client </a:t>
            </a:r>
            <a:r>
              <a:rPr lang="en-US" sz="2300" dirty="0"/>
              <a:t>rotation and exit survey </a:t>
            </a:r>
            <a:r>
              <a:rPr lang="en-US" sz="2300" dirty="0" smtClean="0"/>
              <a:t>data</a:t>
            </a:r>
            <a:endParaRPr lang="en-US" sz="2300" dirty="0"/>
          </a:p>
        </p:txBody>
      </p:sp>
      <p:sp>
        <p:nvSpPr>
          <p:cNvPr id="4" name="Content Placeholder 3"/>
          <p:cNvSpPr>
            <a:spLocks noGrp="1"/>
          </p:cNvSpPr>
          <p:nvPr>
            <p:ph sz="half" idx="2"/>
          </p:nvPr>
        </p:nvSpPr>
        <p:spPr>
          <a:xfrm>
            <a:off x="4648200" y="1961020"/>
            <a:ext cx="4038600" cy="4814367"/>
          </a:xfrm>
        </p:spPr>
        <p:txBody>
          <a:bodyPr>
            <a:normAutofit/>
          </a:bodyPr>
          <a:lstStyle/>
          <a:p>
            <a:r>
              <a:rPr lang="en-US" sz="2300" dirty="0"/>
              <a:t>HR policy (e.g. benefits, incentives, turnover, gender, etc.) including its alignment with the mission </a:t>
            </a:r>
            <a:endParaRPr lang="en-US" sz="2300" dirty="0" smtClean="0"/>
          </a:p>
          <a:p>
            <a:r>
              <a:rPr lang="en-US" sz="2300" dirty="0"/>
              <a:t>Employee turnover and employee satisfaction data </a:t>
            </a:r>
            <a:endParaRPr lang="en-US" sz="2300" dirty="0" smtClean="0"/>
          </a:p>
          <a:p>
            <a:r>
              <a:rPr lang="en-US" sz="2300" dirty="0"/>
              <a:t>Independent information on the above (e.g. from internal audit or independent external assessments, such as audit/rating</a:t>
            </a:r>
            <a:r>
              <a:rPr lang="en-US" sz="2300" dirty="0" smtClean="0"/>
              <a:t>). </a:t>
            </a:r>
            <a:endParaRPr lang="en-US" sz="2300" dirty="0"/>
          </a:p>
        </p:txBody>
      </p:sp>
    </p:spTree>
    <p:extLst>
      <p:ext uri="{BB962C8B-B14F-4D97-AF65-F5344CB8AC3E}">
        <p14:creationId xmlns:p14="http://schemas.microsoft.com/office/powerpoint/2010/main" val="22730300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16326511"/>
              </p:ext>
            </p:extLst>
          </p:nvPr>
        </p:nvGraphicFramePr>
        <p:xfrm>
          <a:off x="0" y="0"/>
          <a:ext cx="9144000" cy="7011966"/>
        </p:xfrm>
        <a:graphic>
          <a:graphicData uri="http://schemas.openxmlformats.org/drawingml/2006/table">
            <a:tbl>
              <a:tblPr firstRow="1" bandRow="1">
                <a:tableStyleId>{2D5ABB26-0587-4C30-8999-92F81FD0307C}</a:tableStyleId>
              </a:tblPr>
              <a:tblGrid>
                <a:gridCol w="9144000"/>
              </a:tblGrid>
              <a:tr h="494660">
                <a:tc>
                  <a:txBody>
                    <a:bodyPr/>
                    <a:lstStyle/>
                    <a:p>
                      <a:r>
                        <a:rPr lang="en-US" sz="2400" b="1" dirty="0" smtClean="0">
                          <a:solidFill>
                            <a:schemeClr val="bg1"/>
                          </a:solidFill>
                          <a:latin typeface="Cambria"/>
                          <a:cs typeface="Cambria"/>
                        </a:rPr>
                        <a:t>Standard</a:t>
                      </a:r>
                      <a:endParaRPr lang="en-US" sz="2400" b="1" dirty="0">
                        <a:solidFill>
                          <a:schemeClr val="bg1"/>
                        </a:solidFill>
                        <a:latin typeface="Cambria"/>
                        <a:cs typeface="Cambria"/>
                      </a:endParaRPr>
                    </a:p>
                  </a:txBody>
                  <a:tcPr>
                    <a:solidFill>
                      <a:schemeClr val="tx2"/>
                    </a:solidFill>
                  </a:tcPr>
                </a:tc>
              </a:tr>
              <a:tr h="6183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Cambria"/>
                          <a:cs typeface="Cambria"/>
                        </a:rPr>
                        <a:t>2b- </a:t>
                      </a:r>
                      <a:r>
                        <a:rPr lang="en-US" sz="2400" b="1" dirty="0" smtClean="0"/>
                        <a:t>Senior management oversees implementation of the institution's strategy for achieving its social goals.</a:t>
                      </a:r>
                    </a:p>
                  </a:txBody>
                  <a:tcPr/>
                </a:tc>
              </a:tr>
              <a:tr h="503378">
                <a:tc>
                  <a:txBody>
                    <a:bodyPr/>
                    <a:lstStyle/>
                    <a:p>
                      <a:r>
                        <a:rPr lang="en-US" sz="2400" b="1" dirty="0" smtClean="0">
                          <a:solidFill>
                            <a:srgbClr val="FFFFFF"/>
                          </a:solidFill>
                          <a:latin typeface="Cambria"/>
                          <a:cs typeface="Cambria"/>
                        </a:rPr>
                        <a:t>Essential</a:t>
                      </a:r>
                      <a:r>
                        <a:rPr lang="en-US" sz="2400" b="1" baseline="0" dirty="0" smtClean="0">
                          <a:solidFill>
                            <a:srgbClr val="FFFFFF"/>
                          </a:solidFill>
                          <a:latin typeface="Cambria"/>
                          <a:cs typeface="Cambria"/>
                        </a:rPr>
                        <a:t> Practices</a:t>
                      </a:r>
                      <a:endParaRPr lang="en-US" sz="2400" b="1" dirty="0">
                        <a:solidFill>
                          <a:srgbClr val="FFFFFF"/>
                        </a:solidFill>
                        <a:latin typeface="Cambria"/>
                        <a:cs typeface="Cambria"/>
                      </a:endParaRPr>
                    </a:p>
                  </a:txBody>
                  <a:tcPr>
                    <a:solidFill>
                      <a:schemeClr val="accent3"/>
                    </a:solidFill>
                  </a:tcPr>
                </a:tc>
              </a:tr>
              <a:tr h="5190968">
                <a:tc>
                  <a:txBody>
                    <a:bodyPr/>
                    <a:lstStyle/>
                    <a:p>
                      <a:pPr marL="457200" indent="-457200">
                        <a:buFont typeface="Arial"/>
                        <a:buChar char="•"/>
                      </a:pPr>
                      <a:r>
                        <a:rPr kumimoji="0" lang="en-US" sz="2700" kern="1200" dirty="0" smtClean="0">
                          <a:solidFill>
                            <a:schemeClr val="tx1"/>
                          </a:solidFill>
                          <a:effectLst/>
                          <a:latin typeface="Cambria"/>
                          <a:ea typeface="+mn-ea"/>
                          <a:cs typeface="Cambria"/>
                        </a:rPr>
                        <a:t>Sr. management integrates SP goals into business planning.</a:t>
                      </a:r>
                    </a:p>
                    <a:p>
                      <a:pPr marL="457200" indent="-457200">
                        <a:buFont typeface="Arial"/>
                        <a:buChar char="•"/>
                      </a:pPr>
                      <a:r>
                        <a:rPr kumimoji="0" lang="en-US" sz="2700" kern="1200" dirty="0" smtClean="0">
                          <a:solidFill>
                            <a:schemeClr val="tx1"/>
                          </a:solidFill>
                          <a:effectLst/>
                          <a:latin typeface="Cambria"/>
                          <a:ea typeface="+mn-ea"/>
                          <a:cs typeface="Cambria"/>
                        </a:rPr>
                        <a:t>The institutional culture raises awareness about fair and responsible treatment of clients. (CP</a:t>
                      </a:r>
                      <a:r>
                        <a:rPr kumimoji="0" lang="en-US" sz="2700" kern="1200" baseline="0" dirty="0" smtClean="0">
                          <a:solidFill>
                            <a:schemeClr val="tx1"/>
                          </a:solidFill>
                          <a:effectLst/>
                          <a:latin typeface="Cambria"/>
                          <a:ea typeface="+mn-ea"/>
                          <a:cs typeface="Cambria"/>
                        </a:rPr>
                        <a:t> </a:t>
                      </a:r>
                      <a:r>
                        <a:rPr kumimoji="0" lang="en-US" sz="2700" kern="1200" dirty="0" smtClean="0">
                          <a:solidFill>
                            <a:schemeClr val="tx1"/>
                          </a:solidFill>
                          <a:effectLst/>
                          <a:latin typeface="Cambria"/>
                          <a:ea typeface="+mn-ea"/>
                          <a:cs typeface="Cambria"/>
                        </a:rPr>
                        <a:t>standard 5.1)</a:t>
                      </a:r>
                    </a:p>
                    <a:p>
                      <a:pPr marL="457200" indent="-457200">
                        <a:buFont typeface="Arial"/>
                        <a:buChar char="•"/>
                      </a:pPr>
                      <a:r>
                        <a:rPr kumimoji="0" lang="en-US" sz="2700" kern="1200" dirty="0" smtClean="0">
                          <a:solidFill>
                            <a:schemeClr val="tx1"/>
                          </a:solidFill>
                          <a:effectLst/>
                          <a:latin typeface="Cambria"/>
                          <a:ea typeface="+mn-ea"/>
                          <a:cs typeface="Cambria"/>
                        </a:rPr>
                        <a:t>Sr. management analyzes SP data to compare the institution’s actual performance against its stated social targets. </a:t>
                      </a:r>
                    </a:p>
                    <a:p>
                      <a:pPr marL="457200" indent="-457200">
                        <a:buFont typeface="Arial"/>
                        <a:buChar char="•"/>
                      </a:pPr>
                      <a:r>
                        <a:rPr kumimoji="0" lang="en-US" sz="2700" kern="1200" dirty="0" smtClean="0">
                          <a:solidFill>
                            <a:schemeClr val="tx1"/>
                          </a:solidFill>
                          <a:effectLst/>
                          <a:latin typeface="Cambria"/>
                          <a:ea typeface="+mn-ea"/>
                          <a:cs typeface="Cambria"/>
                        </a:rPr>
                        <a:t>Sr. management analyzes and addresses social performance-related risks.</a:t>
                      </a:r>
                    </a:p>
                    <a:p>
                      <a:pPr marL="457200" indent="-457200">
                        <a:buFont typeface="Arial"/>
                        <a:buChar char="•"/>
                      </a:pPr>
                      <a:r>
                        <a:rPr lang="en-US" sz="2700" dirty="0" smtClean="0">
                          <a:effectLst/>
                          <a:latin typeface="Cambria"/>
                          <a:cs typeface="Cambria"/>
                        </a:rPr>
                        <a:t>The CEO</a:t>
                      </a:r>
                      <a:r>
                        <a:rPr lang="en-US" sz="2700" baseline="0" dirty="0" smtClean="0">
                          <a:effectLst/>
                          <a:latin typeface="Cambria"/>
                          <a:cs typeface="Cambria"/>
                        </a:rPr>
                        <a:t> </a:t>
                      </a:r>
                      <a:r>
                        <a:rPr lang="en-US" sz="2700" dirty="0" smtClean="0">
                          <a:effectLst/>
                          <a:latin typeface="Cambria"/>
                          <a:cs typeface="Cambria"/>
                        </a:rPr>
                        <a:t>holds senior managers accountable for making progress toward the institution’s social goals.</a:t>
                      </a:r>
                    </a:p>
                  </a:txBody>
                  <a:tcPr/>
                </a:tc>
              </a:tr>
            </a:tbl>
          </a:graphicData>
        </a:graphic>
      </p:graphicFrame>
    </p:spTree>
    <p:extLst>
      <p:ext uri="{BB962C8B-B14F-4D97-AF65-F5344CB8AC3E}">
        <p14:creationId xmlns:p14="http://schemas.microsoft.com/office/powerpoint/2010/main" val="26450567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99865243"/>
              </p:ext>
            </p:extLst>
          </p:nvPr>
        </p:nvGraphicFramePr>
        <p:xfrm>
          <a:off x="0" y="0"/>
          <a:ext cx="9144000" cy="7011966"/>
        </p:xfrm>
        <a:graphic>
          <a:graphicData uri="http://schemas.openxmlformats.org/drawingml/2006/table">
            <a:tbl>
              <a:tblPr firstRow="1" bandRow="1">
                <a:tableStyleId>{2D5ABB26-0587-4C30-8999-92F81FD0307C}</a:tableStyleId>
              </a:tblPr>
              <a:tblGrid>
                <a:gridCol w="9144000"/>
              </a:tblGrid>
              <a:tr h="494660">
                <a:tc>
                  <a:txBody>
                    <a:bodyPr/>
                    <a:lstStyle/>
                    <a:p>
                      <a:r>
                        <a:rPr lang="en-US" sz="2400" b="1" dirty="0" smtClean="0">
                          <a:solidFill>
                            <a:schemeClr val="bg1"/>
                          </a:solidFill>
                          <a:latin typeface="Cambria"/>
                          <a:cs typeface="Cambria"/>
                        </a:rPr>
                        <a:t>Standard</a:t>
                      </a:r>
                      <a:endParaRPr lang="en-US" sz="2400" b="1" dirty="0">
                        <a:solidFill>
                          <a:schemeClr val="bg1"/>
                        </a:solidFill>
                        <a:latin typeface="Cambria"/>
                        <a:cs typeface="Cambria"/>
                      </a:endParaRPr>
                    </a:p>
                  </a:txBody>
                  <a:tcPr>
                    <a:solidFill>
                      <a:schemeClr val="tx2"/>
                    </a:solidFill>
                  </a:tcPr>
                </a:tc>
              </a:tr>
              <a:tr h="6183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Cambria"/>
                          <a:cs typeface="Cambria"/>
                        </a:rPr>
                        <a:t>2c-</a:t>
                      </a:r>
                      <a:r>
                        <a:rPr lang="en-US" sz="2400" b="1" baseline="0" dirty="0" smtClean="0">
                          <a:solidFill>
                            <a:schemeClr val="tx1"/>
                          </a:solidFill>
                          <a:latin typeface="Cambria"/>
                          <a:cs typeface="Cambria"/>
                        </a:rPr>
                        <a:t> Employees are recruited, evaluated, and recognized based on both social and financial performance criteria.</a:t>
                      </a:r>
                      <a:endParaRPr lang="en-US" sz="2400" b="1" dirty="0" smtClean="0">
                        <a:solidFill>
                          <a:schemeClr val="tx1"/>
                        </a:solidFill>
                        <a:latin typeface="Cambria"/>
                        <a:cs typeface="Cambria"/>
                      </a:endParaRPr>
                    </a:p>
                  </a:txBody>
                  <a:tcPr/>
                </a:tc>
              </a:tr>
              <a:tr h="503378">
                <a:tc>
                  <a:txBody>
                    <a:bodyPr/>
                    <a:lstStyle/>
                    <a:p>
                      <a:r>
                        <a:rPr lang="en-US" sz="2400" b="1" dirty="0" smtClean="0">
                          <a:solidFill>
                            <a:srgbClr val="FFFFFF"/>
                          </a:solidFill>
                          <a:latin typeface="Cambria"/>
                          <a:cs typeface="Cambria"/>
                        </a:rPr>
                        <a:t>Essential</a:t>
                      </a:r>
                      <a:r>
                        <a:rPr lang="en-US" sz="2400" b="1" baseline="0" dirty="0" smtClean="0">
                          <a:solidFill>
                            <a:srgbClr val="FFFFFF"/>
                          </a:solidFill>
                          <a:latin typeface="Cambria"/>
                          <a:cs typeface="Cambria"/>
                        </a:rPr>
                        <a:t> Practices</a:t>
                      </a:r>
                      <a:endParaRPr lang="en-US" sz="2400" b="1" dirty="0">
                        <a:solidFill>
                          <a:srgbClr val="FFFFFF"/>
                        </a:solidFill>
                        <a:latin typeface="Cambria"/>
                        <a:cs typeface="Cambria"/>
                      </a:endParaRPr>
                    </a:p>
                  </a:txBody>
                  <a:tcPr>
                    <a:solidFill>
                      <a:schemeClr val="accent3"/>
                    </a:solidFill>
                  </a:tcPr>
                </a:tc>
              </a:tr>
              <a:tr h="5190968">
                <a:tc>
                  <a:txBody>
                    <a:bodyPr/>
                    <a:lstStyle/>
                    <a:p>
                      <a:pPr marL="457200" indent="-457200">
                        <a:buFont typeface="Arial"/>
                        <a:buChar char="•"/>
                      </a:pPr>
                      <a:r>
                        <a:rPr lang="en-US" sz="2700" b="0" dirty="0" smtClean="0">
                          <a:effectLst/>
                          <a:latin typeface="Cambria"/>
                          <a:cs typeface="Cambria"/>
                        </a:rPr>
                        <a:t>Job candidates are screened and hired for their commitment to the institution’s social goals, and their ability to carry out SP</a:t>
                      </a:r>
                      <a:r>
                        <a:rPr lang="en-US" sz="2700" b="0" baseline="0" dirty="0" smtClean="0">
                          <a:effectLst/>
                          <a:latin typeface="Cambria"/>
                          <a:cs typeface="Cambria"/>
                        </a:rPr>
                        <a:t> </a:t>
                      </a:r>
                      <a:r>
                        <a:rPr lang="en-US" sz="2700" b="0" dirty="0" smtClean="0">
                          <a:effectLst/>
                          <a:latin typeface="Cambria"/>
                          <a:cs typeface="Cambria"/>
                        </a:rPr>
                        <a:t>related job responsibilities. </a:t>
                      </a:r>
                    </a:p>
                    <a:p>
                      <a:pPr marL="457200" indent="-457200">
                        <a:buFont typeface="Arial"/>
                        <a:buChar char="•"/>
                      </a:pPr>
                      <a:r>
                        <a:rPr lang="en-US" sz="2700" b="0" dirty="0" smtClean="0">
                          <a:effectLst/>
                          <a:latin typeface="Cambria"/>
                          <a:cs typeface="Cambria"/>
                        </a:rPr>
                        <a:t>The institution provides training and evaluates employees on both social performance and financial performance responsibilities. </a:t>
                      </a:r>
                    </a:p>
                    <a:p>
                      <a:pPr marL="457200" indent="-457200">
                        <a:buFont typeface="Arial"/>
                        <a:buChar char="•"/>
                      </a:pPr>
                      <a:r>
                        <a:rPr lang="en-US" sz="2700" b="0" dirty="0" smtClean="0">
                          <a:effectLst/>
                          <a:latin typeface="Cambria"/>
                          <a:cs typeface="Cambria"/>
                        </a:rPr>
                        <a:t>The institution implements policies to promote ethics and prevent fraud. (CP</a:t>
                      </a:r>
                      <a:r>
                        <a:rPr lang="en-US" sz="2700" b="0" baseline="0" dirty="0" smtClean="0">
                          <a:effectLst/>
                          <a:latin typeface="Cambria"/>
                          <a:cs typeface="Cambria"/>
                        </a:rPr>
                        <a:t> </a:t>
                      </a:r>
                      <a:r>
                        <a:rPr lang="en-US" sz="2700" b="0" dirty="0" smtClean="0">
                          <a:effectLst/>
                          <a:latin typeface="Cambria"/>
                          <a:cs typeface="Cambria"/>
                        </a:rPr>
                        <a:t>standard 5.4)</a:t>
                      </a:r>
                    </a:p>
                    <a:p>
                      <a:pPr marL="457200" indent="-457200">
                        <a:buFont typeface="Arial"/>
                        <a:buChar char="•"/>
                      </a:pPr>
                      <a:r>
                        <a:rPr lang="en-US" sz="2700" b="0" dirty="0" smtClean="0">
                          <a:effectLst/>
                          <a:latin typeface="Cambria"/>
                          <a:cs typeface="Cambria"/>
                        </a:rPr>
                        <a:t>The institution incentivizes quality loans.  (CP standard 2.2)</a:t>
                      </a:r>
                    </a:p>
                  </a:txBody>
                  <a:tcPr/>
                </a:tc>
              </a:tr>
            </a:tbl>
          </a:graphicData>
        </a:graphic>
      </p:graphicFrame>
    </p:spTree>
    <p:extLst>
      <p:ext uri="{BB962C8B-B14F-4D97-AF65-F5344CB8AC3E}">
        <p14:creationId xmlns:p14="http://schemas.microsoft.com/office/powerpoint/2010/main" val="13472677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186"/>
            <a:ext cx="8229600" cy="1066800"/>
          </a:xfrm>
        </p:spPr>
        <p:txBody>
          <a:bodyPr>
            <a:normAutofit fontScale="90000"/>
          </a:bodyPr>
          <a:lstStyle/>
          <a:p>
            <a:r>
              <a:rPr lang="en-US" dirty="0" smtClean="0"/>
              <a:t>Example of evaluating </a:t>
            </a:r>
            <a:r>
              <a:rPr lang="en-US" smtClean="0"/>
              <a:t>loan officers on </a:t>
            </a:r>
            <a:r>
              <a:rPr lang="en-US" dirty="0" smtClean="0"/>
              <a:t>SP criteria</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972025304"/>
              </p:ext>
            </p:extLst>
          </p:nvPr>
        </p:nvGraphicFramePr>
        <p:xfrm>
          <a:off x="-155974" y="1849600"/>
          <a:ext cx="9555474" cy="4679706"/>
        </p:xfrm>
        <a:graphic>
          <a:graphicData uri="http://schemas.openxmlformats.org/presentationml/2006/ole">
            <mc:AlternateContent xmlns:mc="http://schemas.openxmlformats.org/markup-compatibility/2006">
              <mc:Choice xmlns:v="urn:schemas-microsoft-com:vml" Requires="v">
                <p:oleObj spid="_x0000_s1047" name="Document" r:id="rId3" imgW="5638592" imgH="2336714" progId="Word.Document.12">
                  <p:embed/>
                </p:oleObj>
              </mc:Choice>
              <mc:Fallback>
                <p:oleObj name="Document" r:id="rId3" imgW="5638592" imgH="2336714" progId="Word.Document.12">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74" y="1849600"/>
                        <a:ext cx="9555474" cy="4679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6932045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airobi Training">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2473</TotalTime>
  <Words>1697</Words>
  <Application>Microsoft Macintosh PowerPoint</Application>
  <PresentationFormat>On-screen Show (4:3)</PresentationFormat>
  <Paragraphs>257</Paragraphs>
  <Slides>23</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Nairobi Training</vt:lpstr>
      <vt:lpstr>Document</vt:lpstr>
      <vt:lpstr>   Dimension 2: Ensure Board, Management, and Employee Commitment to Social Goals</vt:lpstr>
      <vt:lpstr>Agenda</vt:lpstr>
      <vt:lpstr>Dimension 2 of the Universal Standards</vt:lpstr>
      <vt:lpstr>The standards in Dimension 2</vt:lpstr>
      <vt:lpstr>PowerPoint Presentation</vt:lpstr>
      <vt:lpstr>SPM Topics for Board Review </vt:lpstr>
      <vt:lpstr>PowerPoint Presentation</vt:lpstr>
      <vt:lpstr>PowerPoint Presentation</vt:lpstr>
      <vt:lpstr>Example of evaluating loan officers on SP criteria</vt:lpstr>
      <vt:lpstr>Demonstration of the new SPI4 social audit tool and interview with Bonnie Brusky </vt:lpstr>
      <vt:lpstr>SPI4 – what is it? </vt:lpstr>
      <vt:lpstr>SPI4 – why does the sector need it? </vt:lpstr>
      <vt:lpstr>SPI4 - how was it developed?</vt:lpstr>
      <vt:lpstr>SPI4 – why use it?</vt:lpstr>
      <vt:lpstr>SPI4 - What does it look like?</vt:lpstr>
      <vt:lpstr>Demonstration of the SPI4</vt:lpstr>
      <vt:lpstr>Is the SPI report useful as a management/Board reporting tool?</vt:lpstr>
      <vt:lpstr>How often should the Board receive an SPI report? Sr. management?</vt:lpstr>
      <vt:lpstr>If my FI already creates an SPM report on a regular basis, how can the SPI help us?</vt:lpstr>
      <vt:lpstr>What resources are required, for using the SPI 4 for regular reporting to the Board/ Sr. management?</vt:lpstr>
      <vt:lpstr>Find out more about SPI4</vt:lpstr>
      <vt:lpstr>Where to find more resources on Dimension 2</vt:lpstr>
      <vt:lpstr>Join us for Dimension3</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Section 2: Ensure Board, Management, and Employee Commitment to Social Goals</dc:title>
  <dc:creator>Steve Wardle</dc:creator>
  <cp:lastModifiedBy>Steve Wardle</cp:lastModifiedBy>
  <cp:revision>39</cp:revision>
  <dcterms:created xsi:type="dcterms:W3CDTF">2014-02-20T12:31:03Z</dcterms:created>
  <dcterms:modified xsi:type="dcterms:W3CDTF">2014-02-27T11:45:57Z</dcterms:modified>
</cp:coreProperties>
</file>