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58" r:id="rId3"/>
    <p:sldId id="259" r:id="rId4"/>
    <p:sldId id="260" r:id="rId5"/>
    <p:sldId id="261" r:id="rId6"/>
    <p:sldId id="263" r:id="rId7"/>
    <p:sldId id="265" r:id="rId8"/>
    <p:sldId id="281" r:id="rId9"/>
    <p:sldId id="282" r:id="rId10"/>
    <p:sldId id="283" r:id="rId11"/>
    <p:sldId id="284" r:id="rId12"/>
    <p:sldId id="285" r:id="rId13"/>
    <p:sldId id="286" r:id="rId14"/>
    <p:sldId id="287" r:id="rId15"/>
    <p:sldId id="288" r:id="rId16"/>
    <p:sldId id="289" r:id="rId17"/>
    <p:sldId id="290" r:id="rId18"/>
    <p:sldId id="28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72" autoAdjust="0"/>
  </p:normalViewPr>
  <p:slideViewPr>
    <p:cSldViewPr snapToGrid="0" snapToObjects="1">
      <p:cViewPr varScale="1">
        <p:scale>
          <a:sx n="84" d="100"/>
          <a:sy n="84" d="100"/>
        </p:scale>
        <p:origin x="-7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7B29F-8FB2-0C4A-9EA2-79F1DFA1BF0D}" type="datetimeFigureOut">
              <a:rPr lang="en-US" smtClean="0"/>
              <a:pPr/>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58F0-061F-9342-B2DC-CC02445E2300}" type="slidenum">
              <a:rPr lang="en-US" smtClean="0"/>
              <a:pPr/>
              <a:t>‹#›</a:t>
            </a:fld>
            <a:endParaRPr lang="en-US"/>
          </a:p>
        </p:txBody>
      </p:sp>
    </p:spTree>
    <p:extLst>
      <p:ext uri="{BB962C8B-B14F-4D97-AF65-F5344CB8AC3E}">
        <p14:creationId xmlns:p14="http://schemas.microsoft.com/office/powerpoint/2010/main" val="2729686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58F0-061F-9342-B2DC-CC02445E2300}" type="slidenum">
              <a:rPr lang="en-US" smtClean="0"/>
              <a:pPr/>
              <a:t>2</a:t>
            </a:fld>
            <a:endParaRPr lang="en-US"/>
          </a:p>
        </p:txBody>
      </p:sp>
    </p:spTree>
    <p:extLst>
      <p:ext uri="{BB962C8B-B14F-4D97-AF65-F5344CB8AC3E}">
        <p14:creationId xmlns:p14="http://schemas.microsoft.com/office/powerpoint/2010/main" val="343353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D97F461-ECD7-CB4E-9687-1E678B1D9456}" type="slidenum">
              <a:rPr lang="en-US" sz="1200"/>
              <a:pPr eaLnBrk="1" fontAlgn="base" hangingPunct="1">
                <a:spcBef>
                  <a:spcPct val="0"/>
                </a:spcBef>
                <a:spcAft>
                  <a:spcPct val="0"/>
                </a:spcAft>
              </a:pPr>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Dimension 2 is called “Ensure Board, Management, and Employee Commitment to Social Goals.” You’ll remember that Section 1 of the Standards advises that MFIs should have a social strategy that defines their mission, target clients, social goals, social targets, and social indicators.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Dimension 2 looks at </a:t>
            </a:r>
            <a:r>
              <a:rPr lang="en-US" sz="1200" i="1" kern="1200" dirty="0" smtClean="0">
                <a:solidFill>
                  <a:schemeClr val="tx1"/>
                </a:solidFill>
                <a:effectLst/>
                <a:latin typeface="+mn-lt"/>
                <a:ea typeface="+mn-ea"/>
                <a:cs typeface="+mn-cs"/>
              </a:rPr>
              <a:t>how that social strategy is carried out</a:t>
            </a:r>
            <a:r>
              <a:rPr lang="en-US" sz="1200" kern="1200" dirty="0" smtClean="0">
                <a:solidFill>
                  <a:schemeClr val="tx1"/>
                </a:solidFill>
                <a:effectLst/>
                <a:latin typeface="+mn-lt"/>
                <a:ea typeface="+mn-ea"/>
                <a:cs typeface="+mn-cs"/>
              </a:rPr>
              <a:t> by the Board, the management, and other employees. </a:t>
            </a:r>
          </a:p>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68610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standards are broad statements that describe what the institution should achieve. The real guidance is found in the essential practices, which describe how an institution should fulfill the standard. So let’s look at the essential practices for each of these four standards.</a:t>
            </a:r>
          </a:p>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62601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first at standard </a:t>
            </a:r>
            <a:r>
              <a:rPr lang="en-US" sz="1200" b="1" kern="1200" dirty="0" smtClean="0">
                <a:solidFill>
                  <a:schemeClr val="tx1"/>
                </a:solidFill>
                <a:effectLst/>
                <a:latin typeface="+mn-lt"/>
                <a:ea typeface="+mn-ea"/>
                <a:cs typeface="+mn-cs"/>
              </a:rPr>
              <a:t>2a- Members of the Board of hold the institution accountable to its mission and social goals.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does this look like in practice? Here’s where we look at the essential practices. </a:t>
            </a:r>
          </a:p>
          <a:p>
            <a:pPr lvl="0"/>
            <a:r>
              <a:rPr lang="en-US" sz="1200" kern="1200" dirty="0" smtClean="0">
                <a:solidFill>
                  <a:schemeClr val="tx1"/>
                </a:solidFill>
                <a:effectLst/>
                <a:latin typeface="+mn-lt"/>
                <a:ea typeface="+mn-ea"/>
                <a:cs typeface="+mn-cs"/>
              </a:rPr>
              <a:t>First, the institution should provide the Board with an orientation on the social mission and goals, and the Board’s responsibilities for managing social performance, and confirm that each member agrees.  </a:t>
            </a:r>
            <a:r>
              <a:rPr lang="en-US" sz="1200" i="1" kern="1200" dirty="0" smtClean="0">
                <a:solidFill>
                  <a:schemeClr val="tx1"/>
                </a:solidFill>
                <a:effectLst/>
                <a:latin typeface="+mn-lt"/>
                <a:ea typeface="+mn-ea"/>
                <a:cs typeface="+mn-cs"/>
              </a:rPr>
              <a:t>This means that by the end of their orientation, each Board member should understand what the institution is trying to achieve socially, they know their particular role for managing that social and that they formally agree to these things.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what do we mean by Board responsibilities related to SPM? That is what the remaining Essential Practices answer.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Once the Board understands their responsibilities related to SP, they should review SP information, at least on an annual basis. I’m going to flip to the next slide for a moment, so you can see the topics that we believe the Board should review at least annually.</a:t>
            </a:r>
          </a:p>
          <a:p>
            <a:r>
              <a:rPr lang="en-US" sz="1200" kern="1200" dirty="0" smtClean="0">
                <a:solidFill>
                  <a:schemeClr val="tx1"/>
                </a:solidFill>
                <a:effectLst/>
                <a:latin typeface="+mn-lt"/>
                <a:ea typeface="+mn-ea"/>
                <a:cs typeface="+mn-cs"/>
              </a:rPr>
              <a:t>[Show slide SPM Topics for Board Review then flip back one slide]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Board uses social performance data to provide strategic direction to the institution. This means that after reviewing the topics we just looked at, the Board gives direction to sr. management.</a:t>
            </a:r>
          </a:p>
          <a:p>
            <a:pPr lvl="1"/>
            <a:r>
              <a:rPr lang="en-US" sz="1200" kern="1200" dirty="0" smtClean="0">
                <a:solidFill>
                  <a:schemeClr val="tx1"/>
                </a:solidFill>
                <a:effectLst/>
                <a:latin typeface="+mn-lt"/>
                <a:ea typeface="+mn-ea"/>
                <a:cs typeface="+mn-cs"/>
              </a:rPr>
              <a:t>Let’s take an example of this process. Let’s say that during an SPM review, the Board found that actual growth rates were exceeding growth targets by a lot, and this was accompanied by a simultaneous decrease in client satisfaction and a decrease in staff satisfaction. The board might conclude that growth was outpacing the institution’s capacity, as staff work loads were becoming unmanageable and customer service was declining. They would then direct sr. management to make critical decisions about either slowing growth or hiring and training additional staff, or taking some other corrective measure. This is an example of how the board would review SPM data—which in this case is growth rates, client satisfaction, and staff satisfaction—and then provide strategic input based on what they find.</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Board uses SP criteria when evaluating the performance of the CEO/Director.  </a:t>
            </a:r>
            <a:r>
              <a:rPr lang="en-US" sz="1200" i="1" kern="1200" dirty="0" smtClean="0">
                <a:solidFill>
                  <a:schemeClr val="tx1"/>
                </a:solidFill>
                <a:effectLst/>
                <a:latin typeface="+mn-lt"/>
                <a:ea typeface="+mn-ea"/>
                <a:cs typeface="+mn-cs"/>
              </a:rPr>
              <a:t>Every year, the Board should conduct a formal evaluation of the CEO/Managing Director using SPM criteria relevant to the institution’s social goals. This means that when they evaluate the director’s performance, they look at whether the institution is achieving it’s social targets, for example client retention targets, targeting of women or rural people, change in clients’ savings—whatever it is that the institution has decided on as its social targets, these should be a part of the evaluation of the director/CEO.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Board has a strategy to prevent institutional mission drift during changes in ownership structure and/or legal form (e.g., transformation).  </a:t>
            </a:r>
            <a:r>
              <a:rPr lang="en-US" sz="1200" i="1" kern="1200" dirty="0" smtClean="0">
                <a:solidFill>
                  <a:schemeClr val="tx1"/>
                </a:solidFill>
                <a:effectLst/>
                <a:latin typeface="+mn-lt"/>
                <a:ea typeface="+mn-ea"/>
                <a:cs typeface="+mn-cs"/>
              </a:rPr>
              <a:t>This means the institution has a preventative strategy in place, so that if the institution goes through a transformation, a change in ownership, or a similar situation where there’s risk for mission drift, they have measures in place to reduce this risk. An example would be a policy on how new investors are vetted, so that new investors don’t dilute the institution’s social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Standard </a:t>
            </a:r>
            <a:r>
              <a:rPr lang="en-US" sz="1200" b="1" kern="1200" dirty="0" smtClean="0">
                <a:solidFill>
                  <a:schemeClr val="tx1"/>
                </a:solidFill>
                <a:effectLst/>
                <a:latin typeface="+mn-lt"/>
                <a:ea typeface="+mn-ea"/>
                <a:cs typeface="+mn-cs"/>
              </a:rPr>
              <a:t>2b states that senior management oversees implementation of the institution's strategy for achieving its social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essential practices describe how sr. management oversees the social strategy.</a:t>
            </a:r>
          </a:p>
          <a:p>
            <a:pPr lvl="0"/>
            <a:r>
              <a:rPr lang="en-US" sz="1200" kern="1200" dirty="0" smtClean="0">
                <a:solidFill>
                  <a:schemeClr val="tx1"/>
                </a:solidFill>
                <a:effectLst/>
                <a:latin typeface="+mn-lt"/>
                <a:ea typeface="+mn-ea"/>
                <a:cs typeface="+mn-cs"/>
              </a:rPr>
              <a:t>First, senior management integrates the institution’s social performance goals into business planning. </a:t>
            </a:r>
            <a:r>
              <a:rPr lang="en-US" sz="1200" i="1" kern="1200" dirty="0" smtClean="0">
                <a:solidFill>
                  <a:schemeClr val="tx1"/>
                </a:solidFill>
                <a:effectLst/>
                <a:latin typeface="+mn-lt"/>
                <a:ea typeface="+mn-ea"/>
                <a:cs typeface="+mn-cs"/>
              </a:rPr>
              <a:t>This is similar to what we said the Board should do—sr. management should consider both the social and financial implications of all decisions, for example decisions on new products or delivery mechanisms, or decisions on where to set growth targets. These should each be considered based not only on their financial implications, but also whether or not they will help the institution to reach its social goals.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institutional culture raises awareness about fair and responsible treatment of clients. </a:t>
            </a:r>
            <a:r>
              <a:rPr lang="en-US" sz="1200" i="1" kern="1200" dirty="0" smtClean="0">
                <a:solidFill>
                  <a:schemeClr val="tx1"/>
                </a:solidFill>
                <a:effectLst/>
                <a:latin typeface="+mn-lt"/>
                <a:ea typeface="+mn-ea"/>
                <a:cs typeface="+mn-cs"/>
              </a:rPr>
              <a:t>This is primarily the responsibility of </a:t>
            </a:r>
            <a:r>
              <a:rPr lang="en-US" sz="1200" i="1" kern="1200" dirty="0" err="1" smtClean="0">
                <a:solidFill>
                  <a:schemeClr val="tx1"/>
                </a:solidFill>
                <a:effectLst/>
                <a:latin typeface="+mn-lt"/>
                <a:ea typeface="+mn-ea"/>
                <a:cs typeface="+mn-cs"/>
              </a:rPr>
              <a:t>sr</a:t>
            </a:r>
            <a:r>
              <a:rPr lang="en-US" sz="1200" i="1" kern="1200" dirty="0" smtClean="0">
                <a:solidFill>
                  <a:schemeClr val="tx1"/>
                </a:solidFill>
                <a:effectLst/>
                <a:latin typeface="+mn-lt"/>
                <a:ea typeface="+mn-ea"/>
                <a:cs typeface="+mn-cs"/>
              </a:rPr>
              <a:t> management, which is why it appears here. Implementing this EP means putting in place a Code of Conduct, and then enforcing it through training, performance evaluations, and sanctions for violations of the Code.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 side note to explain the parenthesis here: As many of you know, the Smart Campaign’s certification standards are embedded within the Universal Standards, and we’ve tried to make it very obvious which of the essentials practices are also CP standards, by highlighting them within the document. So the CP standard that applies comes from CPP #5—Fair and Respectful Treatment of Clients.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Senior management analyzes social performance data, including data on client-level outcomes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compare the institution’s actual performance against its stated social targets. </a:t>
            </a:r>
            <a:r>
              <a:rPr lang="en-US" sz="1200" i="1" kern="1200" dirty="0" smtClean="0">
                <a:solidFill>
                  <a:schemeClr val="tx1"/>
                </a:solidFill>
                <a:effectLst/>
                <a:latin typeface="+mn-lt"/>
                <a:ea typeface="+mn-ea"/>
                <a:cs typeface="+mn-cs"/>
              </a:rPr>
              <a:t>Sr. management should use concrete social data, collected from the field, to compare the institution’s social targets (which we discuss in Dimension 1) to the institution’s real performance—the same way that they would do this for financial performance targets.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Senior managers consider and take action to avoid social performance related risks (e.g., reputation risk, mission drift).  </a:t>
            </a:r>
            <a:r>
              <a:rPr lang="en-US" sz="1200" i="1" kern="1200" dirty="0" smtClean="0">
                <a:solidFill>
                  <a:schemeClr val="tx1"/>
                </a:solidFill>
                <a:effectLst/>
                <a:latin typeface="+mn-lt"/>
                <a:ea typeface="+mn-ea"/>
                <a:cs typeface="+mn-cs"/>
              </a:rPr>
              <a:t>This means that managers are vigilant about watching for SP risks, they define what the potential risks are (for example, a risk would be high staff growth without adequate resources for training them) and carefully monitor these risks.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CEO/Director holds senior managers accountable for making progress toward the institution’s social goals. </a:t>
            </a:r>
            <a:r>
              <a:rPr lang="en-US" sz="1200" i="1" kern="1200" dirty="0" smtClean="0">
                <a:solidFill>
                  <a:schemeClr val="tx1"/>
                </a:solidFill>
                <a:effectLst/>
                <a:latin typeface="+mn-lt"/>
                <a:ea typeface="+mn-ea"/>
                <a:cs typeface="+mn-cs"/>
              </a:rPr>
              <a:t>In the same way that the Board should hold the director accountable for the institution’s social achievements, so too should the director hold her sr. staff accountable to specific social performance targets. This means that </a:t>
            </a:r>
            <a:r>
              <a:rPr lang="en-US" sz="1200" i="1" kern="1200" dirty="0" err="1" smtClean="0">
                <a:solidFill>
                  <a:schemeClr val="tx1"/>
                </a:solidFill>
                <a:effectLst/>
                <a:latin typeface="+mn-lt"/>
                <a:ea typeface="+mn-ea"/>
                <a:cs typeface="+mn-cs"/>
              </a:rPr>
              <a:t>sr</a:t>
            </a:r>
            <a:r>
              <a:rPr lang="en-US" sz="1200" i="1" kern="1200" dirty="0" smtClean="0">
                <a:solidFill>
                  <a:schemeClr val="tx1"/>
                </a:solidFill>
                <a:effectLst/>
                <a:latin typeface="+mn-lt"/>
                <a:ea typeface="+mn-ea"/>
                <a:cs typeface="+mn-cs"/>
              </a:rPr>
              <a:t> staff are not only evaluated on hitting their financial performance targets, but also their social performance targets.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1058F0-061F-9342-B2DC-CC02445E2300}" type="slidenum">
              <a:rPr lang="en-US" smtClean="0"/>
              <a:pPr/>
              <a:t>7</a:t>
            </a:fld>
            <a:endParaRPr lang="en-US"/>
          </a:p>
        </p:txBody>
      </p:sp>
    </p:spTree>
    <p:extLst>
      <p:ext uri="{BB962C8B-B14F-4D97-AF65-F5344CB8AC3E}">
        <p14:creationId xmlns:p14="http://schemas.microsoft.com/office/powerpoint/2010/main" val="205402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EFE1A2"/>
              </a:solidFill>
              <a:latin typeface="Georgia"/>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CE69465-B709-AF4E-804A-CD64098C1D4B}" type="slidenum">
              <a:rPr lang="en-US" smtClean="0">
                <a:solidFill>
                  <a:prstClr val="white"/>
                </a:solidFill>
                <a:latin typeface="Georgia"/>
              </a:rPr>
              <a:pPr/>
              <a:t>‹#›</a:t>
            </a:fld>
            <a:endParaRPr lang="en-US">
              <a:solidFill>
                <a:prstClr val="white"/>
              </a:solidFill>
              <a:latin typeface="Georgia"/>
            </a:endParaRPr>
          </a:p>
        </p:txBody>
      </p:sp>
    </p:spTree>
    <p:extLst>
      <p:ext uri="{BB962C8B-B14F-4D97-AF65-F5344CB8AC3E}">
        <p14:creationId xmlns:p14="http://schemas.microsoft.com/office/powerpoint/2010/main" val="157875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223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16682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75945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8476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09901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27" name="Slide Number Placeholder 26"/>
          <p:cNvSpPr>
            <a:spLocks noGrp="1"/>
          </p:cNvSpPr>
          <p:nvPr>
            <p:ph type="sldNum" sz="quarter" idx="11"/>
          </p:nvPr>
        </p:nvSpPr>
        <p:spPr/>
        <p:txBody>
          <a:bodyPr rtlCol="0"/>
          <a:lstStyle/>
          <a:p>
            <a:fld id="{6CE69465-B709-AF4E-804A-CD64098C1D4B}" type="slidenum">
              <a:rPr lang="en-US" smtClean="0">
                <a:latin typeface="Georgia"/>
              </a:rPr>
              <a:pPr/>
              <a:t>‹#›</a:t>
            </a:fld>
            <a:endParaRPr lang="en-US">
              <a:latin typeface="Georgia"/>
            </a:endParaRPr>
          </a:p>
        </p:txBody>
      </p:sp>
      <p:sp>
        <p:nvSpPr>
          <p:cNvPr id="28" name="Footer Placeholder 27"/>
          <p:cNvSpPr>
            <a:spLocks noGrp="1"/>
          </p:cNvSpPr>
          <p:nvPr>
            <p:ph type="ftr" sz="quarter" idx="12"/>
          </p:nvPr>
        </p:nvSpPr>
        <p:spPr/>
        <p:txBody>
          <a:bodyPr rtlCol="0"/>
          <a:lstStyle/>
          <a:p>
            <a:endParaRPr lang="en-US">
              <a:solidFill>
                <a:srgbClr val="EFE1A2"/>
              </a:solidFill>
              <a:latin typeface="Georgia"/>
            </a:endParaRPr>
          </a:p>
        </p:txBody>
      </p:sp>
    </p:spTree>
    <p:extLst>
      <p:ext uri="{BB962C8B-B14F-4D97-AF65-F5344CB8AC3E}">
        <p14:creationId xmlns:p14="http://schemas.microsoft.com/office/powerpoint/2010/main" val="338117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EFE1A2"/>
              </a:solidFill>
              <a:latin typeface="Georgia"/>
            </a:endParaRPr>
          </a:p>
        </p:txBody>
      </p:sp>
      <p:sp>
        <p:nvSpPr>
          <p:cNvPr id="5" name="Slide Number Placeholder 4"/>
          <p:cNvSpPr>
            <a:spLocks noGrp="1"/>
          </p:cNvSpPr>
          <p:nvPr>
            <p:ph type="sldNum" sz="quarter" idx="12"/>
          </p:nvPr>
        </p:nvSpPr>
        <p:spPr>
          <a:xfrm>
            <a:off x="8174736" y="2272"/>
            <a:ext cx="762000" cy="365760"/>
          </a:xfrm>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4009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3" name="Footer Placeholder 2"/>
          <p:cNvSpPr>
            <a:spLocks noGrp="1"/>
          </p:cNvSpPr>
          <p:nvPr>
            <p:ph type="ftr" sz="quarter" idx="11"/>
          </p:nvPr>
        </p:nvSpPr>
        <p:spPr/>
        <p:txBody>
          <a:bodyPr/>
          <a:lstStyle/>
          <a:p>
            <a:endParaRPr lang="en-US">
              <a:solidFill>
                <a:srgbClr val="EFE1A2"/>
              </a:solidFill>
              <a:latin typeface="Georgia"/>
            </a:endParaRPr>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02803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0499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612431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2FF44A-B3AF-0C4A-85BE-5D8653657ACC}" type="datetimeFigureOut">
              <a:rPr lang="en-US" smtClean="0">
                <a:solidFill>
                  <a:srgbClr val="EFE1A2"/>
                </a:solidFill>
                <a:latin typeface="Georgia"/>
              </a:rPr>
              <a:pPr/>
              <a:t>3/18/14</a:t>
            </a:fld>
            <a:endParaRPr lang="en-US">
              <a:solidFill>
                <a:srgbClr val="EFE1A2"/>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EFE1A2"/>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45440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hyperlink" Target="http://www.cgap.org/about/programs/applied-product-innovation" TargetMode="External"/><Relationship Id="rId4" Type="http://schemas.openxmlformats.org/officeDocument/2006/relationships/hyperlink" Target="http://www.ideo.com/work/human-centered-design-toolki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tf.info/online-trainings/universal-standards-implementation" TargetMode="External"/><Relationship Id="rId3" Type="http://schemas.openxmlformats.org/officeDocument/2006/relationships/hyperlink" Target="http://sptf.info/spmstandards/standards-implementation-resour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827"/>
            <a:ext cx="8458200" cy="1573500"/>
          </a:xfrm>
        </p:spPr>
        <p:txBody>
          <a:bodyPr>
            <a:noAutofit/>
          </a:bodyPr>
          <a:lstStyle/>
          <a:p>
            <a:pPr lvl="0"/>
            <a:r>
              <a:rPr lang="en-US" dirty="0" smtClean="0">
                <a:solidFill>
                  <a:srgbClr val="FF6600"/>
                </a:solidFill>
              </a:rPr>
              <a:t/>
            </a:r>
            <a:br>
              <a:rPr lang="en-US" dirty="0" smtClean="0">
                <a:solidFill>
                  <a:srgbClr val="FF6600"/>
                </a:solidFill>
              </a:rPr>
            </a:br>
            <a:r>
              <a:rPr lang="en-US" dirty="0">
                <a:solidFill>
                  <a:srgbClr val="FF6600"/>
                </a:solidFill>
              </a:rPr>
              <a:t/>
            </a:r>
            <a:br>
              <a:rPr lang="en-US" dirty="0">
                <a:solidFill>
                  <a:srgbClr val="FF6600"/>
                </a:solidFill>
              </a:rPr>
            </a:br>
            <a:r>
              <a:rPr lang="en-US" dirty="0" smtClean="0">
                <a:solidFill>
                  <a:srgbClr val="FF6600"/>
                </a:solidFill>
              </a:rPr>
              <a:t/>
            </a:r>
            <a:br>
              <a:rPr lang="en-US" dirty="0" smtClean="0">
                <a:solidFill>
                  <a:srgbClr val="FF6600"/>
                </a:solidFill>
              </a:rPr>
            </a:br>
            <a:r>
              <a:rPr lang="en-US" dirty="0" smtClean="0">
                <a:solidFill>
                  <a:srgbClr val="FF6600"/>
                </a:solidFill>
              </a:rPr>
              <a:t>Dimension 3</a:t>
            </a:r>
            <a:r>
              <a:rPr lang="en-US" dirty="0">
                <a:solidFill>
                  <a:srgbClr val="FF6600"/>
                </a:solidFill>
              </a:rPr>
              <a:t>: Design Products, Services, Delivery Models and Channels That Meet Clients’ Needs and Preferences</a:t>
            </a:r>
          </a:p>
        </p:txBody>
      </p:sp>
      <p:pic>
        <p:nvPicPr>
          <p:cNvPr id="4" name="Picture 5" descr="SocialPerformance400x129"/>
          <p:cNvPicPr>
            <a:picLocks noChangeAspect="1" noChangeArrowheads="1"/>
          </p:cNvPicPr>
          <p:nvPr/>
        </p:nvPicPr>
        <p:blipFill>
          <a:blip r:embed="rId2"/>
          <a:srcRect/>
          <a:stretch>
            <a:fillRect/>
          </a:stretch>
        </p:blipFill>
        <p:spPr bwMode="auto">
          <a:xfrm>
            <a:off x="2209800" y="3871912"/>
            <a:ext cx="4800600" cy="1676400"/>
          </a:xfrm>
          <a:prstGeom prst="rect">
            <a:avLst/>
          </a:prstGeom>
          <a:noFill/>
          <a:ln w="9525">
            <a:noFill/>
            <a:miter lim="800000"/>
            <a:headEnd/>
            <a:tailEnd/>
          </a:ln>
        </p:spPr>
      </p:pic>
      <p:sp>
        <p:nvSpPr>
          <p:cNvPr id="3" name="TextBox 2"/>
          <p:cNvSpPr txBox="1"/>
          <p:nvPr/>
        </p:nvSpPr>
        <p:spPr>
          <a:xfrm>
            <a:off x="457200" y="5548312"/>
            <a:ext cx="8262655" cy="430887"/>
          </a:xfrm>
          <a:prstGeom prst="rect">
            <a:avLst/>
          </a:prstGeom>
          <a:noFill/>
        </p:spPr>
        <p:txBody>
          <a:bodyPr wrap="square" rtlCol="0">
            <a:spAutoFit/>
          </a:bodyPr>
          <a:lstStyle/>
          <a:p>
            <a:pPr algn="ctr"/>
            <a:r>
              <a:rPr lang="en-US" sz="2200" dirty="0">
                <a:solidFill>
                  <a:prstClr val="black"/>
                </a:solidFill>
                <a:latin typeface="Georgia"/>
              </a:rPr>
              <a:t>With </a:t>
            </a:r>
            <a:r>
              <a:rPr lang="en-US" sz="2200" dirty="0" smtClean="0">
                <a:solidFill>
                  <a:prstClr val="black"/>
                </a:solidFill>
                <a:latin typeface="Georgia"/>
              </a:rPr>
              <a:t>Claudia McKay of CGAP and Leah Wardle of the SPTF</a:t>
            </a:r>
            <a:endParaRPr lang="en-US" sz="2200" dirty="0">
              <a:solidFill>
                <a:prstClr val="black"/>
              </a:solidFill>
              <a:latin typeface="Georgia"/>
            </a:endParaRPr>
          </a:p>
        </p:txBody>
      </p:sp>
    </p:spTree>
    <p:extLst>
      <p:ext uri="{BB962C8B-B14F-4D97-AF65-F5344CB8AC3E}">
        <p14:creationId xmlns:p14="http://schemas.microsoft.com/office/powerpoint/2010/main" val="35956555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3. Why is prototyping important?</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Prototyping can be simple and inexpensive but saves lots of money by honing in on right concepts quickly</a:t>
            </a:r>
          </a:p>
          <a:p>
            <a:pPr>
              <a:lnSpc>
                <a:spcPct val="150000"/>
              </a:lnSpc>
            </a:pPr>
            <a:r>
              <a:rPr lang="en-GB" sz="2600" dirty="0" smtClean="0"/>
              <a:t>Need to be creative when prototyping intangible products, like financial services</a:t>
            </a:r>
            <a:endParaRPr lang="en-GB" sz="2600" dirty="0"/>
          </a:p>
        </p:txBody>
      </p:sp>
    </p:spTree>
    <p:extLst>
      <p:ext uri="{BB962C8B-B14F-4D97-AF65-F5344CB8AC3E}">
        <p14:creationId xmlns:p14="http://schemas.microsoft.com/office/powerpoint/2010/main" val="4119766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jpg"/>
          <p:cNvPicPr>
            <a:picLocks noChangeAspect="1"/>
          </p:cNvPicPr>
          <p:nvPr/>
        </p:nvPicPr>
        <p:blipFill>
          <a:blip r:embed="rId2" cstate="print">
            <a:alphaModFix amt="9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bwMode="auto">
          <a:xfrm>
            <a:off x="931268" y="162645"/>
            <a:ext cx="8212732" cy="91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lnSpc>
                <a:spcPct val="120000"/>
              </a:lnSpc>
            </a:pPr>
            <a:r>
              <a:rPr lang="en-US" sz="3200" kern="1000" dirty="0" smtClean="0">
                <a:solidFill>
                  <a:schemeClr val="bg1"/>
                </a:solidFill>
                <a:latin typeface="Georgia"/>
                <a:cs typeface="Georgia"/>
              </a:rPr>
              <a:t>Example: Financial Inclusion for the Poorest Women in Pakistan</a:t>
            </a:r>
            <a:endParaRPr lang="en-US" sz="3200" kern="1000" dirty="0">
              <a:solidFill>
                <a:schemeClr val="bg1"/>
              </a:solidFill>
              <a:latin typeface="Georgia"/>
              <a:cs typeface="Georgia"/>
            </a:endParaRPr>
          </a:p>
        </p:txBody>
      </p:sp>
      <p:sp>
        <p:nvSpPr>
          <p:cNvPr id="6" name="TextBox 5"/>
          <p:cNvSpPr txBox="1"/>
          <p:nvPr/>
        </p:nvSpPr>
        <p:spPr>
          <a:xfrm>
            <a:off x="165198" y="1309703"/>
            <a:ext cx="2581229" cy="6232476"/>
          </a:xfrm>
          <a:prstGeom prst="rect">
            <a:avLst/>
          </a:prstGeom>
          <a:noFill/>
        </p:spPr>
        <p:txBody>
          <a:bodyPr wrap="square" rtlCol="0">
            <a:spAutoFit/>
          </a:bodyPr>
          <a:lstStyle/>
          <a:p>
            <a:r>
              <a:rPr lang="en-US" sz="2100" dirty="0" smtClean="0">
                <a:solidFill>
                  <a:schemeClr val="bg1"/>
                </a:solidFill>
              </a:rPr>
              <a:t>Very poor women recipients of government social transfers ($10/month)</a:t>
            </a:r>
          </a:p>
          <a:p>
            <a:endParaRPr lang="en-US" sz="2100" dirty="0" smtClean="0">
              <a:solidFill>
                <a:schemeClr val="bg1"/>
              </a:solidFill>
            </a:endParaRPr>
          </a:p>
          <a:p>
            <a:r>
              <a:rPr lang="en-US" sz="2100" u="sng" dirty="0" smtClean="0">
                <a:solidFill>
                  <a:schemeClr val="bg1"/>
                </a:solidFill>
              </a:rPr>
              <a:t>Found pervasive distrust of bank due to:</a:t>
            </a:r>
            <a:endParaRPr lang="en-US" sz="2100" dirty="0" smtClean="0">
              <a:solidFill>
                <a:schemeClr val="bg1"/>
              </a:solidFill>
            </a:endParaRPr>
          </a:p>
          <a:p>
            <a:pPr>
              <a:buFont typeface="Arial"/>
              <a:buChar char="•"/>
            </a:pPr>
            <a:r>
              <a:rPr lang="en-US" sz="2100" dirty="0" smtClean="0">
                <a:solidFill>
                  <a:schemeClr val="bg1"/>
                </a:solidFill>
              </a:rPr>
              <a:t> Irregular payments</a:t>
            </a:r>
          </a:p>
          <a:p>
            <a:pPr>
              <a:buFont typeface="Arial"/>
              <a:buChar char="•"/>
            </a:pPr>
            <a:r>
              <a:rPr lang="en-US" sz="2100" dirty="0" smtClean="0">
                <a:solidFill>
                  <a:schemeClr val="bg1"/>
                </a:solidFill>
              </a:rPr>
              <a:t>Zero communication</a:t>
            </a:r>
          </a:p>
          <a:p>
            <a:pPr>
              <a:buFont typeface="Arial"/>
              <a:buChar char="•"/>
            </a:pPr>
            <a:r>
              <a:rPr lang="en-US" sz="2100" dirty="0" smtClean="0">
                <a:solidFill>
                  <a:schemeClr val="bg1"/>
                </a:solidFill>
              </a:rPr>
              <a:t> Inability to get money independently from ATMs</a:t>
            </a:r>
          </a:p>
          <a:p>
            <a:pPr>
              <a:buFont typeface="Arial"/>
              <a:buChar char="•"/>
            </a:pPr>
            <a:endParaRPr lang="en-US" sz="2100" u="sng" dirty="0" smtClean="0">
              <a:solidFill>
                <a:schemeClr val="bg1"/>
              </a:solidFill>
            </a:endParaRPr>
          </a:p>
          <a:p>
            <a:pPr>
              <a:buFont typeface="Arial"/>
              <a:buChar char="•"/>
            </a:pPr>
            <a:endParaRPr lang="en-US" sz="2100" dirty="0">
              <a:solidFill>
                <a:schemeClr val="bg1"/>
              </a:solidFill>
            </a:endParaRPr>
          </a:p>
        </p:txBody>
      </p:sp>
    </p:spTree>
    <p:extLst>
      <p:ext uri="{BB962C8B-B14F-4D97-AF65-F5344CB8AC3E}">
        <p14:creationId xmlns:p14="http://schemas.microsoft.com/office/powerpoint/2010/main" val="2488830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pPr eaLnBrk="1" hangingPunct="1"/>
            <a:endParaRPr lang="en-US" sz="2000">
              <a:solidFill>
                <a:srgbClr val="E46C0A"/>
              </a:solidFill>
              <a:latin typeface="Calibri" charset="0"/>
            </a:endParaRPr>
          </a:p>
        </p:txBody>
      </p:sp>
      <p:pic>
        <p:nvPicPr>
          <p:cNvPr id="43010" name="Picture 4" descr="IMG_419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473076" y="2633810"/>
            <a:ext cx="4872470" cy="43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2100" spc="200" dirty="0" smtClean="0">
                <a:solidFill>
                  <a:srgbClr val="FFFFFF"/>
                </a:solidFill>
                <a:latin typeface="Georgia"/>
                <a:cs typeface="Georgia"/>
              </a:rPr>
              <a:t>Contextualizing</a:t>
            </a:r>
          </a:p>
          <a:p>
            <a:pPr eaLnBrk="1" hangingPunct="1">
              <a:lnSpc>
                <a:spcPct val="120000"/>
              </a:lnSpc>
            </a:pPr>
            <a:endParaRPr lang="en-US" sz="2100" spc="200" dirty="0">
              <a:solidFill>
                <a:schemeClr val="bg1"/>
              </a:solidFill>
              <a:latin typeface="Georgia"/>
              <a:cs typeface="Georgia"/>
            </a:endParaRPr>
          </a:p>
          <a:p>
            <a:pPr>
              <a:lnSpc>
                <a:spcPct val="120000"/>
              </a:lnSpc>
            </a:pPr>
            <a:r>
              <a:rPr lang="en-US" sz="2100" dirty="0">
                <a:solidFill>
                  <a:schemeClr val="bg1"/>
                </a:solidFill>
                <a:latin typeface="Georgia"/>
                <a:cs typeface="Georgia"/>
              </a:rPr>
              <a:t>Understanding numerals is highly contextual. For example, a beneficiary was able to enter in the following phone number but read and entered in the number from right to left, the way Urdu script is read.  We saw the same issue when it came to entering PINs into an ATM.</a:t>
            </a:r>
            <a:r>
              <a:rPr lang="en-US" sz="2100" dirty="0" smtClean="0">
                <a:solidFill>
                  <a:schemeClr val="bg1"/>
                </a:solidFill>
                <a:latin typeface="Georgia"/>
                <a:cs typeface="Georgia"/>
              </a:rPr>
              <a:t> </a:t>
            </a:r>
          </a:p>
          <a:p>
            <a:pPr>
              <a:lnSpc>
                <a:spcPct val="120000"/>
              </a:lnSpc>
            </a:pPr>
            <a:endParaRPr lang="en-US" sz="2100" dirty="0" smtClean="0">
              <a:solidFill>
                <a:schemeClr val="bg1"/>
              </a:solidFill>
              <a:latin typeface="Georgia"/>
              <a:cs typeface="Georgia"/>
            </a:endParaRPr>
          </a:p>
        </p:txBody>
      </p:sp>
    </p:spTree>
    <p:extLst>
      <p:ext uri="{BB962C8B-B14F-4D97-AF65-F5344CB8AC3E}">
        <p14:creationId xmlns:p14="http://schemas.microsoft.com/office/powerpoint/2010/main" val="80526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unication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communicate_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68895" y="392045"/>
            <a:ext cx="7144743" cy="707886"/>
          </a:xfrm>
          <a:prstGeom prst="rect">
            <a:avLst/>
          </a:prstGeom>
          <a:noFill/>
        </p:spPr>
        <p:txBody>
          <a:bodyPr wrap="square" rtlCol="0">
            <a:spAutoFit/>
          </a:bodyPr>
          <a:lstStyle/>
          <a:p>
            <a:pPr eaLnBrk="1" hangingPunct="1"/>
            <a:r>
              <a:rPr lang="en-US" sz="2200" spc="200" dirty="0" smtClean="0">
                <a:solidFill>
                  <a:schemeClr val="bg1"/>
                </a:solidFill>
                <a:latin typeface="Helvetica 75 Bold"/>
                <a:cs typeface="Helvetica 75 Bold"/>
              </a:rPr>
              <a:t>COMMUNICATION</a:t>
            </a:r>
          </a:p>
          <a:p>
            <a:pPr eaLnBrk="1" hangingPunct="1"/>
            <a:endParaRPr lang="en-US" spc="200" dirty="0">
              <a:solidFill>
                <a:srgbClr val="E46C09"/>
              </a:solidFill>
              <a:latin typeface="Helvetica 75 Bold"/>
              <a:cs typeface="Helvetica 75 Bold"/>
            </a:endParaRPr>
          </a:p>
        </p:txBody>
      </p:sp>
      <p:sp>
        <p:nvSpPr>
          <p:cNvPr id="5" name="TextBox 5"/>
          <p:cNvSpPr txBox="1">
            <a:spLocks noChangeArrowheads="1"/>
          </p:cNvSpPr>
          <p:nvPr/>
        </p:nvSpPr>
        <p:spPr bwMode="auto">
          <a:xfrm>
            <a:off x="465139" y="5342479"/>
            <a:ext cx="8237536"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2000" dirty="0" smtClean="0">
                <a:solidFill>
                  <a:schemeClr val="bg1"/>
                </a:solidFill>
                <a:latin typeface="Georgia"/>
                <a:cs typeface="Georgia"/>
              </a:rPr>
              <a:t>We prototyped different ways of guiding women through the use of ATMs. We set out to design a new product for them but ended up developing tools for the bank to effectively serve and communicate with illiterate customers.</a:t>
            </a:r>
            <a:endParaRPr lang="en-US" sz="2000" dirty="0">
              <a:solidFill>
                <a:schemeClr val="bg1"/>
              </a:solidFill>
              <a:latin typeface="Georgia"/>
              <a:cs typeface="Georgia"/>
            </a:endParaRPr>
          </a:p>
        </p:txBody>
      </p:sp>
    </p:spTree>
    <p:extLst>
      <p:ext uri="{BB962C8B-B14F-4D97-AF65-F5344CB8AC3E}">
        <p14:creationId xmlns:p14="http://schemas.microsoft.com/office/powerpoint/2010/main" val="18070476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4. What were the results of the projects?</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Half the projects have resulted in offerings in market, several still in development</a:t>
            </a:r>
          </a:p>
          <a:p>
            <a:pPr>
              <a:lnSpc>
                <a:spcPct val="150000"/>
              </a:lnSpc>
            </a:pPr>
            <a:r>
              <a:rPr lang="en-GB" sz="2600" dirty="0" smtClean="0"/>
              <a:t>HCD helped bring client perspective to many aspects of organization beyond products</a:t>
            </a:r>
          </a:p>
          <a:p>
            <a:pPr>
              <a:lnSpc>
                <a:spcPct val="150000"/>
              </a:lnSpc>
            </a:pPr>
            <a:r>
              <a:rPr lang="en-GB" sz="2600" dirty="0" smtClean="0"/>
              <a:t>HCD not a ‘magic bullet,’ did not solve implementation challenges</a:t>
            </a:r>
            <a:endParaRPr lang="en-GB" sz="2600" dirty="0"/>
          </a:p>
        </p:txBody>
      </p:sp>
    </p:spTree>
    <p:extLst>
      <p:ext uri="{BB962C8B-B14F-4D97-AF65-F5344CB8AC3E}">
        <p14:creationId xmlns:p14="http://schemas.microsoft.com/office/powerpoint/2010/main" val="3671597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3200" dirty="0" smtClean="0"/>
              <a:t>5. Isn’t this expensive? Can organizations do this on their own?</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Conducting the entire HCD process requires expertise</a:t>
            </a:r>
          </a:p>
          <a:p>
            <a:pPr>
              <a:lnSpc>
                <a:spcPct val="150000"/>
              </a:lnSpc>
            </a:pPr>
            <a:r>
              <a:rPr lang="en-GB" sz="2600" dirty="0" smtClean="0"/>
              <a:t>Isolated parts of process can be done without design experts and can bring huge benefits</a:t>
            </a:r>
          </a:p>
          <a:p>
            <a:pPr>
              <a:lnSpc>
                <a:spcPct val="150000"/>
              </a:lnSpc>
            </a:pPr>
            <a:r>
              <a:rPr lang="en-GB" sz="2600" dirty="0" smtClean="0"/>
              <a:t>Increasingly, local design firms doing this at lower price points</a:t>
            </a:r>
            <a:endParaRPr lang="en-GB" sz="2600" dirty="0"/>
          </a:p>
        </p:txBody>
      </p:sp>
    </p:spTree>
    <p:extLst>
      <p:ext uri="{BB962C8B-B14F-4D97-AF65-F5344CB8AC3E}">
        <p14:creationId xmlns:p14="http://schemas.microsoft.com/office/powerpoint/2010/main" val="20101308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75"/>
            <a:ext cx="8229600" cy="1066800"/>
          </a:xfrm>
        </p:spPr>
        <p:txBody>
          <a:bodyPr>
            <a:normAutofit fontScale="90000"/>
          </a:bodyPr>
          <a:lstStyle/>
          <a:p>
            <a:r>
              <a:rPr lang="en-US" dirty="0" smtClean="0"/>
              <a:t>Find out more about Human Centered Design</a:t>
            </a:r>
            <a:endParaRPr lang="en-US" dirty="0"/>
          </a:p>
        </p:txBody>
      </p:sp>
      <p:sp>
        <p:nvSpPr>
          <p:cNvPr id="4" name="Content Placeholder 2"/>
          <p:cNvSpPr>
            <a:spLocks noGrp="1"/>
          </p:cNvSpPr>
          <p:nvPr>
            <p:ph idx="1"/>
          </p:nvPr>
        </p:nvSpPr>
        <p:spPr>
          <a:xfrm>
            <a:off x="0" y="2067752"/>
            <a:ext cx="9144000" cy="4325112"/>
          </a:xfrm>
        </p:spPr>
        <p:txBody>
          <a:bodyPr>
            <a:noAutofit/>
          </a:bodyPr>
          <a:lstStyle/>
          <a:p>
            <a:r>
              <a:rPr lang="es-ES" sz="3000" dirty="0" smtClean="0"/>
              <a:t>More about CGAP’s work in Applied Product Innovation:  </a:t>
            </a:r>
            <a:r>
              <a:rPr lang="en-US" sz="3000" dirty="0" smtClean="0"/>
              <a:t> </a:t>
            </a:r>
            <a:r>
              <a:rPr lang="en-US" sz="3000" dirty="0" smtClean="0">
                <a:hlinkClick r:id="rId3"/>
              </a:rPr>
              <a:t>http://www.cgap.org/about/programs/applied-product-innovation</a:t>
            </a:r>
            <a:endParaRPr lang="en-US" sz="3000" dirty="0" smtClean="0"/>
          </a:p>
          <a:p>
            <a:endParaRPr lang="en-US" sz="3000" dirty="0" smtClean="0"/>
          </a:p>
          <a:p>
            <a:r>
              <a:rPr lang="en-US" sz="3000" dirty="0" err="1" smtClean="0"/>
              <a:t>IDEO’s</a:t>
            </a:r>
            <a:r>
              <a:rPr lang="en-US" sz="3000" dirty="0" smtClean="0"/>
              <a:t> free Human-Centered Design Toolkit: </a:t>
            </a:r>
            <a:r>
              <a:rPr lang="en-US" sz="3000" dirty="0" smtClean="0">
                <a:hlinkClick r:id="rId4"/>
              </a:rPr>
              <a:t>http://www.ideo.com/work/human-centered-design-toolkit/</a:t>
            </a:r>
            <a:endParaRPr lang="en-US" sz="3000" dirty="0" smtClean="0"/>
          </a:p>
          <a:p>
            <a:endParaRPr lang="es-ES" sz="3000" dirty="0"/>
          </a:p>
        </p:txBody>
      </p:sp>
    </p:spTree>
    <p:extLst>
      <p:ext uri="{BB962C8B-B14F-4D97-AF65-F5344CB8AC3E}">
        <p14:creationId xmlns:p14="http://schemas.microsoft.com/office/powerpoint/2010/main" val="679547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19"/>
            <a:ext cx="8229600" cy="1066800"/>
          </a:xfrm>
        </p:spPr>
        <p:txBody>
          <a:bodyPr>
            <a:normAutofit fontScale="90000"/>
          </a:bodyPr>
          <a:lstStyle/>
          <a:p>
            <a:r>
              <a:rPr lang="en-US" dirty="0" smtClean="0"/>
              <a:t>Where to find more resources on Dimension 3</a:t>
            </a:r>
            <a:endParaRPr lang="en-US" dirty="0"/>
          </a:p>
        </p:txBody>
      </p:sp>
      <p:sp>
        <p:nvSpPr>
          <p:cNvPr id="3" name="Content Placeholder 2"/>
          <p:cNvSpPr>
            <a:spLocks noGrp="1"/>
          </p:cNvSpPr>
          <p:nvPr>
            <p:ph idx="1"/>
          </p:nvPr>
        </p:nvSpPr>
        <p:spPr>
          <a:xfrm>
            <a:off x="457200" y="1407564"/>
            <a:ext cx="8229600" cy="5166972"/>
          </a:xfrm>
        </p:spPr>
        <p:txBody>
          <a:bodyPr>
            <a:normAutofit/>
          </a:bodyPr>
          <a:lstStyle/>
          <a:p>
            <a:pPr marL="109728" indent="0">
              <a:buNone/>
            </a:pPr>
            <a:endParaRPr lang="en-US" dirty="0"/>
          </a:p>
          <a:p>
            <a:r>
              <a:rPr lang="en-US" dirty="0" smtClean="0"/>
              <a:t>This presentation and </a:t>
            </a:r>
            <a:r>
              <a:rPr lang="en-US" dirty="0"/>
              <a:t>audio </a:t>
            </a:r>
            <a:r>
              <a:rPr lang="en-US" dirty="0" smtClean="0"/>
              <a:t>recordin</a:t>
            </a:r>
            <a:r>
              <a:rPr lang="en-US" dirty="0"/>
              <a:t>g: </a:t>
            </a:r>
            <a:r>
              <a:rPr lang="en-US" dirty="0">
                <a:hlinkClick r:id="rId2"/>
              </a:rPr>
              <a:t>http://sptf.info/online-trainings/universal-standards-</a:t>
            </a:r>
            <a:r>
              <a:rPr lang="en-US" dirty="0" smtClean="0">
                <a:hlinkClick r:id="rId2"/>
              </a:rPr>
              <a:t>implementation</a:t>
            </a:r>
            <a:r>
              <a:rPr lang="en-US" dirty="0" smtClean="0"/>
              <a:t> </a:t>
            </a:r>
          </a:p>
          <a:p>
            <a:pPr marL="109728" indent="0">
              <a:buNone/>
            </a:pPr>
            <a:endParaRPr lang="en-US" dirty="0" smtClean="0"/>
          </a:p>
          <a:p>
            <a:r>
              <a:rPr lang="en-US" dirty="0" smtClean="0"/>
              <a:t>The Universal Standards Implementation Guide: </a:t>
            </a:r>
            <a:r>
              <a:rPr lang="en-US" u="sng" dirty="0" smtClean="0"/>
              <a:t>Coming Soon!</a:t>
            </a:r>
          </a:p>
          <a:p>
            <a:endParaRPr lang="en-US" dirty="0"/>
          </a:p>
          <a:p>
            <a:r>
              <a:rPr lang="en-US" dirty="0" smtClean="0"/>
              <a:t>Universal Standards </a:t>
            </a:r>
            <a:r>
              <a:rPr lang="en-US" dirty="0"/>
              <a:t>Resource Library: </a:t>
            </a:r>
            <a:r>
              <a:rPr lang="en-US" dirty="0">
                <a:hlinkClick r:id="rId3"/>
              </a:rPr>
              <a:t>http://sptf.info/spmstandards/standards-implementation-</a:t>
            </a:r>
            <a:r>
              <a:rPr lang="en-US" dirty="0" smtClean="0">
                <a:hlinkClick r:id="rId3"/>
              </a:rPr>
              <a:t>resources</a:t>
            </a:r>
            <a:endParaRPr lang="en-US" dirty="0" smtClean="0"/>
          </a:p>
          <a:p>
            <a:endParaRPr lang="en-US" dirty="0"/>
          </a:p>
          <a:p>
            <a:endParaRPr lang="en-US" dirty="0"/>
          </a:p>
        </p:txBody>
      </p:sp>
    </p:spTree>
    <p:extLst>
      <p:ext uri="{BB962C8B-B14F-4D97-AF65-F5344CB8AC3E}">
        <p14:creationId xmlns:p14="http://schemas.microsoft.com/office/powerpoint/2010/main" val="27745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us for Dimension 4</a:t>
            </a:r>
            <a:endParaRPr lang="en-US" dirty="0"/>
          </a:p>
        </p:txBody>
      </p:sp>
      <p:sp>
        <p:nvSpPr>
          <p:cNvPr id="3" name="Content Placeholder 2"/>
          <p:cNvSpPr>
            <a:spLocks noGrp="1"/>
          </p:cNvSpPr>
          <p:nvPr>
            <p:ph idx="1"/>
          </p:nvPr>
        </p:nvSpPr>
        <p:spPr/>
        <p:txBody>
          <a:bodyPr/>
          <a:lstStyle/>
          <a:p>
            <a:r>
              <a:rPr lang="en-US" dirty="0" smtClean="0"/>
              <a:t>Topic: Treat Clients Responsibly</a:t>
            </a:r>
          </a:p>
          <a:p>
            <a:pPr marL="109728" indent="0">
              <a:buNone/>
            </a:pPr>
            <a:endParaRPr lang="en-US" dirty="0" smtClean="0"/>
          </a:p>
          <a:p>
            <a:r>
              <a:rPr lang="en-US" dirty="0" smtClean="0"/>
              <a:t>Featuring: How to Design a Client Complaints System</a:t>
            </a:r>
          </a:p>
          <a:p>
            <a:pPr marL="109728" indent="0">
              <a:buNone/>
            </a:pPr>
            <a:endParaRPr lang="en-US" dirty="0" smtClean="0"/>
          </a:p>
          <a:p>
            <a:r>
              <a:rPr lang="en-US" dirty="0" smtClean="0"/>
              <a:t>Date: </a:t>
            </a:r>
            <a:r>
              <a:rPr lang="en-US" dirty="0" smtClean="0"/>
              <a:t>TBA (mid April)</a:t>
            </a:r>
            <a:endParaRPr lang="en-US" dirty="0" smtClean="0"/>
          </a:p>
          <a:p>
            <a:endParaRPr lang="en-US" dirty="0"/>
          </a:p>
          <a:p>
            <a:r>
              <a:rPr lang="en-US" dirty="0" smtClean="0"/>
              <a:t>Don’t miss it!</a:t>
            </a:r>
          </a:p>
          <a:p>
            <a:endParaRPr lang="en-US" dirty="0" smtClean="0"/>
          </a:p>
          <a:p>
            <a:endParaRPr lang="en-US" dirty="0" smtClean="0"/>
          </a:p>
          <a:p>
            <a:endParaRPr lang="en-US" dirty="0"/>
          </a:p>
          <a:p>
            <a:pPr marL="109728" indent="0">
              <a:buNone/>
            </a:pPr>
            <a:endParaRPr lang="en-US" dirty="0"/>
          </a:p>
        </p:txBody>
      </p:sp>
    </p:spTree>
    <p:extLst>
      <p:ext uri="{BB962C8B-B14F-4D97-AF65-F5344CB8AC3E}">
        <p14:creationId xmlns:p14="http://schemas.microsoft.com/office/powerpoint/2010/main" val="178045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Agenda</a:t>
            </a:r>
            <a:endParaRPr lang="en-US" dirty="0"/>
          </a:p>
        </p:txBody>
      </p:sp>
      <p:sp>
        <p:nvSpPr>
          <p:cNvPr id="3" name="Content Placeholder 2"/>
          <p:cNvSpPr>
            <a:spLocks noGrp="1"/>
          </p:cNvSpPr>
          <p:nvPr>
            <p:ph idx="1"/>
          </p:nvPr>
        </p:nvSpPr>
        <p:spPr>
          <a:xfrm>
            <a:off x="457200" y="1676400"/>
            <a:ext cx="8229600" cy="3855849"/>
          </a:xfrm>
        </p:spPr>
        <p:txBody>
          <a:bodyPr>
            <a:normAutofit/>
          </a:bodyPr>
          <a:lstStyle/>
          <a:p>
            <a:r>
              <a:rPr lang="en-US" dirty="0" smtClean="0"/>
              <a:t>Review of Dimension 3 of the Universal Standards</a:t>
            </a:r>
          </a:p>
          <a:p>
            <a:pPr>
              <a:lnSpc>
                <a:spcPct val="200000"/>
              </a:lnSpc>
            </a:pPr>
            <a:r>
              <a:rPr lang="en-US" dirty="0" smtClean="0"/>
              <a:t>Interview with Claudia McKay of CGAP</a:t>
            </a:r>
          </a:p>
          <a:p>
            <a:pPr>
              <a:lnSpc>
                <a:spcPct val="200000"/>
              </a:lnSpc>
            </a:pPr>
            <a:r>
              <a:rPr lang="en-US" dirty="0" smtClean="0"/>
              <a:t>Q&amp;A with participants</a:t>
            </a:r>
          </a:p>
        </p:txBody>
      </p:sp>
      <p:sp>
        <p:nvSpPr>
          <p:cNvPr id="4" name="TextBox 3"/>
          <p:cNvSpPr txBox="1"/>
          <p:nvPr/>
        </p:nvSpPr>
        <p:spPr>
          <a:xfrm>
            <a:off x="648727" y="5347583"/>
            <a:ext cx="3874378" cy="430887"/>
          </a:xfrm>
          <a:prstGeom prst="rect">
            <a:avLst/>
          </a:prstGeom>
          <a:noFill/>
        </p:spPr>
        <p:txBody>
          <a:bodyPr wrap="none" rtlCol="0">
            <a:spAutoFit/>
          </a:bodyPr>
          <a:lstStyle/>
          <a:p>
            <a:r>
              <a:rPr lang="en-US" sz="2200" dirty="0" smtClean="0"/>
              <a:t>SPTF Presenter: Leah Wardle</a:t>
            </a:r>
            <a:endParaRPr lang="en-US" sz="2200" dirty="0"/>
          </a:p>
        </p:txBody>
      </p:sp>
      <p:pic>
        <p:nvPicPr>
          <p:cNvPr id="5" name="Picture 4" descr="Family_Nov2013.jpg"/>
          <p:cNvPicPr>
            <a:picLocks noChangeAspect="1"/>
          </p:cNvPicPr>
          <p:nvPr/>
        </p:nvPicPr>
        <p:blipFill rotWithShape="1">
          <a:blip r:embed="rId3">
            <a:extLst>
              <a:ext uri="{28A0092B-C50C-407E-A947-70E740481C1C}">
                <a14:useLocalDpi xmlns:a14="http://schemas.microsoft.com/office/drawing/2010/main" val="0"/>
              </a:ext>
            </a:extLst>
          </a:blip>
          <a:srcRect l="31876" t="24444" r="39369" b="54509"/>
          <a:stretch/>
        </p:blipFill>
        <p:spPr>
          <a:xfrm>
            <a:off x="4523105" y="4989394"/>
            <a:ext cx="1547801" cy="1699402"/>
          </a:xfrm>
          <a:prstGeom prst="rect">
            <a:avLst/>
          </a:prstGeom>
        </p:spPr>
      </p:pic>
    </p:spTree>
    <p:extLst>
      <p:ext uri="{BB962C8B-B14F-4D97-AF65-F5344CB8AC3E}">
        <p14:creationId xmlns:p14="http://schemas.microsoft.com/office/powerpoint/2010/main" val="1217094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Dimension 3 of the Universal Standards</a:t>
            </a:r>
            <a:endParaRPr lang="en-US" dirty="0"/>
          </a:p>
        </p:txBody>
      </p:sp>
      <p:sp>
        <p:nvSpPr>
          <p:cNvPr id="3" name="Content Placeholder 2"/>
          <p:cNvSpPr>
            <a:spLocks noGrp="1"/>
          </p:cNvSpPr>
          <p:nvPr>
            <p:ph idx="1"/>
          </p:nvPr>
        </p:nvSpPr>
        <p:spPr>
          <a:xfrm>
            <a:off x="457200" y="1856154"/>
            <a:ext cx="8229600" cy="4718382"/>
          </a:xfrm>
        </p:spPr>
        <p:txBody>
          <a:bodyPr>
            <a:normAutofit/>
          </a:bodyPr>
          <a:lstStyle/>
          <a:p>
            <a:r>
              <a:rPr lang="en-US" b="1" dirty="0" smtClean="0"/>
              <a:t>Section Title</a:t>
            </a:r>
            <a:r>
              <a:rPr lang="en-US" dirty="0" smtClean="0"/>
              <a:t>: </a:t>
            </a:r>
            <a:r>
              <a:rPr lang="en-US" dirty="0"/>
              <a:t>Design Products, Services, Delivery Models and Channels That Meet Clients’ Needs and </a:t>
            </a:r>
            <a:r>
              <a:rPr lang="en-US" dirty="0" smtClean="0"/>
              <a:t>Preferences</a:t>
            </a:r>
          </a:p>
          <a:p>
            <a:endParaRPr lang="en-US" dirty="0" smtClean="0"/>
          </a:p>
          <a:p>
            <a:pPr marL="109728" indent="0">
              <a:buNone/>
            </a:pPr>
            <a:endParaRPr lang="en-US" dirty="0" smtClean="0"/>
          </a:p>
          <a:p>
            <a:r>
              <a:rPr lang="en-US" b="1" dirty="0" smtClean="0"/>
              <a:t>Rationale</a:t>
            </a:r>
            <a:r>
              <a:rPr lang="en-US" dirty="0" smtClean="0"/>
              <a:t>: </a:t>
            </a:r>
            <a:r>
              <a:rPr lang="en-US" dirty="0"/>
              <a:t>Understanding client needs is key to ensuring that products and services are actually beneficial to clients in progressing toward their business and family goals. </a:t>
            </a:r>
          </a:p>
        </p:txBody>
      </p:sp>
    </p:spTree>
    <p:extLst>
      <p:ext uri="{BB962C8B-B14F-4D97-AF65-F5344CB8AC3E}">
        <p14:creationId xmlns:p14="http://schemas.microsoft.com/office/powerpoint/2010/main" val="1650193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standards in Dimension 3</a:t>
            </a:r>
            <a:endParaRPr lang="en-US" dirty="0"/>
          </a:p>
        </p:txBody>
      </p:sp>
      <p:sp>
        <p:nvSpPr>
          <p:cNvPr id="3" name="Content Placeholder 2"/>
          <p:cNvSpPr>
            <a:spLocks noGrp="1"/>
          </p:cNvSpPr>
          <p:nvPr>
            <p:ph idx="1"/>
          </p:nvPr>
        </p:nvSpPr>
        <p:spPr>
          <a:xfrm>
            <a:off x="457200" y="1973384"/>
            <a:ext cx="8229600" cy="4601151"/>
          </a:xfrm>
        </p:spPr>
        <p:txBody>
          <a:bodyPr>
            <a:normAutofit/>
          </a:bodyPr>
          <a:lstStyle/>
          <a:p>
            <a:r>
              <a:rPr lang="en-US" sz="3200" b="1" dirty="0"/>
              <a:t>3</a:t>
            </a:r>
            <a:r>
              <a:rPr lang="en-US" sz="3200" b="1" dirty="0" smtClean="0"/>
              <a:t>a</a:t>
            </a:r>
            <a:r>
              <a:rPr lang="en-US" sz="3200" dirty="0"/>
              <a:t>- The institution understands the needs and preferences of different types of clients. </a:t>
            </a:r>
            <a:endParaRPr lang="en-US" sz="3200" dirty="0" smtClean="0"/>
          </a:p>
          <a:p>
            <a:endParaRPr lang="en-US" sz="3200" dirty="0"/>
          </a:p>
          <a:p>
            <a:r>
              <a:rPr lang="en-US" sz="3200" b="1" dirty="0"/>
              <a:t>3</a:t>
            </a:r>
            <a:r>
              <a:rPr lang="en-US" sz="3200" b="1" dirty="0" smtClean="0"/>
              <a:t>b</a:t>
            </a:r>
            <a:r>
              <a:rPr lang="en-US" sz="3200" dirty="0" smtClean="0"/>
              <a:t>- </a:t>
            </a:r>
            <a:r>
              <a:rPr lang="en-US" sz="3200" dirty="0"/>
              <a:t>The institution’s products, services, delivery models and channels are designed to benefit clients, in line with the institution’s social goals. </a:t>
            </a:r>
          </a:p>
        </p:txBody>
      </p:sp>
    </p:spTree>
    <p:extLst>
      <p:ext uri="{BB962C8B-B14F-4D97-AF65-F5344CB8AC3E}">
        <p14:creationId xmlns:p14="http://schemas.microsoft.com/office/powerpoint/2010/main" val="3936093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6725618"/>
              </p:ext>
            </p:extLst>
          </p:nvPr>
        </p:nvGraphicFramePr>
        <p:xfrm>
          <a:off x="0" y="0"/>
          <a:ext cx="9144000" cy="7194846"/>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rPr>
                        <a:t>Standard</a:t>
                      </a:r>
                      <a:endParaRPr lang="en-US" sz="24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rPr>
                        <a:t>3a. The institution understands the needs and preferences of different types of clients.</a:t>
                      </a:r>
                    </a:p>
                  </a:txBody>
                  <a:tcPr/>
                </a:tc>
              </a:tr>
              <a:tr h="503378">
                <a:tc>
                  <a:txBody>
                    <a:bodyPr/>
                    <a:lstStyle/>
                    <a:p>
                      <a:r>
                        <a:rPr lang="en-US" sz="2400" b="1" dirty="0" smtClean="0">
                          <a:solidFill>
                            <a:srgbClr val="FFFFFF"/>
                          </a:solidFill>
                        </a:rPr>
                        <a:t>Essential</a:t>
                      </a:r>
                      <a:r>
                        <a:rPr lang="en-US" sz="2400" b="1" baseline="0" dirty="0" smtClean="0">
                          <a:solidFill>
                            <a:srgbClr val="FFFFFF"/>
                          </a:solidFill>
                        </a:rPr>
                        <a:t> Practices</a:t>
                      </a:r>
                      <a:endParaRPr lang="en-US" sz="24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3000" kern="1200" dirty="0" smtClean="0">
                          <a:solidFill>
                            <a:schemeClr val="tx1"/>
                          </a:solidFill>
                          <a:effectLst/>
                          <a:latin typeface="+mn-lt"/>
                          <a:ea typeface="+mn-ea"/>
                          <a:cs typeface="+mn-cs"/>
                        </a:rPr>
                        <a:t>Seek</a:t>
                      </a:r>
                      <a:r>
                        <a:rPr kumimoji="0" lang="en-US" sz="3000" kern="1200" baseline="0" dirty="0" smtClean="0">
                          <a:solidFill>
                            <a:schemeClr val="tx1"/>
                          </a:solidFill>
                          <a:effectLst/>
                          <a:latin typeface="+mn-lt"/>
                          <a:ea typeface="+mn-ea"/>
                          <a:cs typeface="+mn-cs"/>
                        </a:rPr>
                        <a:t> </a:t>
                      </a:r>
                      <a:r>
                        <a:rPr kumimoji="0" lang="en-US" sz="3000" kern="1200" dirty="0" smtClean="0">
                          <a:solidFill>
                            <a:schemeClr val="tx1"/>
                          </a:solidFill>
                          <a:effectLst/>
                          <a:latin typeface="+mn-lt"/>
                          <a:ea typeface="+mn-ea"/>
                          <a:cs typeface="+mn-cs"/>
                        </a:rPr>
                        <a:t>client feedback for product design and delivery. (Client Protection standard 1.2)</a:t>
                      </a:r>
                    </a:p>
                    <a:p>
                      <a:pPr marL="457200" indent="-457200">
                        <a:buFont typeface="Arial"/>
                        <a:buChar char="•"/>
                      </a:pPr>
                      <a:r>
                        <a:rPr kumimoji="0" lang="en-US" sz="3000" kern="1200" dirty="0" smtClean="0">
                          <a:solidFill>
                            <a:schemeClr val="tx1"/>
                          </a:solidFill>
                          <a:effectLst/>
                          <a:latin typeface="+mn-lt"/>
                          <a:ea typeface="+mn-ea"/>
                          <a:cs typeface="+mn-cs"/>
                        </a:rPr>
                        <a:t>Analyze client satisfaction by client characteristic.</a:t>
                      </a:r>
                    </a:p>
                    <a:p>
                      <a:pPr marL="457200" indent="-457200">
                        <a:buFont typeface="Arial"/>
                        <a:buChar char="•"/>
                      </a:pPr>
                      <a:r>
                        <a:rPr kumimoji="0" lang="en-US" sz="3000" kern="1200" dirty="0" smtClean="0">
                          <a:solidFill>
                            <a:schemeClr val="tx1"/>
                          </a:solidFill>
                          <a:effectLst/>
                          <a:latin typeface="+mn-lt"/>
                          <a:ea typeface="+mn-ea"/>
                          <a:cs typeface="+mn-cs"/>
                        </a:rPr>
                        <a:t>Monitor the client retention rate by client characteristic and understand the reasons clients exit the institution. </a:t>
                      </a:r>
                    </a:p>
                  </a:txBody>
                  <a:tcPr/>
                </a:tc>
              </a:tr>
            </a:tbl>
          </a:graphicData>
        </a:graphic>
      </p:graphicFrame>
    </p:spTree>
    <p:extLst>
      <p:ext uri="{BB962C8B-B14F-4D97-AF65-F5344CB8AC3E}">
        <p14:creationId xmlns:p14="http://schemas.microsoft.com/office/powerpoint/2010/main" val="28728820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9794845"/>
              </p:ext>
            </p:extLst>
          </p:nvPr>
        </p:nvGraphicFramePr>
        <p:xfrm>
          <a:off x="0" y="0"/>
          <a:ext cx="9144000" cy="7377726"/>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latin typeface="Cambria"/>
                          <a:cs typeface="Cambria"/>
                        </a:rPr>
                        <a:t>Standard</a:t>
                      </a:r>
                      <a:endParaRPr lang="en-US" sz="2400" b="1" dirty="0">
                        <a:solidFill>
                          <a:schemeClr val="bg1"/>
                        </a:solidFill>
                        <a:latin typeface="Cambria"/>
                        <a:cs typeface="Cambria"/>
                      </a:endParaRPr>
                    </a:p>
                  </a:txBody>
                  <a:tcPr>
                    <a:solidFill>
                      <a:schemeClr val="tx2"/>
                    </a:solidFill>
                  </a:tcPr>
                </a:tc>
              </a:tr>
              <a:tr h="61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mbria"/>
                          <a:cs typeface="Cambria"/>
                        </a:rPr>
                        <a:t>3b.</a:t>
                      </a:r>
                      <a:r>
                        <a:rPr lang="en-US" sz="2400" b="1" baseline="0" dirty="0" smtClean="0">
                          <a:solidFill>
                            <a:schemeClr val="tx1"/>
                          </a:solidFill>
                          <a:latin typeface="Cambria"/>
                          <a:cs typeface="Cambria"/>
                        </a:rPr>
                        <a:t> The institution’s products, services, delivery models and channels are designed to benefit clients, in line with the institution’s social goals. </a:t>
                      </a:r>
                    </a:p>
                  </a:txBody>
                  <a:tcPr/>
                </a:tc>
              </a:tr>
              <a:tr h="503378">
                <a:tc>
                  <a:txBody>
                    <a:bodyPr/>
                    <a:lstStyle/>
                    <a:p>
                      <a:r>
                        <a:rPr lang="en-US" sz="2400" b="1" dirty="0" smtClean="0">
                          <a:solidFill>
                            <a:srgbClr val="FFFFFF"/>
                          </a:solidFill>
                          <a:latin typeface="Cambria"/>
                          <a:cs typeface="Cambria"/>
                        </a:rPr>
                        <a:t>Essential</a:t>
                      </a:r>
                      <a:r>
                        <a:rPr lang="en-US" sz="2400" b="1" baseline="0" dirty="0" smtClean="0">
                          <a:solidFill>
                            <a:srgbClr val="FFFFFF"/>
                          </a:solidFill>
                          <a:latin typeface="Cambria"/>
                          <a:cs typeface="Cambria"/>
                        </a:rPr>
                        <a:t> Practices</a:t>
                      </a:r>
                      <a:endParaRPr lang="en-US" sz="2400" b="1" dirty="0">
                        <a:solidFill>
                          <a:srgbClr val="FFFFFF"/>
                        </a:solidFill>
                        <a:latin typeface="Cambria"/>
                        <a:cs typeface="Cambria"/>
                      </a:endParaRPr>
                    </a:p>
                  </a:txBody>
                  <a:tcPr>
                    <a:solidFill>
                      <a:schemeClr val="accent3"/>
                    </a:solidFill>
                  </a:tcPr>
                </a:tc>
              </a:tr>
              <a:tr h="5190968">
                <a:tc>
                  <a:txBody>
                    <a:bodyPr/>
                    <a:lstStyle/>
                    <a:p>
                      <a:pPr marL="457200" indent="-457200">
                        <a:buFont typeface="Arial"/>
                        <a:buChar char="•"/>
                      </a:pPr>
                      <a:r>
                        <a:rPr kumimoji="0" lang="en-US" sz="2700" kern="1200" dirty="0" smtClean="0">
                          <a:solidFill>
                            <a:schemeClr val="tx1"/>
                          </a:solidFill>
                          <a:effectLst/>
                          <a:latin typeface="Cambria"/>
                          <a:ea typeface="+mn-ea"/>
                          <a:cs typeface="Cambria"/>
                        </a:rPr>
                        <a:t>Design products that are appropriate to client needs and do no harm. (Client Protection standard 1.1)</a:t>
                      </a:r>
                    </a:p>
                    <a:p>
                      <a:pPr marL="457200" indent="-457200">
                        <a:buFont typeface="Arial"/>
                        <a:buChar char="•"/>
                      </a:pPr>
                      <a:r>
                        <a:rPr lang="en-US" sz="2700" dirty="0" smtClean="0">
                          <a:effectLst/>
                          <a:latin typeface="Cambria"/>
                          <a:cs typeface="Cambria"/>
                        </a:rPr>
                        <a:t>Use your understanding of client needs to reduce the barriers to financial inclusion.</a:t>
                      </a:r>
                    </a:p>
                    <a:p>
                      <a:pPr marL="457200" indent="-457200">
                        <a:buFont typeface="Arial"/>
                        <a:buChar char="•"/>
                      </a:pPr>
                      <a:r>
                        <a:rPr lang="en-US" sz="2700" dirty="0" smtClean="0">
                          <a:effectLst/>
                          <a:latin typeface="Cambria"/>
                          <a:cs typeface="Cambria"/>
                        </a:rPr>
                        <a:t>Offer timely access to products/services that allow clients to reduce their risk and cope with common emergencies.</a:t>
                      </a:r>
                    </a:p>
                    <a:p>
                      <a:pPr marL="457200" indent="-457200">
                        <a:buFont typeface="Arial"/>
                        <a:buChar char="•"/>
                      </a:pPr>
                      <a:r>
                        <a:rPr lang="en-US" sz="2700" dirty="0" smtClean="0">
                          <a:effectLst/>
                          <a:latin typeface="Cambria"/>
                          <a:cs typeface="Cambria"/>
                        </a:rPr>
                        <a:t>Enable clients</a:t>
                      </a:r>
                      <a:r>
                        <a:rPr lang="en-US" sz="2700" baseline="0" dirty="0" smtClean="0">
                          <a:effectLst/>
                          <a:latin typeface="Cambria"/>
                          <a:cs typeface="Cambria"/>
                        </a:rPr>
                        <a:t> </a:t>
                      </a:r>
                      <a:r>
                        <a:rPr lang="en-US" sz="2700" dirty="0" smtClean="0">
                          <a:effectLst/>
                          <a:latin typeface="Cambria"/>
                          <a:cs typeface="Cambria"/>
                        </a:rPr>
                        <a:t>to invest in economic opportunities and address anticipated household needs.</a:t>
                      </a:r>
                    </a:p>
                    <a:p>
                      <a:pPr marL="457200" indent="-457200">
                        <a:buFont typeface="Arial"/>
                        <a:buChar char="•"/>
                      </a:pPr>
                      <a:r>
                        <a:rPr lang="en-US" sz="2700" dirty="0" smtClean="0">
                          <a:effectLst/>
                          <a:latin typeface="Cambria"/>
                          <a:cs typeface="Cambria"/>
                        </a:rPr>
                        <a:t>Do not use aggressive sales techniques. (Client Protection standard 1.3)</a:t>
                      </a:r>
                    </a:p>
                  </a:txBody>
                  <a:tcPr/>
                </a:tc>
              </a:tr>
            </a:tbl>
          </a:graphicData>
        </a:graphic>
      </p:graphicFrame>
    </p:spTree>
    <p:extLst>
      <p:ext uri="{BB962C8B-B14F-4D97-AF65-F5344CB8AC3E}">
        <p14:creationId xmlns:p14="http://schemas.microsoft.com/office/powerpoint/2010/main" val="2645056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272"/>
            <a:ext cx="8229600" cy="1066800"/>
          </a:xfrm>
        </p:spPr>
        <p:txBody>
          <a:bodyPr>
            <a:normAutofit fontScale="90000"/>
          </a:bodyPr>
          <a:lstStyle/>
          <a:p>
            <a:r>
              <a:rPr lang="en-US" dirty="0" smtClean="0"/>
              <a:t>Interview with Claudia McKay, CGAP</a:t>
            </a:r>
            <a:endParaRPr lang="en-US" i="1" dirty="0"/>
          </a:p>
        </p:txBody>
      </p:sp>
      <p:sp>
        <p:nvSpPr>
          <p:cNvPr id="7" name="ZoneTexte 6"/>
          <p:cNvSpPr txBox="1"/>
          <p:nvPr/>
        </p:nvSpPr>
        <p:spPr>
          <a:xfrm>
            <a:off x="4277538" y="2942673"/>
            <a:ext cx="3711575" cy="2308324"/>
          </a:xfrm>
          <a:prstGeom prst="rect">
            <a:avLst/>
          </a:prstGeom>
          <a:noFill/>
        </p:spPr>
        <p:txBody>
          <a:bodyPr wrap="square" rtlCol="0">
            <a:spAutoFit/>
          </a:bodyPr>
          <a:lstStyle/>
          <a:p>
            <a:r>
              <a:rPr lang="en-GB" sz="2400" dirty="0" smtClean="0"/>
              <a:t>Financial Sector Specialist, Technology and Business Model Innovation Program; Regional Representative East Africa</a:t>
            </a:r>
            <a:endParaRPr lang="en-GB" sz="2400" dirty="0"/>
          </a:p>
        </p:txBody>
      </p:sp>
      <p:pic>
        <p:nvPicPr>
          <p:cNvPr id="3" name="Picture 2" descr="85x122xClaudia_McKay.jpeg.pagespeed.ic._Hbdu-dzf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846" y="2871798"/>
            <a:ext cx="1875692" cy="2692170"/>
          </a:xfrm>
          <a:prstGeom prst="rect">
            <a:avLst/>
          </a:prstGeom>
        </p:spPr>
      </p:pic>
    </p:spTree>
    <p:extLst>
      <p:ext uri="{BB962C8B-B14F-4D97-AF65-F5344CB8AC3E}">
        <p14:creationId xmlns:p14="http://schemas.microsoft.com/office/powerpoint/2010/main" val="3595856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200" dirty="0" smtClean="0"/>
              <a:t>1. What is Human Centered Design (HCD)?</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Methodology that makes client central to the entire product development process</a:t>
            </a:r>
          </a:p>
          <a:p>
            <a:pPr>
              <a:lnSpc>
                <a:spcPct val="150000"/>
              </a:lnSpc>
            </a:pPr>
            <a:r>
              <a:rPr lang="en-GB" sz="2600" dirty="0" smtClean="0"/>
              <a:t>Rapid feedback loop means that insights lead to concepts that are quickly (</a:t>
            </a:r>
            <a:r>
              <a:rPr lang="en-GB" sz="2600" dirty="0" err="1" smtClean="0"/>
              <a:t>in)validated</a:t>
            </a:r>
            <a:r>
              <a:rPr lang="en-GB" sz="2600" dirty="0" smtClean="0"/>
              <a:t> with clients</a:t>
            </a:r>
          </a:p>
          <a:p>
            <a:pPr>
              <a:lnSpc>
                <a:spcPct val="150000"/>
              </a:lnSpc>
            </a:pPr>
            <a:r>
              <a:rPr lang="en-GB" sz="2600" dirty="0" smtClean="0"/>
              <a:t>CGAP experimentation for financial inclusion based on success in other industries</a:t>
            </a:r>
            <a:endParaRPr lang="en-GB" sz="2600" dirty="0"/>
          </a:p>
        </p:txBody>
      </p:sp>
    </p:spTree>
    <p:extLst>
      <p:ext uri="{BB962C8B-B14F-4D97-AF65-F5344CB8AC3E}">
        <p14:creationId xmlns:p14="http://schemas.microsoft.com/office/powerpoint/2010/main" val="1197154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en-US" sz="3200" dirty="0" smtClean="0"/>
              <a:t>2. How does HCD glean client insights differently to other methodologies? </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In-depth interviews in client’s home or office by designers/decision-makers, not enumerators</a:t>
            </a:r>
          </a:p>
          <a:p>
            <a:pPr>
              <a:lnSpc>
                <a:spcPct val="150000"/>
              </a:lnSpc>
            </a:pPr>
            <a:r>
              <a:rPr lang="en-GB" sz="2600" dirty="0" smtClean="0"/>
              <a:t>Observation is just as important as what clients say</a:t>
            </a:r>
          </a:p>
          <a:p>
            <a:pPr>
              <a:lnSpc>
                <a:spcPct val="150000"/>
              </a:lnSpc>
            </a:pPr>
            <a:r>
              <a:rPr lang="en-GB" sz="2600" dirty="0" smtClean="0"/>
              <a:t>Small number of interviews (often with ‘extreme users’) – not meant to yield quantitative info</a:t>
            </a:r>
            <a:endParaRPr lang="en-GB" sz="2600" dirty="0"/>
          </a:p>
        </p:txBody>
      </p:sp>
    </p:spTree>
    <p:extLst>
      <p:ext uri="{BB962C8B-B14F-4D97-AF65-F5344CB8AC3E}">
        <p14:creationId xmlns:p14="http://schemas.microsoft.com/office/powerpoint/2010/main" val="406532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2807</TotalTime>
  <Words>998</Words>
  <Application>Microsoft Macintosh PowerPoint</Application>
  <PresentationFormat>On-screen Show (4:3)</PresentationFormat>
  <Paragraphs>129</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Nairobi Training</vt:lpstr>
      <vt:lpstr>   Dimension 3: Design Products, Services, Delivery Models and Channels That Meet Clients’ Needs and Preferences</vt:lpstr>
      <vt:lpstr>Agenda</vt:lpstr>
      <vt:lpstr>Dimension 3 of the Universal Standards</vt:lpstr>
      <vt:lpstr>The standards in Dimension 3</vt:lpstr>
      <vt:lpstr>PowerPoint Presentation</vt:lpstr>
      <vt:lpstr>PowerPoint Presentation</vt:lpstr>
      <vt:lpstr>Interview with Claudia McKay, CGAP</vt:lpstr>
      <vt:lpstr>1. What is Human Centered Design (HCD)?</vt:lpstr>
      <vt:lpstr>2. How does HCD glean client insights differently to other methodologies? </vt:lpstr>
      <vt:lpstr>3. Why is prototyping important?</vt:lpstr>
      <vt:lpstr>PowerPoint Presentation</vt:lpstr>
      <vt:lpstr>PowerPoint Presentation</vt:lpstr>
      <vt:lpstr>PowerPoint Presentation</vt:lpstr>
      <vt:lpstr>4. What were the results of the projects?</vt:lpstr>
      <vt:lpstr>5. Isn’t this expensive? Can organizations do this on their own?</vt:lpstr>
      <vt:lpstr>Find out more about Human Centered Design</vt:lpstr>
      <vt:lpstr>Where to find more resources on Dimension 3</vt:lpstr>
      <vt:lpstr>Join us for Dimension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Section 2: Ensure Board, Management, and Employee Commitment to Social Goals</dc:title>
  <dc:creator>Steve Wardle</dc:creator>
  <cp:lastModifiedBy>Steve Wardle</cp:lastModifiedBy>
  <cp:revision>47</cp:revision>
  <dcterms:created xsi:type="dcterms:W3CDTF">2014-02-20T12:31:03Z</dcterms:created>
  <dcterms:modified xsi:type="dcterms:W3CDTF">2014-03-18T13:20:26Z</dcterms:modified>
</cp:coreProperties>
</file>