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921" r:id="rId2"/>
    <p:sldId id="961" r:id="rId3"/>
    <p:sldId id="942" r:id="rId4"/>
    <p:sldId id="965" r:id="rId5"/>
    <p:sldId id="923" r:id="rId6"/>
    <p:sldId id="967" r:id="rId7"/>
    <p:sldId id="1020" r:id="rId8"/>
    <p:sldId id="1021" r:id="rId9"/>
    <p:sldId id="943" r:id="rId10"/>
    <p:sldId id="959" r:id="rId11"/>
    <p:sldId id="1007" r:id="rId12"/>
    <p:sldId id="966" r:id="rId13"/>
    <p:sldId id="973" r:id="rId14"/>
    <p:sldId id="1018" r:id="rId15"/>
    <p:sldId id="1023" r:id="rId16"/>
    <p:sldId id="1022" r:id="rId17"/>
    <p:sldId id="1024" r:id="rId18"/>
    <p:sldId id="978" r:id="rId19"/>
    <p:sldId id="993" r:id="rId20"/>
    <p:sldId id="980" r:id="rId21"/>
    <p:sldId id="1015" r:id="rId22"/>
    <p:sldId id="1008" r:id="rId23"/>
    <p:sldId id="1009" r:id="rId24"/>
    <p:sldId id="983" r:id="rId25"/>
    <p:sldId id="984" r:id="rId26"/>
    <p:sldId id="981" r:id="rId27"/>
    <p:sldId id="982" r:id="rId28"/>
  </p:sldIdLst>
  <p:sldSz cx="9144000" cy="6858000" type="screen4x3"/>
  <p:notesSz cx="6805613" cy="9944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864">
          <p15:clr>
            <a:srgbClr val="A4A3A4"/>
          </p15:clr>
        </p15:guide>
        <p15:guide id="2" pos="2880">
          <p15:clr>
            <a:srgbClr val="A4A3A4"/>
          </p15:clr>
        </p15:guide>
      </p15:sldGuideLst>
    </p:ext>
    <p:ext uri="{2D200454-40CA-4A62-9FC3-DE9A4176ACB9}">
      <p15:notesGuideLst xmlns:p15="http://schemas.microsoft.com/office/powerpoint/2012/main" xmlns="">
        <p15:guide id="1" orient="horz" pos="3134">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FE6A"/>
    <a:srgbClr val="000000"/>
    <a:srgbClr val="008000"/>
    <a:srgbClr val="FDEEE7"/>
    <a:srgbClr val="FCDBCC"/>
    <a:srgbClr val="B66813"/>
    <a:srgbClr val="F9B49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087" autoAdjust="0"/>
  </p:normalViewPr>
  <p:slideViewPr>
    <p:cSldViewPr snapToGrid="0">
      <p:cViewPr varScale="1">
        <p:scale>
          <a:sx n="87" d="100"/>
          <a:sy n="87" d="100"/>
        </p:scale>
        <p:origin x="-1200" y="-112"/>
      </p:cViewPr>
      <p:guideLst>
        <p:guide orient="horz" pos="864"/>
        <p:guide pos="2880"/>
      </p:guideLst>
    </p:cSldViewPr>
  </p:slideViewPr>
  <p:notesTextViewPr>
    <p:cViewPr>
      <p:scale>
        <a:sx n="100" d="100"/>
        <a:sy n="100" d="100"/>
      </p:scale>
      <p:origin x="0" y="0"/>
    </p:cViewPr>
  </p:notesTextViewPr>
  <p:sorterViewPr>
    <p:cViewPr>
      <p:scale>
        <a:sx n="167" d="100"/>
        <a:sy n="167" d="100"/>
      </p:scale>
      <p:origin x="0" y="0"/>
    </p:cViewPr>
  </p:sorterViewPr>
  <p:notesViewPr>
    <p:cSldViewPr snapToGrid="0">
      <p:cViewPr varScale="1">
        <p:scale>
          <a:sx n="52" d="100"/>
          <a:sy n="52" d="100"/>
        </p:scale>
        <p:origin x="-1968" y="-90"/>
      </p:cViewPr>
      <p:guideLst>
        <p:guide orient="horz" pos="3134"/>
        <p:guide pos="214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9316" tIns="49659" rIns="99316" bIns="49659"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450" y="0"/>
            <a:ext cx="2949575" cy="496888"/>
          </a:xfrm>
          <a:prstGeom prst="rect">
            <a:avLst/>
          </a:prstGeom>
        </p:spPr>
        <p:txBody>
          <a:bodyPr vert="horz" wrap="square" lIns="99316" tIns="49659" rIns="99316" bIns="49659" numCol="1" anchor="t" anchorCtr="0" compatLnSpc="1">
            <a:prstTxWarp prst="textNoShape">
              <a:avLst/>
            </a:prstTxWarp>
          </a:bodyPr>
          <a:lstStyle>
            <a:lvl1pPr algn="r" eaLnBrk="1" hangingPunct="1">
              <a:defRPr sz="1300">
                <a:latin typeface="Calibri" panose="020F0502020204030204" pitchFamily="34" charset="0"/>
                <a:cs typeface="Arial" panose="020B0604020202020204" pitchFamily="34" charset="0"/>
              </a:defRPr>
            </a:lvl1pPr>
          </a:lstStyle>
          <a:p>
            <a:pPr>
              <a:defRPr/>
            </a:pPr>
            <a:fld id="{631E08CC-BD2B-4008-AF8C-93A296E56B14}" type="datetimeFigureOut">
              <a:rPr lang="en-US" altLang="en-US"/>
              <a:pPr>
                <a:defRPr/>
              </a:pPr>
              <a:t>23/04/15</a:t>
            </a:fld>
            <a:endParaRPr lang="en-US" altLang="en-US"/>
          </a:p>
        </p:txBody>
      </p:sp>
      <p:sp>
        <p:nvSpPr>
          <p:cNvPr id="4" name="Footer Placeholder 3"/>
          <p:cNvSpPr>
            <a:spLocks noGrp="1"/>
          </p:cNvSpPr>
          <p:nvPr>
            <p:ph type="ftr" sz="quarter" idx="2"/>
          </p:nvPr>
        </p:nvSpPr>
        <p:spPr>
          <a:xfrm>
            <a:off x="0" y="9445625"/>
            <a:ext cx="2949575" cy="496888"/>
          </a:xfrm>
          <a:prstGeom prst="rect">
            <a:avLst/>
          </a:prstGeom>
        </p:spPr>
        <p:txBody>
          <a:bodyPr vert="horz" lIns="99316" tIns="49659" rIns="99316" bIns="49659"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wrap="square" lIns="99316" tIns="49659" rIns="99316" bIns="49659" numCol="1" anchor="b" anchorCtr="0" compatLnSpc="1">
            <a:prstTxWarp prst="textNoShape">
              <a:avLst/>
            </a:prstTxWarp>
          </a:bodyPr>
          <a:lstStyle>
            <a:lvl1pPr algn="r" eaLnBrk="1" hangingPunct="1">
              <a:defRPr sz="1300">
                <a:latin typeface="Calibri" panose="020F0502020204030204" pitchFamily="34" charset="0"/>
                <a:cs typeface="Arial" panose="020B0604020202020204" pitchFamily="34" charset="0"/>
              </a:defRPr>
            </a:lvl1pPr>
          </a:lstStyle>
          <a:p>
            <a:pPr>
              <a:defRPr/>
            </a:pPr>
            <a:fld id="{F161B8ED-D510-4405-9E9C-E9D57E4C9C13}" type="slidenum">
              <a:rPr lang="en-US" altLang="en-US"/>
              <a:pPr>
                <a:defRPr/>
              </a:pPr>
              <a:t>‹#›</a:t>
            </a:fld>
            <a:endParaRPr lang="en-US" altLang="en-US"/>
          </a:p>
        </p:txBody>
      </p:sp>
    </p:spTree>
    <p:extLst>
      <p:ext uri="{BB962C8B-B14F-4D97-AF65-F5344CB8AC3E}">
        <p14:creationId xmlns:p14="http://schemas.microsoft.com/office/powerpoint/2010/main" val="76467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9316" tIns="49659" rIns="99316" bIns="49659"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9316" tIns="49659" rIns="99316" bIns="49659" numCol="1" anchor="t" anchorCtr="0" compatLnSpc="1">
            <a:prstTxWarp prst="textNoShape">
              <a:avLst/>
            </a:prstTxWarp>
          </a:bodyPr>
          <a:lstStyle>
            <a:lvl1pPr algn="r" eaLnBrk="1" hangingPunct="1">
              <a:defRPr sz="1300">
                <a:latin typeface="Calibri" panose="020F0502020204030204" pitchFamily="34" charset="0"/>
                <a:cs typeface="Arial" panose="020B0604020202020204" pitchFamily="34" charset="0"/>
              </a:defRPr>
            </a:lvl1pPr>
          </a:lstStyle>
          <a:p>
            <a:pPr>
              <a:defRPr/>
            </a:pPr>
            <a:fld id="{62286003-8CBE-4232-955D-F7B512EE5A2C}" type="datetimeFigureOut">
              <a:rPr lang="en-US" altLang="en-US"/>
              <a:pPr>
                <a:defRPr/>
              </a:pPr>
              <a:t>23/04/15</a:t>
            </a:fld>
            <a:endParaRPr lang="en-US" altLang="en-US"/>
          </a:p>
        </p:txBody>
      </p:sp>
      <p:sp>
        <p:nvSpPr>
          <p:cNvPr id="4" name="Slide Image Placeholder 3"/>
          <p:cNvSpPr>
            <a:spLocks noGrp="1" noRot="1" noChangeAspect="1"/>
          </p:cNvSpPr>
          <p:nvPr>
            <p:ph type="sldImg" idx="2"/>
          </p:nvPr>
        </p:nvSpPr>
        <p:spPr>
          <a:xfrm>
            <a:off x="915988" y="744538"/>
            <a:ext cx="4973637" cy="3730625"/>
          </a:xfrm>
          <a:prstGeom prst="rect">
            <a:avLst/>
          </a:prstGeom>
          <a:noFill/>
          <a:ln w="12700">
            <a:solidFill>
              <a:prstClr val="black"/>
            </a:solidFill>
          </a:ln>
        </p:spPr>
        <p:txBody>
          <a:bodyPr vert="horz" lIns="99316" tIns="49659" rIns="99316" bIns="49659" rtlCol="0" anchor="ctr"/>
          <a:lstStyle/>
          <a:p>
            <a:pPr lvl="0"/>
            <a:endParaRPr lang="en-US" noProof="0" dirty="0"/>
          </a:p>
        </p:txBody>
      </p:sp>
      <p:sp>
        <p:nvSpPr>
          <p:cNvPr id="5" name="Notes Placeholder 4"/>
          <p:cNvSpPr>
            <a:spLocks noGrp="1"/>
          </p:cNvSpPr>
          <p:nvPr>
            <p:ph type="body" sz="quarter" idx="3"/>
          </p:nvPr>
        </p:nvSpPr>
        <p:spPr>
          <a:xfrm>
            <a:off x="681038" y="4722813"/>
            <a:ext cx="5443537" cy="4475162"/>
          </a:xfrm>
          <a:prstGeom prst="rect">
            <a:avLst/>
          </a:prstGeom>
        </p:spPr>
        <p:txBody>
          <a:bodyPr vert="horz" lIns="99316" tIns="49659" rIns="99316" bIns="4965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5625"/>
            <a:ext cx="2949575" cy="496888"/>
          </a:xfrm>
          <a:prstGeom prst="rect">
            <a:avLst/>
          </a:prstGeom>
        </p:spPr>
        <p:txBody>
          <a:bodyPr vert="horz" lIns="99316" tIns="49659" rIns="99316" bIns="49659"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wrap="square" lIns="99316" tIns="49659" rIns="99316" bIns="49659" numCol="1" anchor="b" anchorCtr="0" compatLnSpc="1">
            <a:prstTxWarp prst="textNoShape">
              <a:avLst/>
            </a:prstTxWarp>
          </a:bodyPr>
          <a:lstStyle>
            <a:lvl1pPr algn="r" eaLnBrk="1" hangingPunct="1">
              <a:defRPr sz="1300">
                <a:latin typeface="Calibri" panose="020F0502020204030204" pitchFamily="34" charset="0"/>
                <a:cs typeface="Arial" panose="020B0604020202020204" pitchFamily="34" charset="0"/>
              </a:defRPr>
            </a:lvl1pPr>
          </a:lstStyle>
          <a:p>
            <a:pPr>
              <a:defRPr/>
            </a:pPr>
            <a:fld id="{5027548E-0FFB-4DB6-A12C-B77A899FDAD4}" type="slidenum">
              <a:rPr lang="en-US" altLang="en-US"/>
              <a:pPr>
                <a:defRPr/>
              </a:pPr>
              <a:t>‹#›</a:t>
            </a:fld>
            <a:endParaRPr lang="en-US" altLang="en-US"/>
          </a:p>
        </p:txBody>
      </p:sp>
    </p:spTree>
    <p:extLst>
      <p:ext uri="{BB962C8B-B14F-4D97-AF65-F5344CB8AC3E}">
        <p14:creationId xmlns:p14="http://schemas.microsoft.com/office/powerpoint/2010/main" val="1539187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E49CA73-6527-43FF-8014-CB69D21BF1F0}" type="slidenum">
              <a:rPr lang="en-US" altLang="en-US" sz="1300" smtClean="0">
                <a:solidFill>
                  <a:srgbClr val="000000"/>
                </a:solidFill>
              </a:rPr>
              <a:pPr>
                <a:spcBef>
                  <a:spcPct val="0"/>
                </a:spcBef>
              </a:pPr>
              <a:t>1</a:t>
            </a:fld>
            <a:endParaRPr lang="en-US" altLang="en-US" sz="1300" smtClean="0">
              <a:solidFill>
                <a:srgbClr val="000000"/>
              </a:solidFill>
            </a:endParaRPr>
          </a:p>
        </p:txBody>
      </p:sp>
    </p:spTree>
    <p:extLst>
      <p:ext uri="{BB962C8B-B14F-4D97-AF65-F5344CB8AC3E}">
        <p14:creationId xmlns:p14="http://schemas.microsoft.com/office/powerpoint/2010/main" val="177144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Today we are discussing essential practice [#]. [OR, Today one of the essential practices we are discussing is essential practice [#].] </a:t>
            </a:r>
          </a:p>
          <a:p>
            <a:pPr eaLnBrk="1" hangingPunct="1">
              <a:spcBef>
                <a:spcPct val="0"/>
              </a:spcBef>
            </a:pPr>
            <a:endParaRPr lang="en-US" altLang="en-US" smtClean="0"/>
          </a:p>
          <a:p>
            <a:pPr eaLnBrk="1" hangingPunct="1">
              <a:spcBef>
                <a:spcPct val="0"/>
              </a:spcBef>
            </a:pPr>
            <a:r>
              <a:rPr lang="en-US" altLang="en-US" smtClean="0"/>
              <a:t>This slide shows [some of] the indicators in the SPI4 tool, used to evaluate whether the institution is implementing essential practice [#].</a:t>
            </a:r>
          </a:p>
          <a:p>
            <a:pPr eaLnBrk="1" hangingPunct="1">
              <a:spcBef>
                <a:spcPct val="0"/>
              </a:spcBef>
            </a:pPr>
            <a:endParaRPr lang="en-US" altLang="en-US" smtClean="0"/>
          </a:p>
          <a:p>
            <a:pPr eaLnBrk="1" hangingPunct="1">
              <a:spcBef>
                <a:spcPct val="0"/>
              </a:spcBef>
            </a:pPr>
            <a:r>
              <a:rPr lang="en-US" altLang="en-US" smtClean="0"/>
              <a:t>[Read the indicators on the slide.]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30C9831-9FE3-4216-8146-0D57A31DF695}" type="slidenum">
              <a:rPr lang="en-US" altLang="en-US" sz="1300" smtClean="0"/>
              <a:pPr>
                <a:spcBef>
                  <a:spcPct val="0"/>
                </a:spcBef>
              </a:pPr>
              <a:t>10</a:t>
            </a:fld>
            <a:endParaRPr lang="en-US" altLang="en-US" sz="1300" smtClean="0"/>
          </a:p>
        </p:txBody>
      </p:sp>
    </p:spTree>
    <p:extLst>
      <p:ext uri="{BB962C8B-B14F-4D97-AF65-F5344CB8AC3E}">
        <p14:creationId xmlns:p14="http://schemas.microsoft.com/office/powerpoint/2010/main" val="226519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today’s session we will be talking with a practitioner from a microfinance institution that is already implementing several of the Essential Practices in the Universal Standards of SPM.  We will be able to learn from his/her experience and you will also have a chance to ask questions at the end.  We hope to have a engaging conversation and discussion with our speaker and our participants so please do think of questions and comments as we go and send them to me in the chat box as you think of them.  I will share these with our speaker at the end of their presentation.  But before we begin with the interview, I would like to give you all a brief overview of the Dimension within the Universal Standards that we will be discussing today.  Let’s begin!</a:t>
            </a:r>
          </a:p>
          <a:p>
            <a:pPr eaLnBrk="1" hangingPunct="1">
              <a:spcBef>
                <a:spcPct val="0"/>
              </a:spcBef>
            </a:pPr>
            <a:endParaRPr lang="es-CR"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8591CD-2C11-40D7-826A-74506389D089}" type="slidenum">
              <a:rPr lang="en-US" altLang="en-US" sz="1300" smtClean="0">
                <a:solidFill>
                  <a:srgbClr val="000000"/>
                </a:solidFill>
              </a:rPr>
              <a:pPr>
                <a:spcBef>
                  <a:spcPct val="0"/>
                </a:spcBef>
              </a:pPr>
              <a:t>11</a:t>
            </a:fld>
            <a:endParaRPr lang="en-US" altLang="en-US" sz="1300" smtClean="0">
              <a:solidFill>
                <a:srgbClr val="000000"/>
              </a:solidFill>
            </a:endParaRPr>
          </a:p>
        </p:txBody>
      </p:sp>
    </p:spTree>
    <p:extLst>
      <p:ext uri="{BB962C8B-B14F-4D97-AF65-F5344CB8AC3E}">
        <p14:creationId xmlns:p14="http://schemas.microsoft.com/office/powerpoint/2010/main" val="174975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 have the pleasure of introducing you today to our special guest [name, organization]</a:t>
            </a:r>
          </a:p>
          <a:p>
            <a:pPr eaLnBrk="1" hangingPunct="1">
              <a:spcBef>
                <a:spcPct val="0"/>
              </a:spcBef>
            </a:pPr>
            <a:endParaRPr lang="en-US" altLang="en-US" smtClean="0"/>
          </a:p>
          <a:p>
            <a:pPr eaLnBrk="1" hangingPunct="1">
              <a:spcBef>
                <a:spcPct val="0"/>
              </a:spcBef>
            </a:pPr>
            <a:r>
              <a:rPr lang="en-US" altLang="en-US" smtClean="0"/>
              <a:t>[Provide a one minute discussion of your speakers professional experience and their institution.]</a:t>
            </a:r>
          </a:p>
          <a:p>
            <a:pPr eaLnBrk="1" hangingPunct="1">
              <a:spcBef>
                <a:spcPct val="0"/>
              </a:spcBef>
            </a:pPr>
            <a:endParaRPr lang="en-US" altLang="en-US" smtClean="0"/>
          </a:p>
        </p:txBody>
      </p:sp>
      <p:sp>
        <p:nvSpPr>
          <p:cNvPr id="32772" name="Slide Number Placeholder 3"/>
          <p:cNvSpPr txBox="1">
            <a:spLocks noGrp="1"/>
          </p:cNvSpPr>
          <p:nvPr/>
        </p:nvSpPr>
        <p:spPr bwMode="auto">
          <a:xfrm>
            <a:off x="3846513" y="9455150"/>
            <a:ext cx="29591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122A291D-4ABA-4180-82F2-0273842B126B}" type="slidenum">
              <a:rPr lang="en-US" altLang="en-US">
                <a:solidFill>
                  <a:srgbClr val="000000"/>
                </a:solidFill>
              </a:rPr>
              <a:pPr algn="r" eaLnBrk="1" hangingPunct="1">
                <a:spcBef>
                  <a:spcPct val="0"/>
                </a:spcBef>
              </a:pPr>
              <a:t>12</a:t>
            </a:fld>
            <a:endParaRPr lang="en-US" altLang="en-US">
              <a:solidFill>
                <a:srgbClr val="000000"/>
              </a:solidFill>
            </a:endParaRPr>
          </a:p>
        </p:txBody>
      </p:sp>
    </p:spTree>
    <p:extLst>
      <p:ext uri="{BB962C8B-B14F-4D97-AF65-F5344CB8AC3E}">
        <p14:creationId xmlns:p14="http://schemas.microsoft.com/office/powerpoint/2010/main" val="40744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9538" eaLnBrk="1" hangingPunct="1">
              <a:lnSpc>
                <a:spcPct val="140000"/>
              </a:lnSpc>
              <a:spcBef>
                <a:spcPct val="0"/>
              </a:spcBef>
              <a:buClr>
                <a:srgbClr val="9BBB59"/>
              </a:buClr>
            </a:pPr>
            <a:r>
              <a:rPr lang="en-US" altLang="en-US" dirty="0" smtClean="0"/>
              <a:t>This is the first slide in the MFI</a:t>
            </a:r>
            <a:r>
              <a:rPr lang="ja-JP" altLang="en-US" dirty="0" smtClean="0"/>
              <a:t>’</a:t>
            </a:r>
            <a:r>
              <a:rPr lang="en-US" altLang="ja-JP" dirty="0" smtClean="0"/>
              <a:t>s presentation.  Please follow the guidelines below to create your slides for this section of the webinar.</a:t>
            </a:r>
          </a:p>
          <a:p>
            <a:pPr marL="109538" eaLnBrk="1" hangingPunct="1">
              <a:lnSpc>
                <a:spcPct val="140000"/>
              </a:lnSpc>
              <a:spcBef>
                <a:spcPct val="0"/>
              </a:spcBef>
              <a:buClr>
                <a:srgbClr val="9BBB59"/>
              </a:buClr>
              <a:buFontTx/>
              <a:buChar char="•"/>
            </a:pPr>
            <a:r>
              <a:rPr lang="en-US" altLang="en-US" dirty="0" smtClean="0"/>
              <a:t>You will have 30 minutes for your presentation</a:t>
            </a:r>
          </a:p>
          <a:p>
            <a:pPr marL="109538" eaLnBrk="1" hangingPunct="1">
              <a:lnSpc>
                <a:spcPct val="140000"/>
              </a:lnSpc>
              <a:spcBef>
                <a:spcPct val="0"/>
              </a:spcBef>
              <a:buClr>
                <a:srgbClr val="9BBB59"/>
              </a:buClr>
              <a:buFontTx/>
              <a:buChar char="•"/>
            </a:pPr>
            <a:r>
              <a:rPr lang="en-US" altLang="en-US" dirty="0" smtClean="0"/>
              <a:t>Use between 1-3 slides max for each talking point</a:t>
            </a:r>
          </a:p>
          <a:p>
            <a:pPr marL="109538" eaLnBrk="1" hangingPunct="1">
              <a:lnSpc>
                <a:spcPct val="140000"/>
              </a:lnSpc>
              <a:spcBef>
                <a:spcPct val="0"/>
              </a:spcBef>
              <a:buClr>
                <a:srgbClr val="9BBB59"/>
              </a:buClr>
              <a:buFontTx/>
              <a:buChar char="•"/>
            </a:pPr>
            <a:r>
              <a:rPr lang="en-US" altLang="en-US" dirty="0" smtClean="0"/>
              <a:t>Include pictures and graphics whenever possible</a:t>
            </a:r>
          </a:p>
          <a:p>
            <a:pPr marL="109538" eaLnBrk="1" hangingPunct="1">
              <a:lnSpc>
                <a:spcPct val="140000"/>
              </a:lnSpc>
              <a:spcBef>
                <a:spcPct val="0"/>
              </a:spcBef>
              <a:buClr>
                <a:srgbClr val="9BBB59"/>
              </a:buClr>
              <a:buFontTx/>
              <a:buChar char="•"/>
            </a:pPr>
            <a:r>
              <a:rPr lang="en-US" altLang="en-US" dirty="0" smtClean="0"/>
              <a:t>Remember that the main content will be presented verbally, but that we want to have these slides to support your presentation and also to inform those members of </a:t>
            </a:r>
            <a:r>
              <a:rPr lang="en-US" altLang="en-US" dirty="0" err="1" smtClean="0"/>
              <a:t>SPTF</a:t>
            </a:r>
            <a:r>
              <a:rPr lang="en-US" altLang="en-US" dirty="0" smtClean="0"/>
              <a:t> that can not join the webinar live.</a:t>
            </a:r>
          </a:p>
          <a:p>
            <a:pPr marL="109538" eaLnBrk="1" hangingPunct="1">
              <a:lnSpc>
                <a:spcPct val="140000"/>
              </a:lnSpc>
              <a:spcBef>
                <a:spcPct val="0"/>
              </a:spcBef>
              <a:buClr>
                <a:srgbClr val="9BBB59"/>
              </a:buClr>
              <a:buFontTx/>
              <a:buChar char="•"/>
            </a:pPr>
            <a:r>
              <a:rPr lang="en-US" altLang="en-US" dirty="0" smtClean="0"/>
              <a:t>These slides will be posted online after the webinar as a resource for members wanting to learn more about this topic, along with the recording on today</a:t>
            </a:r>
            <a:r>
              <a:rPr lang="ja-JP" altLang="en-US" dirty="0" smtClean="0"/>
              <a:t>’</a:t>
            </a:r>
            <a:r>
              <a:rPr lang="en-US" altLang="ja-JP" dirty="0" smtClean="0"/>
              <a:t>s session.</a:t>
            </a:r>
          </a:p>
          <a:p>
            <a:pPr marL="109538" eaLnBrk="1" hangingPunct="1">
              <a:lnSpc>
                <a:spcPct val="90000"/>
              </a:lnSpc>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A72595B-0DEB-4E1D-B16C-672FF368EF79}" type="slidenum">
              <a:rPr lang="en-US" altLang="en-US" sz="1300" smtClean="0"/>
              <a:pPr>
                <a:spcBef>
                  <a:spcPct val="0"/>
                </a:spcBef>
              </a:pPr>
              <a:t>13</a:t>
            </a:fld>
            <a:endParaRPr lang="en-US" altLang="en-US" sz="1300" smtClean="0"/>
          </a:p>
        </p:txBody>
      </p:sp>
    </p:spTree>
    <p:extLst>
      <p:ext uri="{BB962C8B-B14F-4D97-AF65-F5344CB8AC3E}">
        <p14:creationId xmlns:p14="http://schemas.microsoft.com/office/powerpoint/2010/main" val="292322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8D8BECB-9382-4E80-8A86-F4A01A39B576}" type="slidenum">
              <a:rPr lang="en-US" altLang="en-US" smtClean="0">
                <a:latin typeface="Calibri" panose="020F0502020204030204" pitchFamily="34" charset="0"/>
              </a:rPr>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34255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CDE2FC2-2FE3-4D0A-89A3-08B12C30ED24}" type="slidenum">
              <a:rPr lang="en-US" altLang="en-US" sz="1300" smtClean="0"/>
              <a:pPr>
                <a:spcBef>
                  <a:spcPct val="0"/>
                </a:spcBef>
              </a:pPr>
              <a:t>20</a:t>
            </a:fld>
            <a:endParaRPr lang="en-US" altLang="en-US" sz="1300" smtClean="0"/>
          </a:p>
        </p:txBody>
      </p:sp>
    </p:spTree>
    <p:extLst>
      <p:ext uri="{BB962C8B-B14F-4D97-AF65-F5344CB8AC3E}">
        <p14:creationId xmlns:p14="http://schemas.microsoft.com/office/powerpoint/2010/main" val="4080057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8D4DF4F-9705-42A9-8CBF-F616964F7AC2}" type="slidenum">
              <a:rPr lang="en-US" altLang="en-US" sz="1300" smtClean="0"/>
              <a:pPr>
                <a:spcBef>
                  <a:spcPct val="0"/>
                </a:spcBef>
              </a:pPr>
              <a:t>21</a:t>
            </a:fld>
            <a:endParaRPr lang="en-US" altLang="en-US" sz="1300" smtClean="0"/>
          </a:p>
        </p:txBody>
      </p:sp>
    </p:spTree>
    <p:extLst>
      <p:ext uri="{BB962C8B-B14F-4D97-AF65-F5344CB8AC3E}">
        <p14:creationId xmlns:p14="http://schemas.microsoft.com/office/powerpoint/2010/main" val="347483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today’s session we will be talking with a practitioner from a microfinance institution that is already implementing several of the Essential Practices in the Universal Standards of SPM.  We will be able to learn from his/her experience and you will also have a chance to ask questions at the end.  We hope to have a engaging conversation and discussion with our speaker and our participants so please do think of questions and comments as we go and send them to me in the chat box as you think of them.  I will share these with our speaker at the end of their presentation.  But before we begin with the interview, I would like to give you all a brief overview of the Dimension within the Universal Standards that we will be discussing today.  Let’s begin!</a:t>
            </a:r>
          </a:p>
          <a:p>
            <a:pPr eaLnBrk="1" hangingPunct="1">
              <a:spcBef>
                <a:spcPct val="0"/>
              </a:spcBef>
            </a:pPr>
            <a:endParaRPr lang="es-CR"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28C89AD-8D68-40C1-AD3C-E7DBF27109B9}" type="slidenum">
              <a:rPr lang="en-US" altLang="en-US" sz="1300" smtClean="0">
                <a:solidFill>
                  <a:srgbClr val="000000"/>
                </a:solidFill>
              </a:rPr>
              <a:pPr>
                <a:spcBef>
                  <a:spcPct val="0"/>
                </a:spcBef>
              </a:pPr>
              <a:t>22</a:t>
            </a:fld>
            <a:endParaRPr lang="en-US" altLang="en-US" sz="1300" smtClean="0">
              <a:solidFill>
                <a:srgbClr val="000000"/>
              </a:solidFill>
            </a:endParaRPr>
          </a:p>
        </p:txBody>
      </p:sp>
    </p:spTree>
    <p:extLst>
      <p:ext uri="{BB962C8B-B14F-4D97-AF65-F5344CB8AC3E}">
        <p14:creationId xmlns:p14="http://schemas.microsoft.com/office/powerpoint/2010/main" val="3985305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today’s session we will be talking with a practitioner from a microfinance institution that is already implementing several of the Essential Practices in the Universal Standards of SPM.  We will be able to learn from his/her experience and you will also have a chance to ask questions at the end.  We hope to have a engaging conversation and discussion with our speaker and our participants so please do think of questions and comments as we go and send them to me in the chat box as you think of them.  I will share these with our speaker at the end of their presentation.  But before we begin with the interview, I would like to give you all a brief overview of the Dimension within the Universal Standards that we will be discussing today.  Let’s begin!</a:t>
            </a:r>
          </a:p>
          <a:p>
            <a:pPr eaLnBrk="1" hangingPunct="1">
              <a:spcBef>
                <a:spcPct val="0"/>
              </a:spcBef>
            </a:pPr>
            <a:endParaRPr lang="es-CR"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2697A95-77B4-41DE-BE28-2775CC8C0692}" type="slidenum">
              <a:rPr lang="en-US" altLang="en-US" sz="1300" smtClean="0">
                <a:solidFill>
                  <a:srgbClr val="000000"/>
                </a:solidFill>
              </a:rPr>
              <a:pPr>
                <a:spcBef>
                  <a:spcPct val="0"/>
                </a:spcBef>
              </a:pPr>
              <a:t>23</a:t>
            </a:fld>
            <a:endParaRPr lang="en-US" altLang="en-US" sz="1300" smtClean="0">
              <a:solidFill>
                <a:srgbClr val="000000"/>
              </a:solidFill>
            </a:endParaRPr>
          </a:p>
        </p:txBody>
      </p:sp>
    </p:spTree>
    <p:extLst>
      <p:ext uri="{BB962C8B-B14F-4D97-AF65-F5344CB8AC3E}">
        <p14:creationId xmlns:p14="http://schemas.microsoft.com/office/powerpoint/2010/main" val="3950648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lnSpc>
                <a:spcPct val="90000"/>
              </a:lnSpc>
              <a:spcBef>
                <a:spcPct val="0"/>
              </a:spcBef>
              <a:defRPr/>
            </a:pPr>
            <a:r>
              <a:rPr lang="en-US" altLang="en-US" sz="1000" smtClean="0"/>
              <a:t>After your institution has evaluated its practices and prioritized areas for improvement, look to the Universal Standards Implementation Guide to help you improve your practices. [Note to facilitator: consider sharing your screen for this portion of the presentation, so that the audience can see where to find the Implementation Guide on the website, and you can show the cover pages for each section of the Guide]</a:t>
            </a:r>
          </a:p>
          <a:p>
            <a:pPr eaLnBrk="1" hangingPunct="1">
              <a:lnSpc>
                <a:spcPct val="90000"/>
              </a:lnSpc>
              <a:spcBef>
                <a:spcPct val="0"/>
              </a:spcBef>
              <a:defRPr/>
            </a:pPr>
            <a:endParaRPr lang="en-US" altLang="en-US" sz="1000" smtClean="0"/>
          </a:p>
          <a:p>
            <a:pPr eaLnBrk="1" hangingPunct="1">
              <a:lnSpc>
                <a:spcPct val="90000"/>
              </a:lnSpc>
              <a:spcBef>
                <a:spcPct val="0"/>
              </a:spcBef>
              <a:defRPr/>
            </a:pPr>
            <a:r>
              <a:rPr lang="en-US" altLang="en-US" sz="1000" smtClean="0"/>
              <a:t>This Guide is everything you ever wanted to know about SPM, in one document.  This is guidance on </a:t>
            </a:r>
            <a:r>
              <a:rPr lang="en-US" altLang="en-US" sz="1000" i="1" smtClean="0"/>
              <a:t>how</a:t>
            </a:r>
            <a:r>
              <a:rPr lang="en-US" altLang="en-US" sz="1000" smtClean="0"/>
              <a:t> an institution achieves each of the universal standards. I will give you a brief overview of what</a:t>
            </a:r>
            <a:r>
              <a:rPr lang="ja-JP" altLang="en-US" sz="1000" smtClean="0"/>
              <a:t>’</a:t>
            </a:r>
            <a:r>
              <a:rPr lang="en-US" altLang="ja-JP" sz="1000" smtClean="0"/>
              <a:t>s included in the Guide, so that when you go to use it, you</a:t>
            </a:r>
            <a:r>
              <a:rPr lang="ja-JP" altLang="en-US" sz="1000" smtClean="0"/>
              <a:t>’</a:t>
            </a:r>
            <a:r>
              <a:rPr lang="en-US" altLang="ja-JP" sz="1000" smtClean="0"/>
              <a:t>ll already be familiar with the contents. </a:t>
            </a:r>
          </a:p>
          <a:p>
            <a:pPr eaLnBrk="1" hangingPunct="1">
              <a:lnSpc>
                <a:spcPct val="90000"/>
              </a:lnSpc>
              <a:spcBef>
                <a:spcPct val="0"/>
              </a:spcBef>
              <a:defRPr/>
            </a:pPr>
            <a:r>
              <a:rPr lang="en-US" altLang="en-US" sz="1000" smtClean="0"/>
              <a:t> </a:t>
            </a:r>
          </a:p>
          <a:p>
            <a:pPr eaLnBrk="1" hangingPunct="1">
              <a:lnSpc>
                <a:spcPct val="90000"/>
              </a:lnSpc>
              <a:spcBef>
                <a:spcPct val="0"/>
              </a:spcBef>
              <a:defRPr/>
            </a:pPr>
            <a:r>
              <a:rPr lang="en-US" altLang="en-US" sz="1000" b="1" smtClean="0"/>
              <a:t>Chapter 1</a:t>
            </a:r>
            <a:r>
              <a:rPr lang="en-US" altLang="en-US" sz="1000" smtClean="0"/>
              <a:t>—(Show page 14 of the Guide if you are sharing your screen) Presents a five-step plan for using the Universal Standards. We talk about how to introduce them in your organization, assess your institution</a:t>
            </a:r>
            <a:r>
              <a:rPr lang="ja-JP" altLang="en-US" sz="1000" smtClean="0"/>
              <a:t>’</a:t>
            </a:r>
            <a:r>
              <a:rPr lang="en-US" altLang="ja-JP" sz="1000" smtClean="0"/>
              <a:t>s practices, and create an SPM action plan that is integrated with your organization</a:t>
            </a:r>
            <a:r>
              <a:rPr lang="ja-JP" altLang="en-US" sz="1000" smtClean="0"/>
              <a:t>’</a:t>
            </a:r>
            <a:r>
              <a:rPr lang="en-US" altLang="ja-JP" sz="1000" smtClean="0"/>
              <a:t>s overall strategic plan. </a:t>
            </a:r>
          </a:p>
          <a:p>
            <a:pPr eaLnBrk="1" hangingPunct="1">
              <a:lnSpc>
                <a:spcPct val="90000"/>
              </a:lnSpc>
              <a:spcBef>
                <a:spcPct val="0"/>
              </a:spcBef>
              <a:defRPr/>
            </a:pPr>
            <a:r>
              <a:rPr lang="en-US" altLang="en-US" sz="1000" smtClean="0"/>
              <a:t> </a:t>
            </a:r>
          </a:p>
          <a:p>
            <a:pPr eaLnBrk="1" hangingPunct="1">
              <a:lnSpc>
                <a:spcPct val="90000"/>
              </a:lnSpc>
              <a:spcBef>
                <a:spcPct val="0"/>
              </a:spcBef>
              <a:defRPr/>
            </a:pPr>
            <a:r>
              <a:rPr lang="en-US" altLang="en-US" sz="1000" b="1" smtClean="0"/>
              <a:t>Chapter 2</a:t>
            </a:r>
            <a:r>
              <a:rPr lang="en-US" altLang="en-US" sz="1000" smtClean="0"/>
              <a:t>—(Show page 26 of the Guide) This chapter is called Using Social Performance Data for Decision-making. It lists 20 practical issues that managers face—such as how to retain employees and how to reach target clients—and then for each of those issues, the Guide lists </a:t>
            </a:r>
            <a:r>
              <a:rPr lang="en-US" altLang="en-US" sz="1000" i="1" smtClean="0"/>
              <a:t>which data</a:t>
            </a:r>
            <a:r>
              <a:rPr lang="en-US" altLang="en-US" sz="1000" smtClean="0"/>
              <a:t> you need in order to make good decisions on that topic, as well as </a:t>
            </a:r>
            <a:r>
              <a:rPr lang="en-US" altLang="en-US" sz="1000" i="1" smtClean="0"/>
              <a:t>which managers</a:t>
            </a:r>
            <a:r>
              <a:rPr lang="en-US" altLang="en-US" sz="1000" smtClean="0"/>
              <a:t> should have access to the data. This is a great, practical tool for managers and the board.</a:t>
            </a:r>
          </a:p>
          <a:p>
            <a:pPr eaLnBrk="1" hangingPunct="1">
              <a:lnSpc>
                <a:spcPct val="90000"/>
              </a:lnSpc>
              <a:spcBef>
                <a:spcPct val="0"/>
              </a:spcBef>
              <a:defRPr/>
            </a:pPr>
            <a:r>
              <a:rPr lang="en-US" altLang="en-US" sz="1000" smtClean="0"/>
              <a:t> </a:t>
            </a:r>
          </a:p>
          <a:p>
            <a:pPr eaLnBrk="1" hangingPunct="1">
              <a:lnSpc>
                <a:spcPct val="90000"/>
              </a:lnSpc>
              <a:spcBef>
                <a:spcPct val="0"/>
              </a:spcBef>
              <a:defRPr/>
            </a:pPr>
            <a:r>
              <a:rPr lang="en-US" altLang="en-US" sz="1000" b="1" smtClean="0"/>
              <a:t>Chapter 3</a:t>
            </a:r>
            <a:r>
              <a:rPr lang="en-US" altLang="en-US" sz="1000" smtClean="0"/>
              <a:t>—(Show page 46 of the Guide if you are sharing your screen) Chapter 3 lists each and every standard and essential practice found in the Universal Standards. For each of the 85 essential practices, it provides guidance on how to implement that practice. The guidance is very straightforward and practical. So, once you</a:t>
            </a:r>
            <a:r>
              <a:rPr lang="ja-JP" altLang="en-US" sz="1000" smtClean="0"/>
              <a:t>’</a:t>
            </a:r>
            <a:r>
              <a:rPr lang="en-US" altLang="ja-JP" sz="1000" smtClean="0"/>
              <a:t>ve identified one or more practices you want to work on, this chapter is where you find practical ideas for how to do it.</a:t>
            </a:r>
          </a:p>
          <a:p>
            <a:pPr eaLnBrk="1" hangingPunct="1">
              <a:lnSpc>
                <a:spcPct val="90000"/>
              </a:lnSpc>
              <a:spcBef>
                <a:spcPct val="0"/>
              </a:spcBef>
              <a:defRPr/>
            </a:pPr>
            <a:r>
              <a:rPr lang="en-US" altLang="en-US" sz="1000" smtClean="0"/>
              <a:t> </a:t>
            </a:r>
          </a:p>
          <a:p>
            <a:pPr eaLnBrk="1" hangingPunct="1">
              <a:lnSpc>
                <a:spcPct val="90000"/>
              </a:lnSpc>
              <a:spcBef>
                <a:spcPct val="0"/>
              </a:spcBef>
              <a:defRPr/>
            </a:pPr>
            <a:r>
              <a:rPr lang="en-US" altLang="en-US" sz="1000" b="1" smtClean="0"/>
              <a:t>Finally, the Resource Annex</a:t>
            </a:r>
            <a:r>
              <a:rPr lang="en-US" altLang="en-US" sz="1000" smtClean="0"/>
              <a:t>—(Show page 176 if you are sharing your screen) For every standard, the resource annex provides information and links to other industry resources on the topic. When you are working on a specific standard, you can use the Resource Annex to find links to other tools and publications that you can use to take the next steps as you work to improve practices in your FI. </a:t>
            </a:r>
          </a:p>
          <a:p>
            <a:pPr eaLnBrk="1" hangingPunct="1">
              <a:lnSpc>
                <a:spcPct val="90000"/>
              </a:lnSpc>
              <a:spcBef>
                <a:spcPct val="0"/>
              </a:spcBef>
              <a:defRPr/>
            </a:pPr>
            <a:r>
              <a:rPr lang="en-US" altLang="en-US" sz="1000" smtClean="0"/>
              <a:t> </a:t>
            </a:r>
          </a:p>
          <a:p>
            <a:pPr eaLnBrk="1" hangingPunct="1">
              <a:lnSpc>
                <a:spcPct val="90000"/>
              </a:lnSpc>
              <a:spcBef>
                <a:spcPct val="0"/>
              </a:spcBef>
              <a:defRPr/>
            </a:pPr>
            <a:r>
              <a:rPr lang="en-US" altLang="en-US" sz="1000" smtClean="0"/>
              <a:t>So now you are familiar with the 4 main parts of the Guide, and I hope this helps you see all the possibilities that exist for how you can use it. I want to remind you that the Guide is very long because it is a reference guide and so you do not need to read the whole document cover to cover, but rather can look up the information that is useful to you when you need it.</a:t>
            </a:r>
          </a:p>
          <a:p>
            <a:pPr eaLnBrk="1" hangingPunct="1">
              <a:lnSpc>
                <a:spcPct val="90000"/>
              </a:lnSpc>
              <a:spcBef>
                <a:spcPct val="0"/>
              </a:spcBef>
              <a:defRPr/>
            </a:pPr>
            <a:endParaRPr lang="en-US" altLang="en-US" sz="100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A23AEF-6F32-4D97-A31D-3FF7F4DE3DEB}" type="slidenum">
              <a:rPr lang="en-US" altLang="en-US" sz="1300" smtClean="0"/>
              <a:pPr>
                <a:spcBef>
                  <a:spcPct val="0"/>
                </a:spcBef>
              </a:pPr>
              <a:t>24</a:t>
            </a:fld>
            <a:endParaRPr lang="en-US" altLang="en-US" sz="1300" smtClean="0"/>
          </a:p>
        </p:txBody>
      </p:sp>
    </p:spTree>
    <p:extLst>
      <p:ext uri="{BB962C8B-B14F-4D97-AF65-F5344CB8AC3E}">
        <p14:creationId xmlns:p14="http://schemas.microsoft.com/office/powerpoint/2010/main" val="404402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today’s session we will be talking with a practitioner from a microfinance institution that is already implementing several of the Essential Practices in the Universal Standards of SPM.  We will be able to learn from his/her experience and you will also have a chance to ask questions at the end.  We hope to have a engaging conversation and discussion with our speaker and our participants so please do think of questions and comments as we go and send them to me in the chat box as you think of them.  I will share these with our speaker at the end of their presentation.  But before we begin with the interview, I would like to give you all a brief overview of the Dimension within the Universal Standards that we will be discussing today.  Let’s begin!</a:t>
            </a:r>
          </a:p>
          <a:p>
            <a:pPr eaLnBrk="1" hangingPunct="1">
              <a:spcBef>
                <a:spcPct val="0"/>
              </a:spcBef>
            </a:pPr>
            <a:endParaRPr lang="es-CR"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91A4F3F-CEAA-492C-850D-CF5E6A567CE3}" type="slidenum">
              <a:rPr lang="en-US" altLang="en-US" sz="1300" smtClean="0">
                <a:solidFill>
                  <a:srgbClr val="000000"/>
                </a:solidFill>
              </a:rPr>
              <a:pPr>
                <a:spcBef>
                  <a:spcPct val="0"/>
                </a:spcBef>
              </a:pPr>
              <a:t>2</a:t>
            </a:fld>
            <a:endParaRPr lang="en-US" altLang="en-US" sz="1300" smtClean="0">
              <a:solidFill>
                <a:srgbClr val="000000"/>
              </a:solidFill>
            </a:endParaRPr>
          </a:p>
        </p:txBody>
      </p:sp>
    </p:spTree>
    <p:extLst>
      <p:ext uri="{BB962C8B-B14F-4D97-AF65-F5344CB8AC3E}">
        <p14:creationId xmlns:p14="http://schemas.microsoft.com/office/powerpoint/2010/main" val="1453765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000" smtClean="0"/>
              <a:t>Before this webinar, I consulted the SPTF online social performance resource center to see what resources were available related to the practices we will be discussing today.  I would like to draw your attention to X, Y, Z.  [Facilitator should share his/her screen to show where the resource is found in the resource center, and then show the resource itself.]</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B392BBA-5285-4DB1-B385-3AFADEB961A5}" type="slidenum">
              <a:rPr lang="en-US" altLang="en-US" sz="1300" smtClean="0"/>
              <a:pPr>
                <a:spcBef>
                  <a:spcPct val="0"/>
                </a:spcBef>
              </a:pPr>
              <a:t>25</a:t>
            </a:fld>
            <a:endParaRPr lang="en-US" altLang="en-US" sz="1300" smtClean="0"/>
          </a:p>
        </p:txBody>
      </p:sp>
    </p:spTree>
    <p:extLst>
      <p:ext uri="{BB962C8B-B14F-4D97-AF65-F5344CB8AC3E}">
        <p14:creationId xmlns:p14="http://schemas.microsoft.com/office/powerpoint/2010/main" val="193293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you don</a:t>
            </a:r>
            <a:r>
              <a:rPr lang="ja-JP" altLang="en-US" smtClean="0"/>
              <a:t>’</a:t>
            </a:r>
            <a:r>
              <a:rPr lang="en-US" altLang="ja-JP" smtClean="0"/>
              <a:t>t know the date and time for the next session simply say </a:t>
            </a:r>
            <a:r>
              <a:rPr lang="ja-JP" altLang="en-US" smtClean="0"/>
              <a:t>“</a:t>
            </a:r>
            <a:r>
              <a:rPr lang="en-US" altLang="ja-JP" smtClean="0"/>
              <a:t>Please join us for Dimension X next month.  We will follow up over email with more details as they become available.</a:t>
            </a:r>
            <a:r>
              <a:rPr lang="ja-JP" altLang="en-US" smtClean="0"/>
              <a:t>”</a:t>
            </a:r>
            <a:endParaRPr lang="en-US" altLang="ja-JP" smtClean="0"/>
          </a:p>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54AD18-44D8-43CD-A0DC-0859CB6DC3CC}" type="slidenum">
              <a:rPr lang="en-US" altLang="en-US" sz="1300" smtClean="0"/>
              <a:pPr>
                <a:spcBef>
                  <a:spcPct val="0"/>
                </a:spcBef>
              </a:pPr>
              <a:t>27</a:t>
            </a:fld>
            <a:endParaRPr lang="en-US" altLang="en-US" sz="1300" smtClean="0"/>
          </a:p>
        </p:txBody>
      </p:sp>
    </p:spTree>
    <p:extLst>
      <p:ext uri="{BB962C8B-B14F-4D97-AF65-F5344CB8AC3E}">
        <p14:creationId xmlns:p14="http://schemas.microsoft.com/office/powerpoint/2010/main" val="401839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Universal Standards cover all parts of social performance management. There are 19 standards, and they are organized into these six dimensions.  Today we will discuss dimension [#].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9DD93F1-506F-410F-8DFB-E25215A22230}" type="slidenum">
              <a:rPr lang="en-US" altLang="en-US" sz="1300" smtClean="0">
                <a:solidFill>
                  <a:srgbClr val="000000"/>
                </a:solidFill>
              </a:rPr>
              <a:pPr>
                <a:spcBef>
                  <a:spcPct val="0"/>
                </a:spcBef>
              </a:pPr>
              <a:t>3</a:t>
            </a:fld>
            <a:endParaRPr lang="en-US" altLang="en-US" sz="1300" smtClean="0">
              <a:solidFill>
                <a:srgbClr val="000000"/>
              </a:solidFill>
            </a:endParaRPr>
          </a:p>
        </p:txBody>
      </p:sp>
    </p:spTree>
    <p:extLst>
      <p:ext uri="{BB962C8B-B14F-4D97-AF65-F5344CB8AC3E}">
        <p14:creationId xmlns:p14="http://schemas.microsoft.com/office/powerpoint/2010/main" val="198774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2D9A6C-03BB-4A01-BD85-4EA8C91B6EB1}" type="slidenum">
              <a:rPr lang="en-US" altLang="en-US" sz="1300" smtClean="0">
                <a:solidFill>
                  <a:srgbClr val="000000"/>
                </a:solidFill>
              </a:rPr>
              <a:pPr>
                <a:spcBef>
                  <a:spcPct val="0"/>
                </a:spcBef>
              </a:pPr>
              <a:t>4</a:t>
            </a:fld>
            <a:endParaRPr lang="en-US" altLang="en-US" sz="1300" smtClean="0">
              <a:solidFill>
                <a:srgbClr val="000000"/>
              </a:solidFill>
            </a:endParaRPr>
          </a:p>
        </p:txBody>
      </p:sp>
    </p:spTree>
    <p:extLst>
      <p:ext uri="{BB962C8B-B14F-4D97-AF65-F5344CB8AC3E}">
        <p14:creationId xmlns:p14="http://schemas.microsoft.com/office/powerpoint/2010/main" val="266257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Usually only two or three Standards fit on each slide so it may take two slides for this. List the exact text of each of the standards in the Dimension.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CB83E39-0406-420F-BCC5-6A1DD14D1824}" type="slidenum">
              <a:rPr lang="en-US" altLang="en-US" sz="1300" smtClean="0">
                <a:solidFill>
                  <a:srgbClr val="000000"/>
                </a:solidFill>
              </a:rPr>
              <a:pPr>
                <a:spcBef>
                  <a:spcPct val="0"/>
                </a:spcBef>
              </a:pPr>
              <a:t>5</a:t>
            </a:fld>
            <a:endParaRPr lang="en-US" altLang="en-US" sz="1300" smtClean="0">
              <a:solidFill>
                <a:srgbClr val="000000"/>
              </a:solidFill>
            </a:endParaRPr>
          </a:p>
        </p:txBody>
      </p:sp>
    </p:spTree>
    <p:extLst>
      <p:ext uri="{BB962C8B-B14F-4D97-AF65-F5344CB8AC3E}">
        <p14:creationId xmlns:p14="http://schemas.microsoft.com/office/powerpoint/2010/main" val="22531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smtClean="0"/>
              <a:t>Usually only two or three Essential Practices fit on each slide so it may take two slides for this. List the exact text of each of the essential practices that correspond to the standards the MFI has chosen to talk about.</a:t>
            </a:r>
          </a:p>
          <a:p>
            <a:pPr defTabSz="457200" eaLnBrk="1" hangingPunct="1">
              <a:spcBef>
                <a:spcPct val="0"/>
              </a:spcBef>
            </a:pPr>
            <a:r>
              <a:rPr lang="en-US" altLang="en-US" smtClean="0"/>
              <a:t>If the MFI will only present on a few of the EPs in the standard, you can flag these with an arrow or mention them verbally.</a:t>
            </a:r>
          </a:p>
          <a:p>
            <a:pPr defTabSz="457200" eaLnBrk="1" hangingPunct="1">
              <a:spcBef>
                <a:spcPct val="0"/>
              </a:spcBef>
            </a:pPr>
            <a:endParaRPr lang="en-US" altLang="en-US" smtClean="0">
              <a:solidFill>
                <a:srgbClr val="FF0000"/>
              </a:solidFill>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A40ED8-9BDC-4F81-86C7-03E498E8E5CF}" type="slidenum">
              <a:rPr lang="en-US" altLang="en-US" sz="1300" smtClean="0">
                <a:solidFill>
                  <a:srgbClr val="000000"/>
                </a:solidFill>
              </a:rPr>
              <a:pPr>
                <a:spcBef>
                  <a:spcPct val="0"/>
                </a:spcBef>
              </a:pPr>
              <a:t>6</a:t>
            </a:fld>
            <a:endParaRPr lang="en-US" altLang="en-US" sz="1300" smtClean="0">
              <a:solidFill>
                <a:srgbClr val="000000"/>
              </a:solidFill>
            </a:endParaRPr>
          </a:p>
        </p:txBody>
      </p:sp>
    </p:spTree>
    <p:extLst>
      <p:ext uri="{BB962C8B-B14F-4D97-AF65-F5344CB8AC3E}">
        <p14:creationId xmlns:p14="http://schemas.microsoft.com/office/powerpoint/2010/main" val="157537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smtClean="0"/>
              <a:t>Usually only two or three Essential Practices fit on each slide so it may take two slides for this. List the exact text of each of the essential practices that correspond to the standards the MFI has chosen to talk about.</a:t>
            </a:r>
          </a:p>
          <a:p>
            <a:pPr defTabSz="457200" eaLnBrk="1" hangingPunct="1">
              <a:spcBef>
                <a:spcPct val="0"/>
              </a:spcBef>
            </a:pPr>
            <a:r>
              <a:rPr lang="en-US" altLang="en-US" smtClean="0"/>
              <a:t>If the MFI will only present on a few of the EPs in the standard, you can flag these with an arrow or mention them verbally.</a:t>
            </a:r>
          </a:p>
          <a:p>
            <a:pPr defTabSz="457200" eaLnBrk="1" hangingPunct="1">
              <a:spcBef>
                <a:spcPct val="0"/>
              </a:spcBef>
            </a:pPr>
            <a:endParaRPr lang="en-US" altLang="en-US" smtClean="0">
              <a:solidFill>
                <a:srgbClr val="FF0000"/>
              </a:solidFill>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DD3745F-6998-4F60-B39E-3C0D1B4ACB61}" type="slidenum">
              <a:rPr lang="en-US" altLang="en-US" sz="1300" smtClean="0">
                <a:solidFill>
                  <a:srgbClr val="000000"/>
                </a:solidFill>
              </a:rPr>
              <a:pPr>
                <a:spcBef>
                  <a:spcPct val="0"/>
                </a:spcBef>
              </a:pPr>
              <a:t>7</a:t>
            </a:fld>
            <a:endParaRPr lang="en-US" altLang="en-US" sz="1300" smtClean="0">
              <a:solidFill>
                <a:srgbClr val="000000"/>
              </a:solidFill>
            </a:endParaRPr>
          </a:p>
        </p:txBody>
      </p:sp>
    </p:spTree>
    <p:extLst>
      <p:ext uri="{BB962C8B-B14F-4D97-AF65-F5344CB8AC3E}">
        <p14:creationId xmlns:p14="http://schemas.microsoft.com/office/powerpoint/2010/main" val="341427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smtClean="0"/>
              <a:t>Usually only two or three Essential Practices fit on each slide so it may take two slides for this. List the exact text of each of the essential practices that correspond to the standards the MFI has chosen to talk about.</a:t>
            </a:r>
          </a:p>
          <a:p>
            <a:pPr defTabSz="457200" eaLnBrk="1" hangingPunct="1">
              <a:spcBef>
                <a:spcPct val="0"/>
              </a:spcBef>
            </a:pPr>
            <a:r>
              <a:rPr lang="en-US" altLang="en-US" smtClean="0"/>
              <a:t>If the MFI will only present on a few of the EPs in the standard, you can flag these with an arrow or mention them verbally.</a:t>
            </a:r>
          </a:p>
          <a:p>
            <a:pPr defTabSz="457200" eaLnBrk="1" hangingPunct="1">
              <a:spcBef>
                <a:spcPct val="0"/>
              </a:spcBef>
            </a:pPr>
            <a:endParaRPr lang="en-US" altLang="en-US" smtClean="0">
              <a:solidFill>
                <a:srgbClr val="FF0000"/>
              </a:solidFill>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C8D2F6-7C35-43CF-AF0B-D834891F74BC}" type="slidenum">
              <a:rPr lang="en-US" altLang="en-US" sz="1300" smtClean="0">
                <a:solidFill>
                  <a:srgbClr val="000000"/>
                </a:solidFill>
              </a:rPr>
              <a:pPr>
                <a:spcBef>
                  <a:spcPct val="0"/>
                </a:spcBef>
              </a:pPr>
              <a:t>8</a:t>
            </a:fld>
            <a:endParaRPr lang="en-US" altLang="en-US" sz="1300" smtClean="0">
              <a:solidFill>
                <a:srgbClr val="000000"/>
              </a:solidFill>
            </a:endParaRPr>
          </a:p>
        </p:txBody>
      </p:sp>
    </p:spTree>
    <p:extLst>
      <p:ext uri="{BB962C8B-B14F-4D97-AF65-F5344CB8AC3E}">
        <p14:creationId xmlns:p14="http://schemas.microsoft.com/office/powerpoint/2010/main" val="77057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many of you remember, the SPI4 tool is a free social audit tool that is fully aligned to the Universal Standards.  It uses indicators to evaluate whether an institution is implementing the essential practices found in the Universal Standards manual.</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A94C195-8EC5-49C0-8B6A-F527A48DFB94}" type="slidenum">
              <a:rPr lang="en-US" altLang="en-US" sz="1300" smtClean="0"/>
              <a:pPr>
                <a:spcBef>
                  <a:spcPct val="0"/>
                </a:spcBef>
              </a:pPr>
              <a:t>9</a:t>
            </a:fld>
            <a:endParaRPr lang="en-US" altLang="en-US" sz="1300" smtClean="0"/>
          </a:p>
        </p:txBody>
      </p:sp>
    </p:spTree>
    <p:extLst>
      <p:ext uri="{BB962C8B-B14F-4D97-AF65-F5344CB8AC3E}">
        <p14:creationId xmlns:p14="http://schemas.microsoft.com/office/powerpoint/2010/main" val="1428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AF63B1A0-3E10-4785-B132-C8C247E6DB6A}" type="datetimeFigureOut">
              <a:rPr lang="en-US" altLang="en-US"/>
              <a:pPr>
                <a:defRPr/>
              </a:pPr>
              <a:t>23/04/15</a:t>
            </a:fld>
            <a:endParaRPr lang="en-US" altLang="en-US"/>
          </a:p>
        </p:txBody>
      </p:sp>
      <p:sp>
        <p:nvSpPr>
          <p:cNvPr id="18" name="Footer Placeholder 16"/>
          <p:cNvSpPr>
            <a:spLocks noGrp="1"/>
          </p:cNvSpPr>
          <p:nvPr>
            <p:ph type="ftr" sz="quarter" idx="11"/>
          </p:nvPr>
        </p:nvSpPr>
        <p:spPr>
          <a:xfrm>
            <a:off x="5410200" y="4205288"/>
            <a:ext cx="1295400" cy="457200"/>
          </a:xfrm>
        </p:spPr>
        <p:txBody>
          <a:bodyPr/>
          <a:lstStyle>
            <a:lvl1pPr fontAlgn="auto">
              <a:spcBef>
                <a:spcPts val="0"/>
              </a:spcBef>
              <a:spcAft>
                <a:spcPts val="0"/>
              </a:spcAft>
              <a:defRPr>
                <a:latin typeface="Georgia"/>
                <a:cs typeface="+mn-cs"/>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defRPr/>
            </a:lvl1pPr>
          </a:lstStyle>
          <a:p>
            <a:pPr>
              <a:defRPr/>
            </a:pPr>
            <a:fld id="{0A89A61E-3EDF-4F48-92CF-1922BB807F4B}" type="slidenum">
              <a:rPr lang="en-US" altLang="en-US"/>
              <a:pPr>
                <a:defRPr/>
              </a:pPr>
              <a:t>‹#›</a:t>
            </a:fld>
            <a:endParaRPr lang="en-US" altLang="en-US"/>
          </a:p>
        </p:txBody>
      </p:sp>
    </p:spTree>
    <p:extLst>
      <p:ext uri="{BB962C8B-B14F-4D97-AF65-F5344CB8AC3E}">
        <p14:creationId xmlns:p14="http://schemas.microsoft.com/office/powerpoint/2010/main" val="329437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8210AD-46BF-4685-9147-B0CACEC1B4A4}" type="datetimeFigureOut">
              <a:rPr lang="en-US" altLang="en-US"/>
              <a:pPr>
                <a:defRPr/>
              </a:pPr>
              <a:t>23/04/15</a:t>
            </a:fld>
            <a:endParaRPr lang="en-US"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Georgi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76EE3A-01E4-44F7-BAF1-A338BBC9190F}" type="slidenum">
              <a:rPr lang="en-US" altLang="en-US"/>
              <a:pPr>
                <a:defRPr/>
              </a:pPr>
              <a:t>‹#›</a:t>
            </a:fld>
            <a:endParaRPr lang="en-US" altLang="en-US"/>
          </a:p>
        </p:txBody>
      </p:sp>
    </p:spTree>
    <p:extLst>
      <p:ext uri="{BB962C8B-B14F-4D97-AF65-F5344CB8AC3E}">
        <p14:creationId xmlns:p14="http://schemas.microsoft.com/office/powerpoint/2010/main" val="100756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8BAF8937-21A3-4E0C-A37F-8ECBF42B2AA0}" type="datetimeFigureOut">
              <a:rPr lang="en-US" altLang="en-US"/>
              <a:pPr>
                <a:defRPr/>
              </a:pPr>
              <a:t>23/04/15</a:t>
            </a:fld>
            <a:endParaRPr lang="en-US" alt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Georgi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65F4791-83E3-42C0-8B12-DAD6CBB1BB69}" type="slidenum">
              <a:rPr lang="en-US" altLang="en-US"/>
              <a:pPr>
                <a:defRPr/>
              </a:pPr>
              <a:t>‹#›</a:t>
            </a:fld>
            <a:endParaRPr lang="en-US" altLang="en-US"/>
          </a:p>
        </p:txBody>
      </p:sp>
    </p:spTree>
    <p:extLst>
      <p:ext uri="{BB962C8B-B14F-4D97-AF65-F5344CB8AC3E}">
        <p14:creationId xmlns:p14="http://schemas.microsoft.com/office/powerpoint/2010/main" val="28834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a:lstStyle>
            <a:lvl1pPr>
              <a:defRPr/>
            </a:lvl1pPr>
          </a:lstStyle>
          <a:p>
            <a:pPr>
              <a:defRPr/>
            </a:pPr>
            <a:fld id="{A6B435B1-51E4-4EAA-99F8-E2E9CD0E67AC}" type="datetimeFigureOut">
              <a:rPr lang="en-US" altLang="en-US"/>
              <a:pPr>
                <a:defRPr/>
              </a:pPr>
              <a:t>23/04/15</a:t>
            </a:fld>
            <a:endParaRPr lang="en-US" altLang="en-US"/>
          </a:p>
        </p:txBody>
      </p:sp>
      <p:sp>
        <p:nvSpPr>
          <p:cNvPr id="8" name="Slide Number Placeholder 26"/>
          <p:cNvSpPr>
            <a:spLocks noGrp="1"/>
          </p:cNvSpPr>
          <p:nvPr>
            <p:ph type="sldNum" sz="quarter" idx="11"/>
          </p:nvPr>
        </p:nvSpPr>
        <p:spPr/>
        <p:txBody>
          <a:bodyPr/>
          <a:lstStyle>
            <a:lvl1pPr>
              <a:defRPr/>
            </a:lvl1pPr>
          </a:lstStyle>
          <a:p>
            <a:pPr>
              <a:defRPr/>
            </a:pPr>
            <a:fld id="{A024340F-221B-4F80-A5A8-8201249FDEF3}"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fontAlgn="auto">
              <a:spcBef>
                <a:spcPts val="0"/>
              </a:spcBef>
              <a:spcAft>
                <a:spcPts val="0"/>
              </a:spcAft>
              <a:defRPr>
                <a:latin typeface="Georgia"/>
                <a:cs typeface="+mn-cs"/>
              </a:defRPr>
            </a:lvl1pPr>
          </a:lstStyle>
          <a:p>
            <a:pPr>
              <a:defRPr/>
            </a:pPr>
            <a:endParaRPr lang="en-US"/>
          </a:p>
        </p:txBody>
      </p:sp>
    </p:spTree>
    <p:extLst>
      <p:ext uri="{BB962C8B-B14F-4D97-AF65-F5344CB8AC3E}">
        <p14:creationId xmlns:p14="http://schemas.microsoft.com/office/powerpoint/2010/main" val="227082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8182AB3-FAA5-4FDE-939B-3D1C557BC3FC}" type="datetimeFigureOut">
              <a:rPr lang="en-US" altLang="en-US"/>
              <a:pPr>
                <a:defRPr/>
              </a:pPr>
              <a:t>23/04/15</a:t>
            </a:fld>
            <a:endParaRPr lang="en-US" alt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Georgi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8E8473B-ABDD-41F5-B618-C770DE02923E}" type="slidenum">
              <a:rPr lang="en-US" altLang="en-US"/>
              <a:pPr>
                <a:defRPr/>
              </a:pPr>
              <a:t>‹#›</a:t>
            </a:fld>
            <a:endParaRPr lang="en-US" altLang="en-US"/>
          </a:p>
        </p:txBody>
      </p:sp>
    </p:spTree>
    <p:extLst>
      <p:ext uri="{BB962C8B-B14F-4D97-AF65-F5344CB8AC3E}">
        <p14:creationId xmlns:p14="http://schemas.microsoft.com/office/powerpoint/2010/main" val="2367044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800">
                <a:solidFill>
                  <a:srgbClr val="EFE1A2"/>
                </a:solidFill>
                <a:latin typeface="Georgia" panose="02040502050405020303" pitchFamily="18" charset="0"/>
                <a:cs typeface="Arial" panose="020B0604020202020204" pitchFamily="34" charset="0"/>
              </a:defRPr>
            </a:lvl1pPr>
          </a:lstStyle>
          <a:p>
            <a:pPr>
              <a:defRPr/>
            </a:pPr>
            <a:fld id="{D00F0D48-58F8-49D2-9920-CEE0ECB261BA}" type="datetimeFigureOut">
              <a:rPr lang="en-US" altLang="en-US"/>
              <a:pPr>
                <a:defRPr/>
              </a:pPr>
              <a:t>23/04/15</a:t>
            </a:fld>
            <a:endParaRPr lang="en-US" alt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800">
                <a:solidFill>
                  <a:srgbClr val="EFE1A2"/>
                </a:solidFill>
                <a:latin typeface="Georgia" pitchFamily="18" charset="0"/>
                <a:ea typeface="+mn-ea"/>
                <a:cs typeface="Arial" charset="0"/>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Georgia" panose="02040502050405020303" pitchFamily="18" charset="0"/>
                <a:cs typeface="Arial" panose="020B0604020202020204" pitchFamily="34" charset="0"/>
              </a:defRPr>
            </a:lvl1pPr>
          </a:lstStyle>
          <a:p>
            <a:pPr>
              <a:defRPr/>
            </a:pPr>
            <a:fld id="{5D5C6227-6CA0-42BD-AA0D-B6355A3CD0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Lst>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FA8716"/>
        </a:buClr>
        <a:buFont typeface="Georgia" panose="02040502050405020303" pitchFamily="18" charset="0"/>
        <a:buChar char="•"/>
        <a:defRPr sz="2800" kern="1200">
          <a:solidFill>
            <a:schemeClr val="tx1"/>
          </a:solidFill>
          <a:latin typeface="+mn-lt"/>
          <a:ea typeface="MS PGothic" panose="020B0600070205080204" pitchFamily="34" charset="-128"/>
          <a:cs typeface="ＭＳ Ｐゴシック" charset="0"/>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rgbClr val="000000"/>
          </a:solidFill>
          <a:latin typeface="+mn-lt"/>
          <a:ea typeface="MS PGothic" panose="020B0600070205080204" pitchFamily="34" charset="-128"/>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rgbClr val="000000"/>
          </a:solidFill>
          <a:latin typeface="+mn-lt"/>
          <a:ea typeface="MS PGothic" panose="020B0600070205080204" pitchFamily="34" charset="-128"/>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rgbClr val="000000"/>
          </a:solidFill>
          <a:latin typeface="+mn-lt"/>
          <a:ea typeface="MS PGothic" panose="020B0600070205080204" pitchFamily="34" charset="-128"/>
          <a:cs typeface="+mn-cs"/>
        </a:defRPr>
      </a:lvl4pPr>
      <a:lvl5pPr marL="1389063" indent="-182563" algn="l" rtl="0" eaLnBrk="0" fontAlgn="base" hangingPunct="0">
        <a:spcBef>
          <a:spcPts val="300"/>
        </a:spcBef>
        <a:spcAft>
          <a:spcPct val="0"/>
        </a:spcAft>
        <a:buClr>
          <a:srgbClr val="FA8716"/>
        </a:buClr>
        <a:buFont typeface="Georgia" panose="02040502050405020303" pitchFamily="18" charset="0"/>
        <a:buChar char="▫"/>
        <a:defRPr sz="2000" kern="1200">
          <a:solidFill>
            <a:srgbClr val="000000"/>
          </a:solidFill>
          <a:latin typeface="+mn-lt"/>
          <a:ea typeface="MS PGothic" panose="020B0600070205080204"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cerise-spi4.squarespace.com/" TargetMode="External"/><Relationship Id="rId4" Type="http://schemas.openxmlformats.org/officeDocument/2006/relationships/hyperlink" Target="http://www.sptf.info/online%C2%ADtrainings/universal%C2%ADstandards%C2%AD%20implementation" TargetMode="External"/><Relationship Id="rId5" Type="http://schemas.openxmlformats.org/officeDocument/2006/relationships/hyperlink" Target="http://www.sptf.info/resources/resource%C2%ADcenter" TargetMode="External"/><Relationship Id="rId1" Type="http://schemas.openxmlformats.org/officeDocument/2006/relationships/slideLayout" Target="../slideLayouts/slideLayout2.xml"/><Relationship Id="rId2" Type="http://schemas.openxmlformats.org/officeDocument/2006/relationships/hyperlink" Target="http://sptf.info/spmstandards/universal-standard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57200" y="4763"/>
            <a:ext cx="8458200" cy="1614487"/>
          </a:xfrm>
        </p:spPr>
        <p:txBody>
          <a:bodyPr/>
          <a:lstStyle/>
          <a:p>
            <a:pPr eaLnBrk="1" hangingPunct="1"/>
            <a:r>
              <a:rPr lang="en-US" altLang="en-US" dirty="0" smtClean="0">
                <a:solidFill>
                  <a:srgbClr val="FF6600"/>
                </a:solidFill>
              </a:rPr>
              <a:t/>
            </a:r>
            <a:br>
              <a:rPr lang="en-US" altLang="en-US" dirty="0" smtClean="0">
                <a:solidFill>
                  <a:srgbClr val="FF6600"/>
                </a:solidFill>
              </a:rPr>
            </a:br>
            <a:r>
              <a:rPr lang="en-US" altLang="en-US" dirty="0" smtClean="0">
                <a:solidFill>
                  <a:srgbClr val="FF6600"/>
                </a:solidFill>
              </a:rPr>
              <a:t>Dimension 5: Treat Employees Responsibly</a:t>
            </a:r>
          </a:p>
        </p:txBody>
      </p:sp>
      <p:pic>
        <p:nvPicPr>
          <p:cNvPr id="9219" name="Picture 5" descr="SocialPerformance400x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9763"/>
            <a:ext cx="4800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2"/>
          <p:cNvSpPr txBox="1">
            <a:spLocks noChangeArrowheads="1"/>
          </p:cNvSpPr>
          <p:nvPr/>
        </p:nvSpPr>
        <p:spPr bwMode="auto">
          <a:xfrm>
            <a:off x="457200" y="4733925"/>
            <a:ext cx="8262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300"/>
              </a:spcBef>
              <a:buClr>
                <a:srgbClr val="FA8716"/>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742950" indent="-285750" defTabSz="457200">
              <a:spcBef>
                <a:spcPts val="300"/>
              </a:spcBef>
              <a:buClr>
                <a:schemeClr val="accent2"/>
              </a:buClr>
              <a:buFont typeface="Georgia" panose="02040502050405020303" pitchFamily="18" charset="0"/>
              <a:buChar char="▫"/>
              <a:defRPr sz="2600">
                <a:solidFill>
                  <a:srgbClr val="000000"/>
                </a:solidFill>
                <a:latin typeface="Georgia" panose="02040502050405020303" pitchFamily="18" charset="0"/>
                <a:ea typeface="MS PGothic" panose="020B0600070205080204" pitchFamily="34" charset="-128"/>
              </a:defRPr>
            </a:lvl2pPr>
            <a:lvl3pPr marL="1143000" indent="-228600" defTabSz="457200">
              <a:spcBef>
                <a:spcPts val="300"/>
              </a:spcBef>
              <a:buClr>
                <a:schemeClr val="accent1"/>
              </a:buClr>
              <a:buFont typeface="Wingdings 2" panose="05020102010507070707" pitchFamily="18" charset="2"/>
              <a:buChar char=""/>
              <a:defRPr sz="2400">
                <a:solidFill>
                  <a:srgbClr val="000000"/>
                </a:solidFill>
                <a:latin typeface="Georgia" panose="02040502050405020303" pitchFamily="18" charset="0"/>
                <a:ea typeface="MS PGothic" panose="020B0600070205080204" pitchFamily="34" charset="-128"/>
              </a:defRPr>
            </a:lvl3pPr>
            <a:lvl4pPr marL="1600200" indent="-228600" defTabSz="457200">
              <a:spcBef>
                <a:spcPts val="300"/>
              </a:spcBef>
              <a:buClr>
                <a:schemeClr val="accent1"/>
              </a:buClr>
              <a:buFont typeface="Wingdings 2" panose="05020102010507070707" pitchFamily="18" charset="2"/>
              <a:buChar char=""/>
              <a:defRPr sz="2200">
                <a:solidFill>
                  <a:srgbClr val="000000"/>
                </a:solidFill>
                <a:latin typeface="Georgia" panose="02040502050405020303" pitchFamily="18" charset="0"/>
                <a:ea typeface="MS PGothic" panose="020B0600070205080204" pitchFamily="34" charset="-128"/>
              </a:defRPr>
            </a:lvl4pPr>
            <a:lvl5pPr marL="2057400" indent="-228600" defTabSz="457200">
              <a:spcBef>
                <a:spcPts val="300"/>
              </a:spcBef>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5pPr>
            <a:lvl6pPr marL="25146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6pPr>
            <a:lvl7pPr marL="29718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7pPr>
            <a:lvl8pPr marL="34290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8pPr>
            <a:lvl9pPr marL="38862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9pPr>
          </a:lstStyle>
          <a:p>
            <a:pPr algn="ctr" eaLnBrk="1" hangingPunct="1">
              <a:spcBef>
                <a:spcPct val="0"/>
              </a:spcBef>
              <a:buClrTx/>
              <a:buFontTx/>
              <a:buNone/>
            </a:pPr>
            <a:r>
              <a:rPr lang="en-US" altLang="en-US" sz="2400" b="1">
                <a:solidFill>
                  <a:srgbClr val="000000"/>
                </a:solidFill>
              </a:rPr>
              <a:t>Today’s speakers:</a:t>
            </a:r>
          </a:p>
          <a:p>
            <a:pPr algn="ctr" eaLnBrk="1" hangingPunct="1">
              <a:spcBef>
                <a:spcPct val="0"/>
              </a:spcBef>
              <a:buClrTx/>
              <a:buFontTx/>
              <a:buNone/>
            </a:pPr>
            <a:r>
              <a:rPr lang="en-US" altLang="en-US" sz="2400">
                <a:solidFill>
                  <a:srgbClr val="000000"/>
                </a:solidFill>
              </a:rPr>
              <a:t>Natalia Sandler, HR Director, VF AzerCredit, Azerbaijan</a:t>
            </a:r>
          </a:p>
          <a:p>
            <a:pPr algn="ctr" eaLnBrk="1" hangingPunct="1">
              <a:spcBef>
                <a:spcPct val="0"/>
              </a:spcBef>
              <a:buClrTx/>
              <a:buFontTx/>
              <a:buNone/>
            </a:pPr>
            <a:r>
              <a:rPr lang="en-US" altLang="en-US" sz="2400">
                <a:solidFill>
                  <a:srgbClr val="000000"/>
                </a:solidFill>
              </a:rPr>
              <a:t>Yamini Annadanam, Independent Consultant</a:t>
            </a:r>
          </a:p>
        </p:txBody>
      </p:sp>
      <p:sp>
        <p:nvSpPr>
          <p:cNvPr id="9221" name="TextBox 4"/>
          <p:cNvSpPr txBox="1">
            <a:spLocks noChangeArrowheads="1"/>
          </p:cNvSpPr>
          <p:nvPr/>
        </p:nvSpPr>
        <p:spPr bwMode="auto">
          <a:xfrm>
            <a:off x="457200" y="4048125"/>
            <a:ext cx="835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ts val="300"/>
              </a:spcBef>
              <a:buClr>
                <a:srgbClr val="FA8716"/>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742950" indent="-285750" defTabSz="457200">
              <a:spcBef>
                <a:spcPts val="300"/>
              </a:spcBef>
              <a:buClr>
                <a:schemeClr val="accent2"/>
              </a:buClr>
              <a:buFont typeface="Georgia" panose="02040502050405020303" pitchFamily="18" charset="0"/>
              <a:buChar char="▫"/>
              <a:defRPr sz="2600">
                <a:solidFill>
                  <a:srgbClr val="000000"/>
                </a:solidFill>
                <a:latin typeface="Georgia" panose="02040502050405020303" pitchFamily="18" charset="0"/>
                <a:ea typeface="MS PGothic" panose="020B0600070205080204" pitchFamily="34" charset="-128"/>
              </a:defRPr>
            </a:lvl2pPr>
            <a:lvl3pPr marL="1143000" indent="-228600" defTabSz="457200">
              <a:spcBef>
                <a:spcPts val="300"/>
              </a:spcBef>
              <a:buClr>
                <a:schemeClr val="accent1"/>
              </a:buClr>
              <a:buFont typeface="Wingdings 2" panose="05020102010507070707" pitchFamily="18" charset="2"/>
              <a:buChar char=""/>
              <a:defRPr sz="2400">
                <a:solidFill>
                  <a:srgbClr val="000000"/>
                </a:solidFill>
                <a:latin typeface="Georgia" panose="02040502050405020303" pitchFamily="18" charset="0"/>
                <a:ea typeface="MS PGothic" panose="020B0600070205080204" pitchFamily="34" charset="-128"/>
              </a:defRPr>
            </a:lvl3pPr>
            <a:lvl4pPr marL="1600200" indent="-228600" defTabSz="457200">
              <a:spcBef>
                <a:spcPts val="300"/>
              </a:spcBef>
              <a:buClr>
                <a:schemeClr val="accent1"/>
              </a:buClr>
              <a:buFont typeface="Wingdings 2" panose="05020102010507070707" pitchFamily="18" charset="2"/>
              <a:buChar char=""/>
              <a:defRPr sz="2200">
                <a:solidFill>
                  <a:srgbClr val="000000"/>
                </a:solidFill>
                <a:latin typeface="Georgia" panose="02040502050405020303" pitchFamily="18" charset="0"/>
                <a:ea typeface="MS PGothic" panose="020B0600070205080204" pitchFamily="34" charset="-128"/>
              </a:defRPr>
            </a:lvl4pPr>
            <a:lvl5pPr marL="2057400" indent="-228600" defTabSz="457200">
              <a:spcBef>
                <a:spcPts val="300"/>
              </a:spcBef>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5pPr>
            <a:lvl6pPr marL="25146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6pPr>
            <a:lvl7pPr marL="29718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7pPr>
            <a:lvl8pPr marL="34290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8pPr>
            <a:lvl9pPr marL="38862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9pPr>
          </a:lstStyle>
          <a:p>
            <a:pPr eaLnBrk="1" hangingPunct="1">
              <a:spcBef>
                <a:spcPct val="0"/>
              </a:spcBef>
              <a:buClrTx/>
              <a:buFontTx/>
              <a:buNone/>
            </a:pPr>
            <a:r>
              <a:rPr lang="en-US" altLang="en-US" sz="3000">
                <a:solidFill>
                  <a:srgbClr val="000000"/>
                </a:solidFill>
              </a:rPr>
              <a:t>The Universal Standards Implementation Series</a:t>
            </a:r>
          </a:p>
          <a:p>
            <a:pPr eaLnBrk="1" hangingPunct="1">
              <a:spcBef>
                <a:spcPct val="0"/>
              </a:spcBef>
              <a:buClrTx/>
              <a:buFontTx/>
              <a:buNone/>
            </a:pPr>
            <a:endParaRPr lang="en-US" altLang="en-US" sz="1800">
              <a:solidFill>
                <a:srgbClr val="000000"/>
              </a:solidFill>
            </a:endParaRPr>
          </a:p>
        </p:txBody>
      </p:sp>
      <p:sp>
        <p:nvSpPr>
          <p:cNvPr id="9222" name="TextBox 5"/>
          <p:cNvSpPr txBox="1">
            <a:spLocks noChangeArrowheads="1"/>
          </p:cNvSpPr>
          <p:nvPr/>
        </p:nvSpPr>
        <p:spPr bwMode="auto">
          <a:xfrm>
            <a:off x="3446463" y="6308725"/>
            <a:ext cx="162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ts val="300"/>
              </a:spcBef>
              <a:buClr>
                <a:srgbClr val="FA8716"/>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742950" indent="-285750" defTabSz="457200">
              <a:spcBef>
                <a:spcPts val="300"/>
              </a:spcBef>
              <a:buClr>
                <a:schemeClr val="accent2"/>
              </a:buClr>
              <a:buFont typeface="Georgia" panose="02040502050405020303" pitchFamily="18" charset="0"/>
              <a:buChar char="▫"/>
              <a:defRPr sz="2600">
                <a:solidFill>
                  <a:srgbClr val="000000"/>
                </a:solidFill>
                <a:latin typeface="Georgia" panose="02040502050405020303" pitchFamily="18" charset="0"/>
                <a:ea typeface="MS PGothic" panose="020B0600070205080204" pitchFamily="34" charset="-128"/>
              </a:defRPr>
            </a:lvl2pPr>
            <a:lvl3pPr marL="1143000" indent="-228600" defTabSz="457200">
              <a:spcBef>
                <a:spcPts val="300"/>
              </a:spcBef>
              <a:buClr>
                <a:schemeClr val="accent1"/>
              </a:buClr>
              <a:buFont typeface="Wingdings 2" panose="05020102010507070707" pitchFamily="18" charset="2"/>
              <a:buChar char=""/>
              <a:defRPr sz="2400">
                <a:solidFill>
                  <a:srgbClr val="000000"/>
                </a:solidFill>
                <a:latin typeface="Georgia" panose="02040502050405020303" pitchFamily="18" charset="0"/>
                <a:ea typeface="MS PGothic" panose="020B0600070205080204" pitchFamily="34" charset="-128"/>
              </a:defRPr>
            </a:lvl3pPr>
            <a:lvl4pPr marL="1600200" indent="-228600" defTabSz="457200">
              <a:spcBef>
                <a:spcPts val="300"/>
              </a:spcBef>
              <a:buClr>
                <a:schemeClr val="accent1"/>
              </a:buClr>
              <a:buFont typeface="Wingdings 2" panose="05020102010507070707" pitchFamily="18" charset="2"/>
              <a:buChar char=""/>
              <a:defRPr sz="2200">
                <a:solidFill>
                  <a:srgbClr val="000000"/>
                </a:solidFill>
                <a:latin typeface="Georgia" panose="02040502050405020303" pitchFamily="18" charset="0"/>
                <a:ea typeface="MS PGothic" panose="020B0600070205080204" pitchFamily="34" charset="-128"/>
              </a:defRPr>
            </a:lvl4pPr>
            <a:lvl5pPr marL="2057400" indent="-228600" defTabSz="457200">
              <a:spcBef>
                <a:spcPts val="300"/>
              </a:spcBef>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5pPr>
            <a:lvl6pPr marL="25146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6pPr>
            <a:lvl7pPr marL="29718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7pPr>
            <a:lvl8pPr marL="34290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8pPr>
            <a:lvl9pPr marL="38862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9pPr>
          </a:lstStyle>
          <a:p>
            <a:pPr eaLnBrk="1" hangingPunct="1">
              <a:spcBef>
                <a:spcPct val="0"/>
              </a:spcBef>
              <a:buClrTx/>
              <a:buFontTx/>
              <a:buNone/>
            </a:pPr>
            <a:r>
              <a:rPr lang="en-US" altLang="en-US" sz="1800">
                <a:solidFill>
                  <a:srgbClr val="000000"/>
                </a:solidFill>
              </a:rPr>
              <a:t>April 23, 2015</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762000"/>
            <a:ext cx="8229600" cy="1066800"/>
          </a:xfrm>
          <a:prstGeom prst="rect">
            <a:avLst/>
          </a:prstGeom>
        </p:spPr>
        <p:txBody>
          <a:bodyPr anchor="ctr">
            <a:normAutofit fontScale="90000" lnSpcReduction="20000"/>
          </a:bodyPr>
          <a:lstStyle/>
          <a:p>
            <a:pPr eaLnBrk="1" fontAlgn="auto" hangingPunct="1">
              <a:spcAft>
                <a:spcPts val="0"/>
              </a:spcAft>
              <a:defRPr/>
            </a:pPr>
            <a:r>
              <a:rPr lang="en-US" sz="4000" dirty="0">
                <a:solidFill>
                  <a:schemeClr val="tx2"/>
                </a:solidFill>
                <a:latin typeface="+mj-lt"/>
                <a:ea typeface="+mj-ea"/>
                <a:cs typeface="+mj-cs"/>
              </a:rPr>
              <a:t>SPI4 Indicators Corresponding to Essential Practice 5A.1</a:t>
            </a:r>
          </a:p>
        </p:txBody>
      </p:sp>
      <p:pic>
        <p:nvPicPr>
          <p:cNvPr id="276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58963"/>
            <a:ext cx="9144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954534"/>
            <a:ext cx="9144000" cy="87085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9701" name="Title 1"/>
          <p:cNvSpPr>
            <a:spLocks noGrp="1"/>
          </p:cNvSpPr>
          <p:nvPr>
            <p:ph type="title"/>
          </p:nvPr>
        </p:nvSpPr>
        <p:spPr>
          <a:xfrm>
            <a:off x="457200" y="609600"/>
            <a:ext cx="8229600" cy="1066800"/>
          </a:xfrm>
        </p:spPr>
        <p:txBody>
          <a:bodyPr/>
          <a:lstStyle/>
          <a:p>
            <a:pPr eaLnBrk="1" hangingPunct="1"/>
            <a:r>
              <a:rPr lang="en-US" altLang="en-US" sz="3600" smtClean="0"/>
              <a:t>Agenda</a:t>
            </a:r>
          </a:p>
        </p:txBody>
      </p:sp>
      <p:sp>
        <p:nvSpPr>
          <p:cNvPr id="3" name="Content Placeholder 2"/>
          <p:cNvSpPr>
            <a:spLocks noGrp="1"/>
          </p:cNvSpPr>
          <p:nvPr>
            <p:ph idx="1"/>
          </p:nvPr>
        </p:nvSpPr>
        <p:spPr>
          <a:xfrm>
            <a:off x="457200" y="1676400"/>
            <a:ext cx="8229600" cy="4324350"/>
          </a:xfrm>
        </p:spPr>
        <p:txBody>
          <a:bodyPr>
            <a:normAutofit/>
          </a:bodyPr>
          <a:lstStyle/>
          <a:p>
            <a:pPr marL="365760" indent="-256032" eaLnBrk="1" fontAlgn="auto" hangingPunct="1">
              <a:spcAft>
                <a:spcPts val="0"/>
              </a:spcAft>
              <a:buClr>
                <a:schemeClr val="accent3"/>
              </a:buClr>
              <a:buFont typeface="Georgia"/>
              <a:buChar char="•"/>
              <a:defRPr/>
            </a:pPr>
            <a:r>
              <a:rPr lang="en-US" dirty="0">
                <a:ea typeface="+mn-ea"/>
                <a:cs typeface="+mn-cs"/>
              </a:rPr>
              <a:t>Review of </a:t>
            </a:r>
            <a:r>
              <a:rPr lang="en-US" dirty="0" smtClean="0">
                <a:ea typeface="+mn-ea"/>
                <a:cs typeface="+mn-cs"/>
              </a:rPr>
              <a:t>Dimension </a:t>
            </a:r>
            <a:r>
              <a:rPr lang="en-US" dirty="0" smtClean="0">
                <a:ea typeface="+mn-ea"/>
                <a:cs typeface="+mn-cs"/>
              </a:rPr>
              <a:t>5 </a:t>
            </a:r>
            <a:r>
              <a:rPr lang="en-US" dirty="0">
                <a:ea typeface="+mn-ea"/>
                <a:cs typeface="+mn-cs"/>
              </a:rPr>
              <a:t>of the Universal Standards for SPM</a:t>
            </a:r>
          </a:p>
          <a:p>
            <a:pPr marL="109728" indent="0" eaLnBrk="1" fontAlgn="auto" hangingPunct="1">
              <a:spcAft>
                <a:spcPts val="0"/>
              </a:spcAft>
              <a:buClr>
                <a:schemeClr val="accent3"/>
              </a:buClr>
              <a:buFont typeface="Georgia"/>
              <a:buNone/>
              <a:defRPr/>
            </a:pPr>
            <a:endParaRPr lang="es-ES_tradnl" dirty="0" smtClean="0">
              <a:ea typeface="+mn-ea"/>
              <a:cs typeface="+mn-cs"/>
            </a:endParaRPr>
          </a:p>
          <a:p>
            <a:pPr marL="365760" indent="-256032" eaLnBrk="1" fontAlgn="auto" hangingPunct="1">
              <a:spcAft>
                <a:spcPts val="0"/>
              </a:spcAft>
              <a:buClr>
                <a:schemeClr val="accent3"/>
              </a:buClr>
              <a:buFont typeface="Georgia"/>
              <a:buChar char="•"/>
              <a:defRPr/>
            </a:pPr>
            <a:r>
              <a:rPr lang="en-US" dirty="0">
                <a:ea typeface="+mn-ea"/>
                <a:cs typeface="+mn-cs"/>
              </a:rPr>
              <a:t>Presentation </a:t>
            </a:r>
            <a:r>
              <a:rPr lang="en-US" dirty="0" smtClean="0">
                <a:ea typeface="+mn-ea"/>
                <a:cs typeface="+mn-cs"/>
              </a:rPr>
              <a:t>by </a:t>
            </a:r>
            <a:r>
              <a:rPr lang="en-US" dirty="0">
                <a:ea typeface="ＭＳ Ｐゴシック" charset="0"/>
              </a:rPr>
              <a:t>Natalia Sandler, VF </a:t>
            </a:r>
            <a:r>
              <a:rPr lang="en-US" dirty="0" err="1">
                <a:ea typeface="ＭＳ Ｐゴシック" charset="0"/>
              </a:rPr>
              <a:t>AzerCredit</a:t>
            </a:r>
            <a:endParaRPr lang="en-US" dirty="0" smtClean="0">
              <a:ea typeface="+mn-ea"/>
              <a:cs typeface="+mn-cs"/>
            </a:endParaRPr>
          </a:p>
          <a:p>
            <a:pPr marL="109728" indent="0" eaLnBrk="1" fontAlgn="auto" hangingPunct="1">
              <a:spcAft>
                <a:spcPts val="0"/>
              </a:spcAft>
              <a:buClr>
                <a:schemeClr val="accent3"/>
              </a:buClr>
              <a:buFont typeface="Georgia"/>
              <a:buNone/>
              <a:defRPr/>
            </a:pPr>
            <a:endParaRPr lang="en-US" dirty="0">
              <a:ea typeface="+mn-ea"/>
              <a:cs typeface="+mn-cs"/>
            </a:endParaRPr>
          </a:p>
          <a:p>
            <a:pPr marL="365760" indent="-256032" eaLnBrk="1" fontAlgn="auto" hangingPunct="1">
              <a:spcAft>
                <a:spcPts val="0"/>
              </a:spcAft>
              <a:buClr>
                <a:schemeClr val="accent3"/>
              </a:buClr>
              <a:buFont typeface="Georgia"/>
              <a:buChar char="•"/>
              <a:defRPr/>
            </a:pPr>
            <a:r>
              <a:rPr lang="en-US" dirty="0">
                <a:ea typeface="+mn-ea"/>
                <a:cs typeface="+mn-cs"/>
              </a:rPr>
              <a:t>Discussion with </a:t>
            </a:r>
            <a:r>
              <a:rPr lang="en-US" dirty="0" smtClean="0">
                <a:ea typeface="+mn-ea"/>
                <a:cs typeface="+mn-cs"/>
              </a:rPr>
              <a:t>Participants</a:t>
            </a:r>
          </a:p>
          <a:p>
            <a:pPr marL="365760" indent="-256032" eaLnBrk="1" fontAlgn="auto" hangingPunct="1">
              <a:spcAft>
                <a:spcPts val="0"/>
              </a:spcAft>
              <a:buClr>
                <a:schemeClr val="accent3"/>
              </a:buClr>
              <a:buFont typeface="Georgia"/>
              <a:buChar char="•"/>
              <a:defRPr/>
            </a:pPr>
            <a:endParaRPr lang="en-US" dirty="0">
              <a:ea typeface="+mn-ea"/>
              <a:cs typeface="+mn-cs"/>
            </a:endParaRPr>
          </a:p>
          <a:p>
            <a:pPr marL="365760" indent="-256032" eaLnBrk="1" fontAlgn="auto" hangingPunct="1">
              <a:spcAft>
                <a:spcPts val="0"/>
              </a:spcAft>
              <a:buClr>
                <a:schemeClr val="accent3"/>
              </a:buClr>
              <a:buFont typeface="Georgia"/>
              <a:buChar char="•"/>
              <a:defRPr/>
            </a:pPr>
            <a:r>
              <a:rPr lang="en-US" dirty="0" smtClean="0">
                <a:ea typeface="+mn-ea"/>
                <a:cs typeface="+mn-cs"/>
              </a:rPr>
              <a:t>Wrap-up</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idx="4294967295"/>
          </p:nvPr>
        </p:nvSpPr>
        <p:spPr>
          <a:xfrm>
            <a:off x="144463" y="381000"/>
            <a:ext cx="8229600" cy="609600"/>
          </a:xfrm>
        </p:spPr>
        <p:txBody>
          <a:bodyPr>
            <a:normAutofit fontScale="90000"/>
          </a:bodyPr>
          <a:lstStyle/>
          <a:p>
            <a:pPr eaLnBrk="1" fontAlgn="auto" hangingPunct="1">
              <a:spcAft>
                <a:spcPts val="0"/>
              </a:spcAft>
              <a:defRPr/>
            </a:pPr>
            <a:r>
              <a:rPr lang="es-BO" dirty="0" smtClean="0">
                <a:ea typeface="+mj-ea"/>
                <a:cs typeface="+mj-cs"/>
              </a:rPr>
              <a:t>Meet your Speakers!</a:t>
            </a:r>
          </a:p>
        </p:txBody>
      </p:sp>
      <p:sp>
        <p:nvSpPr>
          <p:cNvPr id="9" name="Rounded Rectangle 8"/>
          <p:cNvSpPr/>
          <p:nvPr/>
        </p:nvSpPr>
        <p:spPr>
          <a:xfrm>
            <a:off x="373063" y="1574800"/>
            <a:ext cx="5372100" cy="1498600"/>
          </a:xfrm>
          <a:prstGeom prst="roundRec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eaLnBrk="1" fontAlgn="auto" hangingPunct="1">
              <a:spcBef>
                <a:spcPts val="0"/>
              </a:spcBef>
              <a:spcAft>
                <a:spcPts val="0"/>
              </a:spcAft>
              <a:defRPr/>
            </a:pPr>
            <a:r>
              <a:rPr lang="en-US" b="1" dirty="0">
                <a:solidFill>
                  <a:prstClr val="black"/>
                </a:solidFill>
              </a:rPr>
              <a:t>Name</a:t>
            </a:r>
            <a:r>
              <a:rPr lang="en-US" dirty="0">
                <a:solidFill>
                  <a:prstClr val="black"/>
                </a:solidFill>
              </a:rPr>
              <a:t>: Natalia Sandler</a:t>
            </a:r>
          </a:p>
          <a:p>
            <a:pPr eaLnBrk="1" fontAlgn="auto" hangingPunct="1">
              <a:spcBef>
                <a:spcPts val="0"/>
              </a:spcBef>
              <a:spcAft>
                <a:spcPts val="0"/>
              </a:spcAft>
              <a:defRPr/>
            </a:pPr>
            <a:r>
              <a:rPr lang="en-US" dirty="0">
                <a:solidFill>
                  <a:prstClr val="black"/>
                </a:solidFill>
              </a:rPr>
              <a:t>Title: HR Director</a:t>
            </a:r>
          </a:p>
          <a:p>
            <a:pPr eaLnBrk="1" fontAlgn="auto" hangingPunct="1">
              <a:spcBef>
                <a:spcPts val="0"/>
              </a:spcBef>
              <a:spcAft>
                <a:spcPts val="0"/>
              </a:spcAft>
              <a:defRPr/>
            </a:pPr>
            <a:r>
              <a:rPr lang="en-US" dirty="0">
                <a:solidFill>
                  <a:prstClr val="black"/>
                </a:solidFill>
              </a:rPr>
              <a:t>Organization: VF </a:t>
            </a:r>
            <a:r>
              <a:rPr lang="en-US" dirty="0" err="1">
                <a:solidFill>
                  <a:prstClr val="black"/>
                </a:solidFill>
              </a:rPr>
              <a:t>AzerCredit</a:t>
            </a:r>
            <a:endParaRPr lang="en-US" dirty="0">
              <a:solidFill>
                <a:prstClr val="black"/>
              </a:solidFill>
            </a:endParaRPr>
          </a:p>
          <a:p>
            <a:pPr eaLnBrk="1" fontAlgn="auto" hangingPunct="1">
              <a:spcBef>
                <a:spcPts val="0"/>
              </a:spcBef>
              <a:spcAft>
                <a:spcPts val="0"/>
              </a:spcAft>
              <a:defRPr/>
            </a:pPr>
            <a:r>
              <a:rPr lang="en-US" sz="1000" dirty="0">
                <a:solidFill>
                  <a:prstClr val="black"/>
                </a:solidFill>
              </a:rPr>
              <a:t> </a:t>
            </a:r>
          </a:p>
          <a:p>
            <a:pPr eaLnBrk="1" fontAlgn="auto" hangingPunct="1">
              <a:spcBef>
                <a:spcPts val="0"/>
              </a:spcBef>
              <a:spcAft>
                <a:spcPts val="0"/>
              </a:spcAft>
              <a:defRPr/>
            </a:pPr>
            <a:r>
              <a:rPr lang="en-US" dirty="0">
                <a:solidFill>
                  <a:prstClr val="black"/>
                </a:solidFill>
              </a:rPr>
              <a:t>Email: </a:t>
            </a:r>
            <a:r>
              <a:rPr lang="en-US" dirty="0" err="1">
                <a:solidFill>
                  <a:prstClr val="black"/>
                </a:solidFill>
              </a:rPr>
              <a:t>natalia.sandler@azercredit.az</a:t>
            </a:r>
            <a:r>
              <a:rPr lang="en-US" dirty="0">
                <a:solidFill>
                  <a:prstClr val="black"/>
                </a:solidFill>
              </a:rPr>
              <a:t> </a:t>
            </a:r>
          </a:p>
        </p:txBody>
      </p:sp>
      <p:pic>
        <p:nvPicPr>
          <p:cNvPr id="31748" name="Picture 5" descr="SocialPerformance400x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038" y="5454650"/>
            <a:ext cx="3454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3495675" y="4373563"/>
            <a:ext cx="5373688" cy="1192212"/>
          </a:xfrm>
          <a:prstGeom prst="roundRec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eaLnBrk="1" fontAlgn="auto" hangingPunct="1">
              <a:spcBef>
                <a:spcPts val="0"/>
              </a:spcBef>
              <a:spcAft>
                <a:spcPts val="0"/>
              </a:spcAft>
              <a:defRPr/>
            </a:pPr>
            <a:r>
              <a:rPr lang="en-US" b="1" dirty="0">
                <a:solidFill>
                  <a:prstClr val="black"/>
                </a:solidFill>
              </a:rPr>
              <a:t>Name</a:t>
            </a:r>
            <a:r>
              <a:rPr lang="en-US" dirty="0">
                <a:solidFill>
                  <a:prstClr val="black"/>
                </a:solidFill>
              </a:rPr>
              <a:t>: Yamini Annadanam</a:t>
            </a:r>
          </a:p>
          <a:p>
            <a:pPr eaLnBrk="1" fontAlgn="auto" hangingPunct="1">
              <a:spcBef>
                <a:spcPts val="0"/>
              </a:spcBef>
              <a:spcAft>
                <a:spcPts val="0"/>
              </a:spcAft>
              <a:defRPr/>
            </a:pPr>
            <a:r>
              <a:rPr lang="en-US" dirty="0">
                <a:solidFill>
                  <a:prstClr val="black"/>
                </a:solidFill>
              </a:rPr>
              <a:t>Title: Independent Consultant</a:t>
            </a:r>
          </a:p>
          <a:p>
            <a:pPr eaLnBrk="1" fontAlgn="auto" hangingPunct="1">
              <a:spcBef>
                <a:spcPts val="0"/>
              </a:spcBef>
              <a:spcAft>
                <a:spcPts val="0"/>
              </a:spcAft>
              <a:defRPr/>
            </a:pPr>
            <a:r>
              <a:rPr lang="en-US" sz="1000" dirty="0">
                <a:solidFill>
                  <a:prstClr val="black"/>
                </a:solidFill>
              </a:rPr>
              <a:t> </a:t>
            </a:r>
          </a:p>
          <a:p>
            <a:pPr eaLnBrk="1" fontAlgn="auto" hangingPunct="1">
              <a:spcBef>
                <a:spcPts val="0"/>
              </a:spcBef>
              <a:spcAft>
                <a:spcPts val="0"/>
              </a:spcAft>
              <a:defRPr/>
            </a:pPr>
            <a:r>
              <a:rPr lang="en-US" dirty="0">
                <a:solidFill>
                  <a:prstClr val="black"/>
                </a:solidFill>
              </a:rPr>
              <a:t>Email:	</a:t>
            </a:r>
            <a:r>
              <a:rPr lang="en-US" dirty="0" err="1">
                <a:solidFill>
                  <a:prstClr val="black"/>
                </a:solidFill>
              </a:rPr>
              <a:t>yamini.avk@gmail.com</a:t>
            </a:r>
            <a:endParaRPr lang="it-IT" dirty="0">
              <a:solidFill>
                <a:prstClr val="black"/>
              </a:solidFill>
            </a:endParaRPr>
          </a:p>
        </p:txBody>
      </p:sp>
      <p:pic>
        <p:nvPicPr>
          <p:cNvPr id="31750" name="Picture 6" descr="photo.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600" y="4119563"/>
            <a:ext cx="2236788" cy="2236787"/>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srcRect t="6074" b="19704"/>
          <a:stretch/>
        </p:blipFill>
        <p:spPr>
          <a:xfrm>
            <a:off x="6245225" y="990600"/>
            <a:ext cx="2203450" cy="2454275"/>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12750" y="403225"/>
            <a:ext cx="8229600" cy="766763"/>
          </a:xfrm>
        </p:spPr>
        <p:txBody>
          <a:bodyPr/>
          <a:lstStyle/>
          <a:p>
            <a:pPr eaLnBrk="1" hangingPunct="1"/>
            <a:r>
              <a:rPr lang="en-US" altLang="en-US" sz="3600" dirty="0" smtClean="0"/>
              <a:t/>
            </a:r>
            <a:br>
              <a:rPr lang="en-US" altLang="en-US" sz="3600" dirty="0" smtClean="0"/>
            </a:br>
            <a:r>
              <a:rPr lang="en-US" altLang="en-US" sz="3600" dirty="0" smtClean="0"/>
              <a:t>Introduction to VF </a:t>
            </a:r>
            <a:r>
              <a:rPr lang="en-US" altLang="en-US" sz="3600" dirty="0" err="1" smtClean="0"/>
              <a:t>AzerCredit</a:t>
            </a:r>
            <a:r>
              <a:rPr lang="en-US" altLang="en-US" sz="3600" dirty="0" smtClean="0"/>
              <a:t/>
            </a:r>
            <a:br>
              <a:rPr lang="en-US" altLang="en-US" sz="3600" dirty="0" smtClean="0"/>
            </a:br>
            <a:endParaRPr lang="en-US" altLang="en-US" sz="3600" dirty="0" smtClean="0"/>
          </a:p>
        </p:txBody>
      </p:sp>
      <p:sp>
        <p:nvSpPr>
          <p:cNvPr id="33795" name="Content Placeholder 1"/>
          <p:cNvSpPr>
            <a:spLocks noGrp="1"/>
          </p:cNvSpPr>
          <p:nvPr>
            <p:ph idx="1"/>
          </p:nvPr>
        </p:nvSpPr>
        <p:spPr>
          <a:xfrm>
            <a:off x="383217" y="1568729"/>
            <a:ext cx="8229600" cy="2551608"/>
          </a:xfrm>
        </p:spPr>
        <p:txBody>
          <a:bodyPr/>
          <a:lstStyle/>
          <a:p>
            <a:r>
              <a:rPr lang="en-US" altLang="en-US" sz="2400" dirty="0" smtClean="0"/>
              <a:t>VF AzerCredit was initially created in 1996 to provide credit to ensure people can take control over their own lives and livelihoods. </a:t>
            </a:r>
          </a:p>
          <a:p>
            <a:r>
              <a:rPr lang="en-US" altLang="en-US" sz="2400" dirty="0" smtClean="0"/>
              <a:t>The mission of VF AzerCredit is to provide financial services which have a positive impact on the lives of the poor. </a:t>
            </a:r>
          </a:p>
        </p:txBody>
      </p:sp>
      <p:pic>
        <p:nvPicPr>
          <p:cNvPr id="33796" name="Picture 1"/>
          <p:cNvPicPr>
            <a:picLocks noChangeAspect="1"/>
          </p:cNvPicPr>
          <p:nvPr/>
        </p:nvPicPr>
        <p:blipFill rotWithShape="1">
          <a:blip r:embed="rId3">
            <a:extLst>
              <a:ext uri="{28A0092B-C50C-407E-A947-70E740481C1C}">
                <a14:useLocalDpi xmlns:a14="http://schemas.microsoft.com/office/drawing/2010/main" val="0"/>
              </a:ext>
            </a:extLst>
          </a:blip>
          <a:srcRect l="5064" t="5178" b="-1"/>
          <a:stretch/>
        </p:blipFill>
        <p:spPr bwMode="auto">
          <a:xfrm>
            <a:off x="7150308" y="629587"/>
            <a:ext cx="1492042" cy="54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597" t="7084" r="2579" b="5945"/>
          <a:stretch/>
        </p:blipFill>
        <p:spPr>
          <a:xfrm>
            <a:off x="6460761" y="4332996"/>
            <a:ext cx="2683239" cy="2083632"/>
          </a:xfrm>
          <a:prstGeom prst="rect">
            <a:avLst/>
          </a:prstGeom>
        </p:spPr>
      </p:pic>
      <p:sp>
        <p:nvSpPr>
          <p:cNvPr id="3" name="TextBox 2"/>
          <p:cNvSpPr txBox="1"/>
          <p:nvPr/>
        </p:nvSpPr>
        <p:spPr>
          <a:xfrm>
            <a:off x="412750" y="3914904"/>
            <a:ext cx="6287853" cy="2623795"/>
          </a:xfrm>
          <a:prstGeom prst="rect">
            <a:avLst/>
          </a:prstGeom>
          <a:noFill/>
        </p:spPr>
        <p:txBody>
          <a:bodyPr wrap="square" rtlCol="0">
            <a:spAutoFit/>
          </a:bodyPr>
          <a:lstStyle/>
          <a:p>
            <a:pPr marL="365125" indent="-255588">
              <a:spcBef>
                <a:spcPts val="300"/>
              </a:spcBef>
              <a:buClr>
                <a:srgbClr val="FA8716"/>
              </a:buClr>
              <a:buFont typeface="Georgia" panose="02040502050405020303" pitchFamily="18" charset="0"/>
              <a:buChar char="•"/>
            </a:pPr>
            <a:r>
              <a:rPr lang="en-US" altLang="en-US" sz="2400" dirty="0">
                <a:latin typeface="+mn-lt"/>
                <a:cs typeface="ＭＳ Ｐゴシック" charset="0"/>
              </a:rPr>
              <a:t>VF AzerCredit currently operates 46 outlets in 40 districts, 22 of which are </a:t>
            </a:r>
            <a:r>
              <a:rPr lang="en-US" altLang="en-US" sz="2400" dirty="0" smtClean="0">
                <a:latin typeface="+mn-lt"/>
                <a:cs typeface="ＭＳ Ｐゴシック" charset="0"/>
              </a:rPr>
              <a:t>underserved </a:t>
            </a:r>
            <a:r>
              <a:rPr lang="en-US" altLang="en-US" sz="2400" dirty="0">
                <a:latin typeface="+mn-lt"/>
                <a:cs typeface="ＭＳ Ｐゴシック" charset="0"/>
              </a:rPr>
              <a:t>rural areas. </a:t>
            </a:r>
          </a:p>
          <a:p>
            <a:pPr marL="365125" indent="-255588">
              <a:spcBef>
                <a:spcPts val="300"/>
              </a:spcBef>
              <a:buClr>
                <a:srgbClr val="FA8716"/>
              </a:buClr>
              <a:buFont typeface="Georgia" panose="02040502050405020303" pitchFamily="18" charset="0"/>
              <a:buChar char="•"/>
            </a:pPr>
            <a:r>
              <a:rPr lang="en-US" altLang="en-US" sz="2400" dirty="0">
                <a:latin typeface="+mn-lt"/>
                <a:cs typeface="ＭＳ Ｐゴシック" charset="0"/>
              </a:rPr>
              <a:t>VF AzerCredit employs over 700 staff members, who are the main asset of the organization.</a:t>
            </a:r>
          </a:p>
          <a:p>
            <a:endParaRPr lang="ru-RU" sz="16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79438"/>
            <a:ext cx="8229600" cy="1779587"/>
          </a:xfrm>
        </p:spPr>
        <p:txBody>
          <a:bodyPr/>
          <a:lstStyle/>
          <a:p>
            <a:pPr eaLnBrk="1" hangingPunct="1"/>
            <a:r>
              <a:rPr lang="en-US" altLang="en-US" sz="3600" dirty="0" smtClean="0"/>
              <a:t>What mechanisms have you put in place for meeting the standards of the dimension “treat employees responsibly”?</a:t>
            </a:r>
          </a:p>
        </p:txBody>
      </p:sp>
      <p:sp>
        <p:nvSpPr>
          <p:cNvPr id="35843" name="Content Placeholder 2"/>
          <p:cNvSpPr>
            <a:spLocks noGrp="1"/>
          </p:cNvSpPr>
          <p:nvPr>
            <p:ph idx="1"/>
          </p:nvPr>
        </p:nvSpPr>
        <p:spPr>
          <a:xfrm>
            <a:off x="457200" y="2601913"/>
            <a:ext cx="8229600" cy="3960812"/>
          </a:xfrm>
        </p:spPr>
        <p:txBody>
          <a:bodyPr/>
          <a:lstStyle/>
          <a:p>
            <a:pPr eaLnBrk="1" hangingPunct="1"/>
            <a:r>
              <a:rPr lang="en-US" altLang="en-US" sz="2400" dirty="0" smtClean="0"/>
              <a:t>VF </a:t>
            </a:r>
            <a:r>
              <a:rPr lang="en-US" altLang="en-US" sz="2400" dirty="0" err="1" smtClean="0"/>
              <a:t>AzerCredit’s</a:t>
            </a:r>
            <a:r>
              <a:rPr lang="en-US" altLang="en-US" sz="2400" dirty="0" smtClean="0"/>
              <a:t> Code of Ethics and Business Conduct (COEBC) was issued as a summary of written HR Manual.</a:t>
            </a:r>
          </a:p>
          <a:p>
            <a:pPr eaLnBrk="1" hangingPunct="1"/>
            <a:r>
              <a:rPr lang="en-US" altLang="en-US" sz="2400" dirty="0" smtClean="0"/>
              <a:t>Every new joining employee receives a copy of the </a:t>
            </a:r>
            <a:r>
              <a:rPr lang="en-US" altLang="en-US" sz="2400" dirty="0" err="1" smtClean="0"/>
              <a:t>COEBC</a:t>
            </a:r>
            <a:r>
              <a:rPr lang="en-US" altLang="en-US" sz="2400" dirty="0" smtClean="0"/>
              <a:t> along with the written employment contract and job description during the Orientation training provided by AzerCredit Training Academy (</a:t>
            </a:r>
            <a:r>
              <a:rPr lang="en-US" altLang="en-US" sz="2400" dirty="0" err="1" smtClean="0"/>
              <a:t>ACTA</a:t>
            </a:r>
            <a:r>
              <a:rPr lang="en-US" altLang="en-US" sz="2400" dirty="0" smtClean="0"/>
              <a:t>). </a:t>
            </a:r>
          </a:p>
          <a:p>
            <a:pPr eaLnBrk="1" hangingPunct="1"/>
            <a:r>
              <a:rPr lang="en-US" altLang="en-US" sz="2400" dirty="0" smtClean="0"/>
              <a:t>Turnover is analyzed on a quarterly basis.</a:t>
            </a:r>
          </a:p>
          <a:p>
            <a:pPr eaLnBrk="1" hangingPunct="1"/>
            <a:r>
              <a:rPr lang="en-US" altLang="en-US" sz="2400" dirty="0" smtClean="0"/>
              <a:t>Regular satisfaction surveys are being conducted in all regional offices.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79438"/>
            <a:ext cx="8229600" cy="1779587"/>
          </a:xfrm>
        </p:spPr>
        <p:txBody>
          <a:bodyPr/>
          <a:lstStyle/>
          <a:p>
            <a:r>
              <a:rPr lang="en-US" altLang="en-US" sz="3600" dirty="0" smtClean="0"/>
              <a:t>Can you give us an overview of the Code of Ethics and how it relates to dimension 5?</a:t>
            </a:r>
          </a:p>
        </p:txBody>
      </p:sp>
      <p:sp>
        <p:nvSpPr>
          <p:cNvPr id="36867" name="Content Placeholder 2"/>
          <p:cNvSpPr>
            <a:spLocks noGrp="1"/>
          </p:cNvSpPr>
          <p:nvPr>
            <p:ph idx="1"/>
          </p:nvPr>
        </p:nvSpPr>
        <p:spPr>
          <a:xfrm>
            <a:off x="374650" y="2359025"/>
            <a:ext cx="8394700" cy="4306888"/>
          </a:xfrm>
        </p:spPr>
        <p:txBody>
          <a:bodyPr/>
          <a:lstStyle/>
          <a:p>
            <a:pPr>
              <a:defRPr/>
            </a:pPr>
            <a:r>
              <a:rPr lang="en-US" sz="1800" dirty="0" smtClean="0"/>
              <a:t>VF </a:t>
            </a:r>
            <a:r>
              <a:rPr lang="en-US" sz="1800" dirty="0" err="1" smtClean="0"/>
              <a:t>AzerCredit’s</a:t>
            </a:r>
            <a:r>
              <a:rPr lang="en-US" sz="1800" dirty="0" smtClean="0"/>
              <a:t> COEBC was developed </a:t>
            </a:r>
            <a:r>
              <a:rPr lang="en-US" sz="1800" dirty="0"/>
              <a:t>in </a:t>
            </a:r>
            <a:r>
              <a:rPr lang="en-US" sz="1800" dirty="0" smtClean="0"/>
              <a:t>2010 and revised in 2014.</a:t>
            </a:r>
          </a:p>
          <a:p>
            <a:pPr>
              <a:defRPr/>
            </a:pPr>
            <a:r>
              <a:rPr lang="en-US" sz="1800" dirty="0" smtClean="0"/>
              <a:t>The </a:t>
            </a:r>
            <a:r>
              <a:rPr lang="en-US" sz="1800" dirty="0"/>
              <a:t>Code </a:t>
            </a:r>
            <a:r>
              <a:rPr lang="en-US" sz="1800" dirty="0" smtClean="0"/>
              <a:t>promotes the company mission, vision and core values among our employees. </a:t>
            </a:r>
          </a:p>
          <a:p>
            <a:pPr>
              <a:defRPr/>
            </a:pPr>
            <a:r>
              <a:rPr lang="en-US" sz="1800" dirty="0" smtClean="0"/>
              <a:t>COEBC covers the following topics: </a:t>
            </a:r>
          </a:p>
          <a:p>
            <a:pPr lvl="1">
              <a:defRPr/>
            </a:pPr>
            <a:r>
              <a:rPr lang="en-US" sz="1600" dirty="0" smtClean="0"/>
              <a:t>integrity </a:t>
            </a:r>
            <a:r>
              <a:rPr lang="en-US" sz="1600" dirty="0"/>
              <a:t>of business relationships, </a:t>
            </a:r>
            <a:endParaRPr lang="en-US" sz="1600" dirty="0" smtClean="0"/>
          </a:p>
          <a:p>
            <a:pPr lvl="1">
              <a:defRPr/>
            </a:pPr>
            <a:r>
              <a:rPr lang="en-US" sz="1600" dirty="0" smtClean="0"/>
              <a:t>protection </a:t>
            </a:r>
            <a:r>
              <a:rPr lang="en-US" sz="1600" dirty="0"/>
              <a:t>of physical </a:t>
            </a:r>
            <a:r>
              <a:rPr lang="en-US" sz="1600" dirty="0" smtClean="0"/>
              <a:t>and </a:t>
            </a:r>
            <a:r>
              <a:rPr lang="en-US" sz="1600" dirty="0"/>
              <a:t>intellectual assets, </a:t>
            </a:r>
            <a:endParaRPr lang="en-US" sz="1600" dirty="0" smtClean="0"/>
          </a:p>
          <a:p>
            <a:pPr lvl="1">
              <a:defRPr/>
            </a:pPr>
            <a:r>
              <a:rPr lang="en-US" sz="1600" dirty="0" smtClean="0"/>
              <a:t>conflict </a:t>
            </a:r>
            <a:r>
              <a:rPr lang="en-US" sz="1600" dirty="0"/>
              <a:t>of interest, </a:t>
            </a:r>
            <a:endParaRPr lang="en-US" sz="1600" dirty="0" smtClean="0"/>
          </a:p>
          <a:p>
            <a:pPr lvl="1">
              <a:defRPr/>
            </a:pPr>
            <a:r>
              <a:rPr lang="en-US" sz="1600" dirty="0" smtClean="0"/>
              <a:t>procurement activity</a:t>
            </a:r>
            <a:r>
              <a:rPr lang="en-US" sz="1600" dirty="0"/>
              <a:t>, </a:t>
            </a:r>
            <a:endParaRPr lang="en-US" sz="1600" dirty="0" smtClean="0"/>
          </a:p>
          <a:p>
            <a:pPr lvl="1">
              <a:defRPr/>
            </a:pPr>
            <a:r>
              <a:rPr lang="en-US" sz="1600" dirty="0" smtClean="0"/>
              <a:t>entertainment</a:t>
            </a:r>
            <a:r>
              <a:rPr lang="en-US" sz="1600" dirty="0"/>
              <a:t>, </a:t>
            </a:r>
            <a:endParaRPr lang="en-US" sz="1600" dirty="0" smtClean="0"/>
          </a:p>
          <a:p>
            <a:pPr lvl="1">
              <a:defRPr/>
            </a:pPr>
            <a:r>
              <a:rPr lang="en-US" sz="1600" dirty="0" smtClean="0"/>
              <a:t>gifts </a:t>
            </a:r>
            <a:r>
              <a:rPr lang="en-US" sz="1600" dirty="0"/>
              <a:t>and payments, </a:t>
            </a:r>
            <a:endParaRPr lang="en-US" sz="1600" dirty="0" smtClean="0"/>
          </a:p>
          <a:p>
            <a:pPr lvl="1">
              <a:defRPr/>
            </a:pPr>
            <a:r>
              <a:rPr lang="en-US" sz="1600" dirty="0" smtClean="0"/>
              <a:t>alcohol </a:t>
            </a:r>
            <a:r>
              <a:rPr lang="en-US" sz="1600" dirty="0"/>
              <a:t>and </a:t>
            </a:r>
            <a:r>
              <a:rPr lang="en-US" sz="1600" dirty="0" smtClean="0"/>
              <a:t>substance </a:t>
            </a:r>
            <a:r>
              <a:rPr lang="en-US" sz="1600" dirty="0"/>
              <a:t>abuse, </a:t>
            </a:r>
            <a:endParaRPr lang="en-US" sz="1600" dirty="0" smtClean="0"/>
          </a:p>
          <a:p>
            <a:pPr lvl="1">
              <a:defRPr/>
            </a:pPr>
            <a:r>
              <a:rPr lang="en-US" sz="1600" dirty="0" smtClean="0"/>
              <a:t>using </a:t>
            </a:r>
            <a:r>
              <a:rPr lang="en-US" sz="1600" dirty="0"/>
              <a:t>company communication </a:t>
            </a:r>
            <a:r>
              <a:rPr lang="en-US" sz="1600" dirty="0" smtClean="0"/>
              <a:t>systems</a:t>
            </a:r>
            <a:r>
              <a:rPr lang="en-US" sz="1600" dirty="0"/>
              <a:t>, </a:t>
            </a:r>
            <a:endParaRPr lang="en-US" sz="1600" dirty="0" smtClean="0"/>
          </a:p>
          <a:p>
            <a:pPr lvl="1">
              <a:defRPr/>
            </a:pPr>
            <a:r>
              <a:rPr lang="en-US" sz="1600" dirty="0" smtClean="0"/>
              <a:t>dress </a:t>
            </a:r>
            <a:r>
              <a:rPr lang="en-US" sz="1600" dirty="0"/>
              <a:t>and appearance, and professional </a:t>
            </a:r>
            <a:r>
              <a:rPr lang="en-US" sz="1600" dirty="0" smtClean="0"/>
              <a:t>conduct,</a:t>
            </a:r>
          </a:p>
          <a:p>
            <a:pPr lvl="1">
              <a:defRPr/>
            </a:pPr>
            <a:r>
              <a:rPr lang="en-US" sz="1600" dirty="0" smtClean="0"/>
              <a:t>equal employment </a:t>
            </a:r>
            <a:r>
              <a:rPr lang="en-US" sz="1600" dirty="0"/>
              <a:t>opportunity </a:t>
            </a:r>
            <a:r>
              <a:rPr lang="en-US" sz="1600" dirty="0" smtClean="0"/>
              <a:t>(staff rights) </a:t>
            </a:r>
            <a:r>
              <a:rPr lang="en-US" sz="1600" dirty="0"/>
              <a:t>and integrity of </a:t>
            </a:r>
            <a:r>
              <a:rPr lang="en-US" sz="1600" dirty="0" smtClean="0"/>
              <a:t>records</a:t>
            </a:r>
            <a:r>
              <a:rPr lang="en-US" sz="1600" dirty="0"/>
              <a:t>, </a:t>
            </a:r>
            <a:endParaRPr lang="en-US" sz="1600" dirty="0" smtClean="0"/>
          </a:p>
          <a:p>
            <a:pPr lvl="1">
              <a:defRPr/>
            </a:pPr>
            <a:r>
              <a:rPr lang="en-US" sz="1600" dirty="0" smtClean="0"/>
              <a:t>confidentiality </a:t>
            </a:r>
            <a:r>
              <a:rPr lang="en-US" sz="1600" dirty="0"/>
              <a:t>of customer and proprietary </a:t>
            </a:r>
            <a:r>
              <a:rPr lang="en-US" sz="1600" dirty="0" smtClean="0"/>
              <a:t>information </a:t>
            </a:r>
            <a:r>
              <a:rPr lang="en-US" sz="1600" dirty="0"/>
              <a:t>(client rights)</a:t>
            </a:r>
          </a:p>
          <a:p>
            <a:pPr>
              <a:defRPr/>
            </a:pPr>
            <a:endParaRPr lang="en-US" sz="1600" dirty="0"/>
          </a:p>
          <a:p>
            <a:pPr marL="109537" indent="0">
              <a:buFont typeface="Georgia" panose="02040502050405020303" pitchFamily="18" charset="0"/>
              <a:buNone/>
              <a:defRPr/>
            </a:pPr>
            <a:endParaRPr lang="en-US" sz="1600" dirty="0"/>
          </a:p>
          <a:p>
            <a:pPr>
              <a:defRPr/>
            </a:pPr>
            <a:endParaRPr lang="en-US" sz="1600" dirty="0"/>
          </a:p>
          <a:p>
            <a:pPr>
              <a:defRPr/>
            </a:pPr>
            <a:endParaRPr lang="en-US" altLang="en-US" sz="1600"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79438"/>
            <a:ext cx="8229600" cy="1779587"/>
          </a:xfrm>
        </p:spPr>
        <p:txBody>
          <a:bodyPr/>
          <a:lstStyle/>
          <a:p>
            <a:r>
              <a:rPr lang="en-US" altLang="en-US" sz="3600" dirty="0" smtClean="0"/>
              <a:t>What was the process of developing and implementing VF </a:t>
            </a:r>
            <a:r>
              <a:rPr lang="en-US" altLang="en-US" sz="3600" dirty="0" err="1" smtClean="0"/>
              <a:t>AzerCredit’s</a:t>
            </a:r>
            <a:r>
              <a:rPr lang="en-US" altLang="en-US" sz="3600" dirty="0" smtClean="0"/>
              <a:t> Code of Ethics?</a:t>
            </a:r>
          </a:p>
        </p:txBody>
      </p:sp>
      <p:sp>
        <p:nvSpPr>
          <p:cNvPr id="38915" name="Content Placeholder 2"/>
          <p:cNvSpPr>
            <a:spLocks noGrp="1"/>
          </p:cNvSpPr>
          <p:nvPr>
            <p:ph idx="1"/>
          </p:nvPr>
        </p:nvSpPr>
        <p:spPr>
          <a:xfrm>
            <a:off x="457200" y="2613025"/>
            <a:ext cx="8229600" cy="3960813"/>
          </a:xfrm>
        </p:spPr>
        <p:txBody>
          <a:bodyPr/>
          <a:lstStyle/>
          <a:p>
            <a:r>
              <a:rPr lang="en-US" altLang="en-US" dirty="0" smtClean="0"/>
              <a:t>Code development level of effort</a:t>
            </a:r>
          </a:p>
        </p:txBody>
      </p:sp>
      <p:pic>
        <p:nvPicPr>
          <p:cNvPr id="389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0" y="3257550"/>
            <a:ext cx="45402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2"/>
          <p:cNvSpPr txBox="1">
            <a:spLocks noChangeArrowheads="1"/>
          </p:cNvSpPr>
          <p:nvPr/>
        </p:nvSpPr>
        <p:spPr bwMode="auto">
          <a:xfrm>
            <a:off x="5486400" y="3448050"/>
            <a:ext cx="33464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en-US" sz="2000" dirty="0" smtClean="0">
                <a:latin typeface="+mn-lt"/>
              </a:rPr>
              <a:t>In terms of daily implementation of VF </a:t>
            </a:r>
            <a:r>
              <a:rPr lang="en-US" altLang="en-US" sz="2000" dirty="0" err="1" smtClean="0">
                <a:latin typeface="+mn-lt"/>
              </a:rPr>
              <a:t>AzerCredit’s</a:t>
            </a:r>
            <a:r>
              <a:rPr lang="en-US" altLang="en-US" sz="2000" dirty="0" smtClean="0">
                <a:latin typeface="+mn-lt"/>
              </a:rPr>
              <a:t> Code, there are three key junctures that are important to explore: </a:t>
            </a:r>
          </a:p>
          <a:p>
            <a:pPr marL="342900" indent="-342900">
              <a:buFont typeface="Arial" panose="020B0604020202020204" pitchFamily="34" charset="0"/>
              <a:buChar char="•"/>
              <a:defRPr/>
            </a:pPr>
            <a:r>
              <a:rPr lang="en-US" altLang="en-US" sz="2000" dirty="0" smtClean="0">
                <a:latin typeface="+mn-lt"/>
              </a:rPr>
              <a:t>staff training, </a:t>
            </a:r>
          </a:p>
          <a:p>
            <a:pPr marL="342900" indent="-342900">
              <a:buFont typeface="Arial" panose="020B0604020202020204" pitchFamily="34" charset="0"/>
              <a:buChar char="•"/>
              <a:defRPr/>
            </a:pPr>
            <a:r>
              <a:rPr lang="en-US" altLang="en-US" sz="2000" dirty="0" smtClean="0">
                <a:latin typeface="+mn-lt"/>
              </a:rPr>
              <a:t>staff appraisal,</a:t>
            </a:r>
          </a:p>
          <a:p>
            <a:pPr marL="342900" indent="-342900">
              <a:buFont typeface="Arial" panose="020B0604020202020204" pitchFamily="34" charset="0"/>
              <a:buChar char="•"/>
              <a:defRPr/>
            </a:pPr>
            <a:r>
              <a:rPr lang="en-US" altLang="en-US" sz="2000" dirty="0" smtClean="0">
                <a:latin typeface="+mn-lt"/>
              </a:rPr>
              <a:t>internal auditing.</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79438"/>
            <a:ext cx="8229600" cy="1779587"/>
          </a:xfrm>
        </p:spPr>
        <p:txBody>
          <a:bodyPr/>
          <a:lstStyle/>
          <a:p>
            <a:r>
              <a:rPr lang="en-US" altLang="en-US" sz="3600" dirty="0" smtClean="0"/>
              <a:t>How was the code of ethics disseminated among the staff?</a:t>
            </a:r>
          </a:p>
        </p:txBody>
      </p:sp>
      <p:sp>
        <p:nvSpPr>
          <p:cNvPr id="39939" name="Content Placeholder 2"/>
          <p:cNvSpPr>
            <a:spLocks noGrp="1"/>
          </p:cNvSpPr>
          <p:nvPr>
            <p:ph idx="1"/>
          </p:nvPr>
        </p:nvSpPr>
        <p:spPr>
          <a:xfrm>
            <a:off x="457200" y="2613025"/>
            <a:ext cx="8229600" cy="3960813"/>
          </a:xfrm>
        </p:spPr>
        <p:txBody>
          <a:bodyPr/>
          <a:lstStyle/>
          <a:p>
            <a:pPr>
              <a:spcAft>
                <a:spcPts val="1200"/>
              </a:spcAft>
            </a:pPr>
            <a:r>
              <a:rPr lang="en-US" altLang="en-US" sz="2400" dirty="0" smtClean="0"/>
              <a:t>In line with Essential Practice 2c.2 and 2d.2, each new staff member receives a copy of the Code of Ethics when hired, and signs a form</a:t>
            </a:r>
            <a:r>
              <a:rPr lang="az-Latn-AZ" altLang="en-US" sz="2400" dirty="0" smtClean="0"/>
              <a:t> </a:t>
            </a:r>
            <a:r>
              <a:rPr lang="en-US" altLang="en-US" sz="2400" dirty="0" smtClean="0"/>
              <a:t>to indicate that it has been read and understood.</a:t>
            </a:r>
          </a:p>
          <a:p>
            <a:pPr>
              <a:spcAft>
                <a:spcPts val="1200"/>
              </a:spcAft>
            </a:pPr>
            <a:r>
              <a:rPr lang="en-US" altLang="en-US" sz="2400" dirty="0" smtClean="0"/>
              <a:t>Additional memos are sent and training sessions are conducted whenever any changes are made to the COEBC.</a:t>
            </a:r>
          </a:p>
          <a:p>
            <a:endParaRPr lang="en-US" altLang="en-US" sz="2400" dirty="0" smtClean="0"/>
          </a:p>
          <a:p>
            <a:endParaRPr lang="en-US" alt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73075" y="655638"/>
            <a:ext cx="8229600" cy="1639887"/>
          </a:xfrm>
        </p:spPr>
        <p:txBody>
          <a:bodyPr/>
          <a:lstStyle/>
          <a:p>
            <a:pPr eaLnBrk="1" hangingPunct="1"/>
            <a:r>
              <a:rPr lang="en-US" altLang="en-US" sz="3600" smtClean="0"/>
              <a:t>What were the costs involved in implementing such an initiative?</a:t>
            </a:r>
          </a:p>
        </p:txBody>
      </p:sp>
      <p:pic>
        <p:nvPicPr>
          <p:cNvPr id="40963"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3075" y="2295525"/>
            <a:ext cx="4351338" cy="3933825"/>
          </a:xfrm>
        </p:spPr>
      </p:pic>
      <p:sp>
        <p:nvSpPr>
          <p:cNvPr id="2" name="TextBox 1"/>
          <p:cNvSpPr txBox="1"/>
          <p:nvPr/>
        </p:nvSpPr>
        <p:spPr>
          <a:xfrm>
            <a:off x="5232399" y="2159939"/>
            <a:ext cx="3371773" cy="4093428"/>
          </a:xfrm>
          <a:prstGeom prst="rect">
            <a:avLst/>
          </a:prstGeom>
          <a:noFill/>
        </p:spPr>
        <p:txBody>
          <a:bodyPr wrap="square">
            <a:spAutoFit/>
          </a:bodyPr>
          <a:lstStyle/>
          <a:p>
            <a:pPr>
              <a:spcAft>
                <a:spcPts val="1200"/>
              </a:spcAft>
              <a:defRPr/>
            </a:pPr>
            <a:r>
              <a:rPr lang="en-US" sz="2000" dirty="0">
                <a:latin typeface="+mn-lt"/>
              </a:rPr>
              <a:t>This table can be used to calculate the estimated cost of the project before its implementation</a:t>
            </a:r>
            <a:r>
              <a:rPr lang="en-US" sz="2000" dirty="0" smtClean="0">
                <a:latin typeface="+mn-lt"/>
              </a:rPr>
              <a:t>.</a:t>
            </a:r>
          </a:p>
          <a:p>
            <a:pPr>
              <a:spcAft>
                <a:spcPts val="1200"/>
              </a:spcAft>
              <a:defRPr/>
            </a:pPr>
            <a:r>
              <a:rPr lang="en-US" sz="2000" dirty="0">
                <a:latin typeface="+mn-lt"/>
              </a:rPr>
              <a:t>To have the total estimated amount, </a:t>
            </a:r>
            <a:r>
              <a:rPr lang="en-US" sz="2000" dirty="0" smtClean="0">
                <a:latin typeface="+mn-lt"/>
              </a:rPr>
              <a:t>add cost </a:t>
            </a:r>
            <a:r>
              <a:rPr lang="en-US" sz="2000" dirty="0">
                <a:latin typeface="+mn-lt"/>
              </a:rPr>
              <a:t>of staff time spent at relevant training sessions.</a:t>
            </a:r>
          </a:p>
          <a:p>
            <a:pPr>
              <a:spcAft>
                <a:spcPts val="1200"/>
              </a:spcAft>
              <a:defRPr/>
            </a:pPr>
            <a:r>
              <a:rPr lang="en-US" sz="2000" dirty="0" smtClean="0">
                <a:latin typeface="+mn-lt"/>
              </a:rPr>
              <a:t>Don’t </a:t>
            </a:r>
            <a:r>
              <a:rPr lang="en-US" sz="2000" dirty="0">
                <a:latin typeface="+mn-lt"/>
              </a:rPr>
              <a:t>forget to consider the costs of COEBC and training materials printing as well.</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458788"/>
            <a:ext cx="8229600" cy="1768475"/>
          </a:xfrm>
        </p:spPr>
        <p:txBody>
          <a:bodyPr/>
          <a:lstStyle/>
          <a:p>
            <a:pPr eaLnBrk="1" hangingPunct="1"/>
            <a:r>
              <a:rPr lang="en-US" altLang="en-US" sz="3600" dirty="0" smtClean="0"/>
              <a:t>What are the benefits of these initiatives for VF AzerCredit?</a:t>
            </a:r>
          </a:p>
        </p:txBody>
      </p:sp>
      <p:sp>
        <p:nvSpPr>
          <p:cNvPr id="41987" name="Content Placeholder 1"/>
          <p:cNvSpPr>
            <a:spLocks noGrp="1"/>
          </p:cNvSpPr>
          <p:nvPr>
            <p:ph idx="1"/>
          </p:nvPr>
        </p:nvSpPr>
        <p:spPr>
          <a:xfrm>
            <a:off x="457200" y="2249488"/>
            <a:ext cx="6033541" cy="4324350"/>
          </a:xfrm>
        </p:spPr>
        <p:txBody>
          <a:bodyPr/>
          <a:lstStyle/>
          <a:p>
            <a:r>
              <a:rPr lang="en-US" altLang="en-US" sz="2400" dirty="0" smtClean="0"/>
              <a:t>For </a:t>
            </a:r>
            <a:r>
              <a:rPr lang="en-US" altLang="en-US" sz="2400" dirty="0" err="1" smtClean="0"/>
              <a:t>VFAzerCredit</a:t>
            </a:r>
            <a:r>
              <a:rPr lang="en-US" altLang="en-US" sz="2400" dirty="0" smtClean="0"/>
              <a:t>, the biggest benefit of its Code of Ethics is an intangible one - that we enact our values in every single step, and are proud of it.</a:t>
            </a:r>
          </a:p>
          <a:p>
            <a:r>
              <a:rPr lang="en-US" altLang="en-US" sz="2400" dirty="0" err="1" smtClean="0"/>
              <a:t>COEBC</a:t>
            </a:r>
            <a:r>
              <a:rPr lang="en-US" altLang="en-US" sz="2400" dirty="0" smtClean="0"/>
              <a:t> has allowed us to ensure coherent and systematized work principles and create supportive working environment.</a:t>
            </a:r>
          </a:p>
          <a:p>
            <a:r>
              <a:rPr lang="en-US" altLang="en-US" sz="2400" dirty="0" smtClean="0"/>
              <a:t>Since putting it in place, it has definitely improved the customer service function of our field staff.</a:t>
            </a:r>
          </a:p>
          <a:p>
            <a:endParaRPr lang="en-US" altLang="en-US" dirty="0" smtClean="0"/>
          </a:p>
          <a:p>
            <a:endParaRPr lang="en-US" altLang="en-US" dirty="0" smtClean="0"/>
          </a:p>
        </p:txBody>
      </p:sp>
      <p:pic>
        <p:nvPicPr>
          <p:cNvPr id="41988" name="Picture 4" descr="C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9478" y="1715489"/>
            <a:ext cx="2139950"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66FF"/>
                  </a:outerShdw>
                </a:effectLst>
              </a14:hiddenEffects>
            </a:ext>
          </a:extLst>
        </p:spPr>
      </p:pic>
      <p:sp>
        <p:nvSpPr>
          <p:cNvPr id="2" name="TextBox 1"/>
          <p:cNvSpPr txBox="1"/>
          <p:nvPr/>
        </p:nvSpPr>
        <p:spPr>
          <a:xfrm>
            <a:off x="6490741" y="3879252"/>
            <a:ext cx="2399871" cy="2800767"/>
          </a:xfrm>
          <a:prstGeom prst="rect">
            <a:avLst/>
          </a:prstGeom>
          <a:noFill/>
          <a:ln>
            <a:solidFill>
              <a:srgbClr val="D0FE6A"/>
            </a:solidFill>
          </a:ln>
          <a:effectLst>
            <a:outerShdw blurRad="50800" dist="38100" dir="2700000" algn="tl" rotWithShape="0">
              <a:prstClr val="black">
                <a:alpha val="40000"/>
              </a:prstClr>
            </a:outerShdw>
          </a:effectLst>
        </p:spPr>
        <p:txBody>
          <a:bodyPr wrap="square" rtlCol="0">
            <a:spAutoFit/>
          </a:bodyPr>
          <a:lstStyle/>
          <a:p>
            <a:r>
              <a:rPr lang="en-US" sz="1600" dirty="0" smtClean="0">
                <a:solidFill>
                  <a:schemeClr val="tx2">
                    <a:lumMod val="75000"/>
                  </a:schemeClr>
                </a:solidFill>
              </a:rPr>
              <a:t>Availability of well prepared and properly applied </a:t>
            </a:r>
            <a:r>
              <a:rPr lang="en-US" sz="1600" dirty="0" err="1" smtClean="0">
                <a:solidFill>
                  <a:schemeClr val="tx2">
                    <a:lumMod val="75000"/>
                  </a:schemeClr>
                </a:solidFill>
              </a:rPr>
              <a:t>HR</a:t>
            </a:r>
            <a:r>
              <a:rPr lang="en-US" sz="1600" dirty="0" smtClean="0">
                <a:solidFill>
                  <a:schemeClr val="tx2">
                    <a:lumMod val="75000"/>
                  </a:schemeClr>
                </a:solidFill>
              </a:rPr>
              <a:t> policies and procedures, including Code of Conduct is a prerequisite for the SMART Campaign Client Protection Certificate, which AzerCredit has recently received</a:t>
            </a:r>
            <a:endParaRPr lang="ru-RU" sz="1600"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00929"/>
            <a:ext cx="9144000" cy="87085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269" name="Title 1"/>
          <p:cNvSpPr>
            <a:spLocks noGrp="1"/>
          </p:cNvSpPr>
          <p:nvPr>
            <p:ph type="title"/>
          </p:nvPr>
        </p:nvSpPr>
        <p:spPr>
          <a:xfrm>
            <a:off x="457200" y="609600"/>
            <a:ext cx="8229600" cy="1066800"/>
          </a:xfrm>
        </p:spPr>
        <p:txBody>
          <a:bodyPr/>
          <a:lstStyle/>
          <a:p>
            <a:pPr eaLnBrk="1" hangingPunct="1"/>
            <a:r>
              <a:rPr lang="en-US" altLang="en-US" sz="3600" smtClean="0"/>
              <a:t>Agenda</a:t>
            </a:r>
          </a:p>
        </p:txBody>
      </p:sp>
      <p:sp>
        <p:nvSpPr>
          <p:cNvPr id="3" name="Content Placeholder 2"/>
          <p:cNvSpPr>
            <a:spLocks noGrp="1"/>
          </p:cNvSpPr>
          <p:nvPr>
            <p:ph idx="1"/>
          </p:nvPr>
        </p:nvSpPr>
        <p:spPr>
          <a:xfrm>
            <a:off x="457200" y="1676400"/>
            <a:ext cx="8229600" cy="4324350"/>
          </a:xfrm>
        </p:spPr>
        <p:txBody>
          <a:bodyPr>
            <a:normAutofit/>
          </a:bodyPr>
          <a:lstStyle/>
          <a:p>
            <a:pPr marL="365760" indent="-256032" eaLnBrk="1" fontAlgn="auto" hangingPunct="1">
              <a:spcAft>
                <a:spcPts val="0"/>
              </a:spcAft>
              <a:buClr>
                <a:schemeClr val="accent3"/>
              </a:buClr>
              <a:buFont typeface="Georgia"/>
              <a:buChar char="•"/>
              <a:defRPr/>
            </a:pPr>
            <a:r>
              <a:rPr lang="en-US" dirty="0">
                <a:ea typeface="+mn-ea"/>
                <a:cs typeface="+mn-cs"/>
              </a:rPr>
              <a:t>Review of </a:t>
            </a:r>
            <a:r>
              <a:rPr lang="en-US" dirty="0" smtClean="0">
                <a:ea typeface="+mn-ea"/>
                <a:cs typeface="+mn-cs"/>
              </a:rPr>
              <a:t>Dimension 5 </a:t>
            </a:r>
            <a:r>
              <a:rPr lang="en-US" dirty="0">
                <a:ea typeface="+mn-ea"/>
                <a:cs typeface="+mn-cs"/>
              </a:rPr>
              <a:t>of the Universal Standards for SPM</a:t>
            </a:r>
          </a:p>
          <a:p>
            <a:pPr marL="109728" indent="0" eaLnBrk="1" fontAlgn="auto" hangingPunct="1">
              <a:spcAft>
                <a:spcPts val="0"/>
              </a:spcAft>
              <a:buClr>
                <a:schemeClr val="accent3"/>
              </a:buClr>
              <a:buFont typeface="Georgia"/>
              <a:buNone/>
              <a:defRPr/>
            </a:pPr>
            <a:endParaRPr lang="es-ES_tradnl" dirty="0" smtClean="0">
              <a:ea typeface="+mn-ea"/>
              <a:cs typeface="+mn-cs"/>
            </a:endParaRPr>
          </a:p>
          <a:p>
            <a:pPr marL="365760" indent="-256032" eaLnBrk="1" fontAlgn="auto" hangingPunct="1">
              <a:spcAft>
                <a:spcPts val="0"/>
              </a:spcAft>
              <a:buClr>
                <a:schemeClr val="accent3"/>
              </a:buClr>
              <a:buFont typeface="Georgia"/>
              <a:buChar char="•"/>
              <a:defRPr/>
            </a:pPr>
            <a:r>
              <a:rPr lang="en-US" dirty="0">
                <a:ea typeface="+mn-ea"/>
                <a:cs typeface="+mn-cs"/>
              </a:rPr>
              <a:t>Presentation </a:t>
            </a:r>
            <a:r>
              <a:rPr lang="en-US" dirty="0" smtClean="0">
                <a:ea typeface="+mn-ea"/>
                <a:cs typeface="+mn-cs"/>
              </a:rPr>
              <a:t>by Natalia Sandler, VF </a:t>
            </a:r>
            <a:r>
              <a:rPr lang="en-US" dirty="0" err="1" smtClean="0">
                <a:ea typeface="+mn-ea"/>
                <a:cs typeface="+mn-cs"/>
              </a:rPr>
              <a:t>AzerCredit</a:t>
            </a:r>
            <a:endParaRPr lang="en-US" dirty="0" smtClean="0">
              <a:ea typeface="+mn-ea"/>
              <a:cs typeface="+mn-cs"/>
            </a:endParaRPr>
          </a:p>
          <a:p>
            <a:pPr marL="109728" indent="0" eaLnBrk="1" fontAlgn="auto" hangingPunct="1">
              <a:spcAft>
                <a:spcPts val="0"/>
              </a:spcAft>
              <a:buClr>
                <a:schemeClr val="accent3"/>
              </a:buClr>
              <a:buFont typeface="Georgia"/>
              <a:buNone/>
              <a:defRPr/>
            </a:pPr>
            <a:endParaRPr lang="en-US" dirty="0">
              <a:ea typeface="+mn-ea"/>
              <a:cs typeface="+mn-cs"/>
            </a:endParaRPr>
          </a:p>
          <a:p>
            <a:pPr marL="365760" indent="-256032" eaLnBrk="1" fontAlgn="auto" hangingPunct="1">
              <a:spcAft>
                <a:spcPts val="0"/>
              </a:spcAft>
              <a:buClr>
                <a:schemeClr val="accent3"/>
              </a:buClr>
              <a:buFont typeface="Georgia"/>
              <a:buChar char="•"/>
              <a:defRPr/>
            </a:pPr>
            <a:r>
              <a:rPr lang="en-US" dirty="0">
                <a:ea typeface="+mn-ea"/>
                <a:cs typeface="+mn-cs"/>
              </a:rPr>
              <a:t>Discussion with </a:t>
            </a:r>
            <a:r>
              <a:rPr lang="en-US" dirty="0" smtClean="0">
                <a:ea typeface="+mn-ea"/>
                <a:cs typeface="+mn-cs"/>
              </a:rPr>
              <a:t>Participants</a:t>
            </a:r>
          </a:p>
          <a:p>
            <a:pPr marL="365760" indent="-256032" eaLnBrk="1" fontAlgn="auto" hangingPunct="1">
              <a:spcAft>
                <a:spcPts val="0"/>
              </a:spcAft>
              <a:buClr>
                <a:schemeClr val="accent3"/>
              </a:buClr>
              <a:buFont typeface="Georgia"/>
              <a:buChar char="•"/>
              <a:defRPr/>
            </a:pPr>
            <a:endParaRPr lang="en-US" dirty="0">
              <a:ea typeface="+mn-ea"/>
              <a:cs typeface="+mn-cs"/>
            </a:endParaRPr>
          </a:p>
          <a:p>
            <a:pPr marL="365760" indent="-256032" eaLnBrk="1" fontAlgn="auto" hangingPunct="1">
              <a:spcAft>
                <a:spcPts val="0"/>
              </a:spcAft>
              <a:buClr>
                <a:schemeClr val="accent3"/>
              </a:buClr>
              <a:buFont typeface="Georgia"/>
              <a:buChar char="•"/>
              <a:defRPr/>
            </a:pPr>
            <a:r>
              <a:rPr lang="en-US" dirty="0" smtClean="0">
                <a:ea typeface="+mn-ea"/>
                <a:cs typeface="+mn-cs"/>
              </a:rPr>
              <a:t>Wrap-up</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79463"/>
            <a:ext cx="8229600" cy="1201737"/>
          </a:xfrm>
        </p:spPr>
        <p:txBody>
          <a:bodyPr>
            <a:noAutofit/>
          </a:bodyPr>
          <a:lstStyle/>
          <a:p>
            <a:pPr eaLnBrk="1" fontAlgn="auto" hangingPunct="1">
              <a:spcAft>
                <a:spcPts val="0"/>
              </a:spcAft>
              <a:defRPr/>
            </a:pPr>
            <a:r>
              <a:rPr lang="en-US" sz="3600" dirty="0" smtClean="0">
                <a:ea typeface="+mj-ea"/>
                <a:cs typeface="+mj-cs"/>
              </a:rPr>
              <a:t>How have these practices benefitted your clients and staff?</a:t>
            </a:r>
            <a:endParaRPr lang="en-US" sz="3600" dirty="0">
              <a:ea typeface="+mj-ea"/>
              <a:cs typeface="+mj-cs"/>
            </a:endParaRPr>
          </a:p>
        </p:txBody>
      </p:sp>
      <p:sp>
        <p:nvSpPr>
          <p:cNvPr id="41987" name="Content Placeholder 2"/>
          <p:cNvSpPr>
            <a:spLocks noGrp="1"/>
          </p:cNvSpPr>
          <p:nvPr>
            <p:ph idx="1"/>
          </p:nvPr>
        </p:nvSpPr>
        <p:spPr>
          <a:xfrm>
            <a:off x="457201" y="2249488"/>
            <a:ext cx="3740046" cy="4324350"/>
          </a:xfrm>
        </p:spPr>
        <p:txBody>
          <a:bodyPr/>
          <a:lstStyle/>
          <a:p>
            <a:pPr marL="109537" indent="0">
              <a:buFont typeface="Georgia" panose="02040502050405020303" pitchFamily="18" charset="0"/>
              <a:buNone/>
              <a:defRPr/>
            </a:pPr>
            <a:r>
              <a:rPr lang="en-US" altLang="en-US" sz="1800" b="1" dirty="0" smtClean="0"/>
              <a:t>COEBC:</a:t>
            </a:r>
          </a:p>
          <a:p>
            <a:pPr>
              <a:defRPr/>
            </a:pPr>
            <a:r>
              <a:rPr lang="en-US" altLang="en-US" sz="1800" dirty="0"/>
              <a:t>Helps acquaint new employees with the company culture and values.</a:t>
            </a:r>
          </a:p>
          <a:p>
            <a:pPr>
              <a:defRPr/>
            </a:pPr>
            <a:r>
              <a:rPr lang="en-US" altLang="en-US" sz="1800" dirty="0" smtClean="0"/>
              <a:t>Guides employees in situations where the ethical course of action is not immediately obvious.</a:t>
            </a:r>
          </a:p>
          <a:p>
            <a:pPr>
              <a:defRPr/>
            </a:pPr>
            <a:r>
              <a:rPr lang="en-US" sz="1800" smtClean="0"/>
              <a:t>Minimizes subjective and inconsistent management standards, which leads to enhancing morale, employee pride, loyalty and the recruiting of outstanding employees.</a:t>
            </a:r>
          </a:p>
          <a:p>
            <a:pPr>
              <a:defRPr/>
            </a:pPr>
            <a:endParaRPr lang="en-US" altLang="en-US" sz="1800" dirty="0" smtClean="0"/>
          </a:p>
        </p:txBody>
      </p:sp>
      <p:sp>
        <p:nvSpPr>
          <p:cNvPr id="3" name="TextBox 2"/>
          <p:cNvSpPr txBox="1"/>
          <p:nvPr/>
        </p:nvSpPr>
        <p:spPr>
          <a:xfrm>
            <a:off x="4340655" y="2152539"/>
            <a:ext cx="4578493" cy="1815882"/>
          </a:xfrm>
          <a:prstGeom prst="rect">
            <a:avLst/>
          </a:prstGeom>
          <a:noFill/>
          <a:ln>
            <a:solidFill>
              <a:srgbClr val="00B050"/>
            </a:solidFill>
          </a:ln>
        </p:spPr>
        <p:txBody>
          <a:bodyPr wrap="square" rtlCol="0">
            <a:spAutoFit/>
          </a:bodyPr>
          <a:lstStyle/>
          <a:p>
            <a:r>
              <a:rPr lang="en-US" sz="1600" dirty="0" smtClean="0">
                <a:solidFill>
                  <a:schemeClr val="tx2">
                    <a:lumMod val="75000"/>
                  </a:schemeClr>
                </a:solidFill>
              </a:rPr>
              <a:t>At all focus group discussions conducted with customers it is reconfirmed that VF </a:t>
            </a:r>
            <a:r>
              <a:rPr lang="en-US" sz="1600" dirty="0" err="1" smtClean="0">
                <a:solidFill>
                  <a:schemeClr val="tx2">
                    <a:lumMod val="75000"/>
                  </a:schemeClr>
                </a:solidFill>
              </a:rPr>
              <a:t>AzerCredit</a:t>
            </a:r>
            <a:r>
              <a:rPr lang="en-US" sz="1600" dirty="0" smtClean="0">
                <a:solidFill>
                  <a:schemeClr val="tx2">
                    <a:lumMod val="75000"/>
                  </a:schemeClr>
                </a:solidFill>
              </a:rPr>
              <a:t> staff are patient, friendly and honest which makes it easy to trust the organization in comfort, as such, their friendly attitude toward clients is considered the most valuable strength of VF </a:t>
            </a:r>
            <a:r>
              <a:rPr lang="en-US" sz="1600" dirty="0" err="1" smtClean="0">
                <a:solidFill>
                  <a:schemeClr val="tx2">
                    <a:lumMod val="75000"/>
                  </a:schemeClr>
                </a:solidFill>
              </a:rPr>
              <a:t>AzerCredit</a:t>
            </a:r>
            <a:r>
              <a:rPr lang="en-US" sz="1600" dirty="0" smtClean="0">
                <a:solidFill>
                  <a:schemeClr val="tx2">
                    <a:lumMod val="75000"/>
                  </a:schemeClr>
                </a:solidFill>
              </a:rPr>
              <a:t>.</a:t>
            </a:r>
            <a:endParaRPr lang="ru-RU" sz="1600" dirty="0">
              <a:solidFill>
                <a:schemeClr val="tx2">
                  <a:lumMod val="75000"/>
                </a:schemeClr>
              </a:solidFill>
            </a:endParaRPr>
          </a:p>
        </p:txBody>
      </p:sp>
      <p:pic>
        <p:nvPicPr>
          <p:cNvPr id="4" name="Picture 3"/>
          <p:cNvPicPr>
            <a:picLocks noChangeAspect="1"/>
          </p:cNvPicPr>
          <p:nvPr/>
        </p:nvPicPr>
        <p:blipFill>
          <a:blip r:embed="rId3"/>
          <a:stretch>
            <a:fillRect/>
          </a:stretch>
        </p:blipFill>
        <p:spPr>
          <a:xfrm>
            <a:off x="4340655" y="3952467"/>
            <a:ext cx="4578493" cy="2755631"/>
          </a:xfrm>
          <a:prstGeom prst="rect">
            <a:avLst/>
          </a:prstGeom>
          <a:ln>
            <a:solidFill>
              <a:srgbClr val="00B050"/>
            </a:solid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54075"/>
            <a:ext cx="8229600" cy="1631950"/>
          </a:xfrm>
        </p:spPr>
        <p:txBody>
          <a:bodyPr>
            <a:noAutofit/>
          </a:bodyPr>
          <a:lstStyle/>
          <a:p>
            <a:pPr eaLnBrk="1" fontAlgn="auto" hangingPunct="1">
              <a:spcAft>
                <a:spcPts val="0"/>
              </a:spcAft>
              <a:defRPr/>
            </a:pPr>
            <a:r>
              <a:rPr lang="en-US" sz="3600" dirty="0" smtClean="0">
                <a:ea typeface="+mj-ea"/>
                <a:cs typeface="+mj-cs"/>
              </a:rPr>
              <a:t>What advice do you have for other practitioners who want to practice standards of this dimension?</a:t>
            </a:r>
            <a:endParaRPr lang="en-US" sz="3600" dirty="0">
              <a:ea typeface="+mj-ea"/>
              <a:cs typeface="+mj-cs"/>
            </a:endParaRPr>
          </a:p>
        </p:txBody>
      </p:sp>
      <p:sp>
        <p:nvSpPr>
          <p:cNvPr id="45059" name="Content Placeholder 2"/>
          <p:cNvSpPr>
            <a:spLocks noGrp="1"/>
          </p:cNvSpPr>
          <p:nvPr>
            <p:ph idx="1"/>
          </p:nvPr>
        </p:nvSpPr>
        <p:spPr>
          <a:xfrm>
            <a:off x="457200" y="2720975"/>
            <a:ext cx="8229600" cy="3852863"/>
          </a:xfrm>
        </p:spPr>
        <p:txBody>
          <a:bodyPr/>
          <a:lstStyle/>
          <a:p>
            <a:pPr>
              <a:spcAft>
                <a:spcPts val="1200"/>
              </a:spcAft>
            </a:pPr>
            <a:r>
              <a:rPr lang="en-US" altLang="en-US" sz="2400" dirty="0" smtClean="0"/>
              <a:t>First, to get buy-in from the Management/Supervisory Board.</a:t>
            </a:r>
          </a:p>
          <a:p>
            <a:pPr>
              <a:spcAft>
                <a:spcPts val="1200"/>
              </a:spcAft>
            </a:pPr>
            <a:r>
              <a:rPr lang="en-US" altLang="en-US" sz="2400" dirty="0" smtClean="0"/>
              <a:t>Ensure the necessary capacity is in place in the HR Department for project realization.</a:t>
            </a:r>
          </a:p>
          <a:p>
            <a:pPr>
              <a:spcAft>
                <a:spcPts val="1200"/>
              </a:spcAft>
            </a:pPr>
            <a:r>
              <a:rPr lang="en-US" altLang="en-US" sz="2400" dirty="0" smtClean="0"/>
              <a:t>Put international best practice through a local lens.</a:t>
            </a:r>
          </a:p>
          <a:p>
            <a:pPr>
              <a:spcAft>
                <a:spcPts val="1200"/>
              </a:spcAft>
            </a:pPr>
            <a:r>
              <a:rPr lang="en-US" altLang="en-US" sz="2400" dirty="0" smtClean="0"/>
              <a:t>Make it a living document.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41357"/>
            <a:ext cx="9144000" cy="87085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7109" name="Title 1"/>
          <p:cNvSpPr>
            <a:spLocks noGrp="1"/>
          </p:cNvSpPr>
          <p:nvPr>
            <p:ph type="title"/>
          </p:nvPr>
        </p:nvSpPr>
        <p:spPr>
          <a:xfrm>
            <a:off x="457200" y="609600"/>
            <a:ext cx="8229600" cy="1066800"/>
          </a:xfrm>
        </p:spPr>
        <p:txBody>
          <a:bodyPr/>
          <a:lstStyle/>
          <a:p>
            <a:pPr eaLnBrk="1" hangingPunct="1"/>
            <a:r>
              <a:rPr lang="en-US" altLang="en-US" sz="3600" smtClean="0"/>
              <a:t>Agenda</a:t>
            </a:r>
          </a:p>
        </p:txBody>
      </p:sp>
      <p:sp>
        <p:nvSpPr>
          <p:cNvPr id="3" name="Content Placeholder 2"/>
          <p:cNvSpPr>
            <a:spLocks noGrp="1"/>
          </p:cNvSpPr>
          <p:nvPr>
            <p:ph idx="1"/>
          </p:nvPr>
        </p:nvSpPr>
        <p:spPr>
          <a:xfrm>
            <a:off x="457200" y="1676400"/>
            <a:ext cx="8229600" cy="4324350"/>
          </a:xfrm>
        </p:spPr>
        <p:txBody>
          <a:bodyPr>
            <a:normAutofit/>
          </a:bodyPr>
          <a:lstStyle/>
          <a:p>
            <a:pPr marL="365760" indent="-256032" eaLnBrk="1" fontAlgn="auto" hangingPunct="1">
              <a:spcAft>
                <a:spcPts val="0"/>
              </a:spcAft>
              <a:buClr>
                <a:schemeClr val="accent3"/>
              </a:buClr>
              <a:buFont typeface="Georgia"/>
              <a:buChar char="•"/>
              <a:defRPr/>
            </a:pPr>
            <a:r>
              <a:rPr lang="en-US" dirty="0">
                <a:ea typeface="+mn-ea"/>
                <a:cs typeface="+mn-cs"/>
              </a:rPr>
              <a:t>Review of </a:t>
            </a:r>
            <a:r>
              <a:rPr lang="en-US" dirty="0" smtClean="0">
                <a:ea typeface="+mn-ea"/>
                <a:cs typeface="+mn-cs"/>
              </a:rPr>
              <a:t>Dimension </a:t>
            </a:r>
            <a:r>
              <a:rPr lang="en-US" dirty="0" smtClean="0">
                <a:ea typeface="+mn-ea"/>
                <a:cs typeface="+mn-cs"/>
              </a:rPr>
              <a:t>5 </a:t>
            </a:r>
            <a:r>
              <a:rPr lang="en-US" dirty="0">
                <a:ea typeface="+mn-ea"/>
                <a:cs typeface="+mn-cs"/>
              </a:rPr>
              <a:t>of the Universal Standards for SPM</a:t>
            </a:r>
          </a:p>
          <a:p>
            <a:pPr marL="109728" indent="0" eaLnBrk="1" fontAlgn="auto" hangingPunct="1">
              <a:spcAft>
                <a:spcPts val="0"/>
              </a:spcAft>
              <a:buClr>
                <a:schemeClr val="accent3"/>
              </a:buClr>
              <a:buFont typeface="Georgia"/>
              <a:buNone/>
              <a:defRPr/>
            </a:pPr>
            <a:endParaRPr lang="es-ES_tradnl" dirty="0" smtClean="0">
              <a:ea typeface="+mn-ea"/>
              <a:cs typeface="+mn-cs"/>
            </a:endParaRPr>
          </a:p>
          <a:p>
            <a:pPr marL="365760" indent="-256032" eaLnBrk="1" fontAlgn="auto" hangingPunct="1">
              <a:spcAft>
                <a:spcPts val="0"/>
              </a:spcAft>
              <a:buClr>
                <a:schemeClr val="accent3"/>
              </a:buClr>
              <a:buFont typeface="Georgia"/>
              <a:buChar char="•"/>
              <a:defRPr/>
            </a:pPr>
            <a:r>
              <a:rPr lang="en-US" dirty="0">
                <a:ea typeface="+mn-ea"/>
                <a:cs typeface="+mn-cs"/>
              </a:rPr>
              <a:t>Presentation </a:t>
            </a:r>
            <a:r>
              <a:rPr lang="en-US" dirty="0" smtClean="0">
                <a:ea typeface="+mn-ea"/>
                <a:cs typeface="+mn-cs"/>
              </a:rPr>
              <a:t>by </a:t>
            </a:r>
            <a:r>
              <a:rPr lang="en-US" dirty="0">
                <a:ea typeface="ＭＳ Ｐゴシック" charset="0"/>
              </a:rPr>
              <a:t> Natalia Sandler, VF </a:t>
            </a:r>
            <a:r>
              <a:rPr lang="en-US" dirty="0" err="1">
                <a:ea typeface="ＭＳ Ｐゴシック" charset="0"/>
              </a:rPr>
              <a:t>AzerCredit</a:t>
            </a:r>
            <a:endParaRPr lang="en-US" dirty="0" smtClean="0">
              <a:ea typeface="+mn-ea"/>
              <a:cs typeface="+mn-cs"/>
            </a:endParaRPr>
          </a:p>
          <a:p>
            <a:pPr marL="109728" indent="0" eaLnBrk="1" fontAlgn="auto" hangingPunct="1">
              <a:spcAft>
                <a:spcPts val="0"/>
              </a:spcAft>
              <a:buClr>
                <a:schemeClr val="accent3"/>
              </a:buClr>
              <a:buFont typeface="Georgia"/>
              <a:buNone/>
              <a:defRPr/>
            </a:pPr>
            <a:endParaRPr lang="en-US" dirty="0">
              <a:ea typeface="+mn-ea"/>
              <a:cs typeface="+mn-cs"/>
            </a:endParaRPr>
          </a:p>
          <a:p>
            <a:pPr marL="365760" indent="-256032" eaLnBrk="1" fontAlgn="auto" hangingPunct="1">
              <a:spcAft>
                <a:spcPts val="0"/>
              </a:spcAft>
              <a:buClr>
                <a:schemeClr val="accent3"/>
              </a:buClr>
              <a:buFont typeface="Georgia"/>
              <a:buChar char="•"/>
              <a:defRPr/>
            </a:pPr>
            <a:r>
              <a:rPr lang="en-US" dirty="0">
                <a:ea typeface="+mn-ea"/>
                <a:cs typeface="+mn-cs"/>
              </a:rPr>
              <a:t>Discussion with </a:t>
            </a:r>
            <a:r>
              <a:rPr lang="en-US" dirty="0" smtClean="0">
                <a:ea typeface="+mn-ea"/>
                <a:cs typeface="+mn-cs"/>
              </a:rPr>
              <a:t>Participants</a:t>
            </a:r>
          </a:p>
          <a:p>
            <a:pPr marL="365760" indent="-256032" eaLnBrk="1" fontAlgn="auto" hangingPunct="1">
              <a:spcAft>
                <a:spcPts val="0"/>
              </a:spcAft>
              <a:buClr>
                <a:schemeClr val="accent3"/>
              </a:buClr>
              <a:buFont typeface="Georgia"/>
              <a:buChar char="•"/>
              <a:defRPr/>
            </a:pPr>
            <a:endParaRPr lang="en-US" dirty="0">
              <a:ea typeface="+mn-ea"/>
              <a:cs typeface="+mn-cs"/>
            </a:endParaRPr>
          </a:p>
          <a:p>
            <a:pPr marL="365760" indent="-256032" eaLnBrk="1" fontAlgn="auto" hangingPunct="1">
              <a:spcAft>
                <a:spcPts val="0"/>
              </a:spcAft>
              <a:buClr>
                <a:schemeClr val="accent3"/>
              </a:buClr>
              <a:buFont typeface="Georgia"/>
              <a:buChar char="•"/>
              <a:defRPr/>
            </a:pPr>
            <a:r>
              <a:rPr lang="en-US" dirty="0" smtClean="0">
                <a:ea typeface="+mn-ea"/>
                <a:cs typeface="+mn-cs"/>
              </a:rPr>
              <a:t>Wrap-up</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816536"/>
            <a:ext cx="9144000" cy="87085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9157" name="Title 1"/>
          <p:cNvSpPr>
            <a:spLocks noGrp="1"/>
          </p:cNvSpPr>
          <p:nvPr>
            <p:ph type="title"/>
          </p:nvPr>
        </p:nvSpPr>
        <p:spPr>
          <a:xfrm>
            <a:off x="457200" y="609600"/>
            <a:ext cx="8229600" cy="1066800"/>
          </a:xfrm>
        </p:spPr>
        <p:txBody>
          <a:bodyPr/>
          <a:lstStyle/>
          <a:p>
            <a:pPr eaLnBrk="1" hangingPunct="1"/>
            <a:r>
              <a:rPr lang="en-US" altLang="en-US" sz="3600" smtClean="0"/>
              <a:t>Agenda</a:t>
            </a:r>
          </a:p>
        </p:txBody>
      </p:sp>
      <p:sp>
        <p:nvSpPr>
          <p:cNvPr id="3" name="Content Placeholder 2"/>
          <p:cNvSpPr>
            <a:spLocks noGrp="1"/>
          </p:cNvSpPr>
          <p:nvPr>
            <p:ph idx="1"/>
          </p:nvPr>
        </p:nvSpPr>
        <p:spPr>
          <a:xfrm>
            <a:off x="457200" y="1676400"/>
            <a:ext cx="8229600" cy="4324350"/>
          </a:xfrm>
        </p:spPr>
        <p:txBody>
          <a:bodyPr>
            <a:normAutofit/>
          </a:bodyPr>
          <a:lstStyle/>
          <a:p>
            <a:pPr marL="365760" indent="-256032" eaLnBrk="1" fontAlgn="auto" hangingPunct="1">
              <a:spcAft>
                <a:spcPts val="0"/>
              </a:spcAft>
              <a:buClr>
                <a:schemeClr val="accent3"/>
              </a:buClr>
              <a:buFont typeface="Georgia"/>
              <a:buChar char="•"/>
              <a:defRPr/>
            </a:pPr>
            <a:r>
              <a:rPr lang="en-US" dirty="0">
                <a:ea typeface="+mn-ea"/>
                <a:cs typeface="+mn-cs"/>
              </a:rPr>
              <a:t>Review of </a:t>
            </a:r>
            <a:r>
              <a:rPr lang="en-US" dirty="0" smtClean="0">
                <a:ea typeface="+mn-ea"/>
                <a:cs typeface="+mn-cs"/>
              </a:rPr>
              <a:t>Dimension </a:t>
            </a:r>
            <a:r>
              <a:rPr lang="en-US" dirty="0" smtClean="0">
                <a:ea typeface="+mn-ea"/>
                <a:cs typeface="+mn-cs"/>
              </a:rPr>
              <a:t>5 </a:t>
            </a:r>
            <a:r>
              <a:rPr lang="en-US" dirty="0">
                <a:ea typeface="+mn-ea"/>
                <a:cs typeface="+mn-cs"/>
              </a:rPr>
              <a:t>of the Universal Standards for SPM</a:t>
            </a:r>
          </a:p>
          <a:p>
            <a:pPr marL="109728" indent="0" eaLnBrk="1" fontAlgn="auto" hangingPunct="1">
              <a:spcAft>
                <a:spcPts val="0"/>
              </a:spcAft>
              <a:buClr>
                <a:schemeClr val="accent3"/>
              </a:buClr>
              <a:buFont typeface="Georgia"/>
              <a:buNone/>
              <a:defRPr/>
            </a:pPr>
            <a:endParaRPr lang="es-ES_tradnl" dirty="0" smtClean="0">
              <a:ea typeface="+mn-ea"/>
              <a:cs typeface="+mn-cs"/>
            </a:endParaRPr>
          </a:p>
          <a:p>
            <a:pPr marL="365760" indent="-256032" eaLnBrk="1" fontAlgn="auto" hangingPunct="1">
              <a:spcAft>
                <a:spcPts val="0"/>
              </a:spcAft>
              <a:buClr>
                <a:schemeClr val="accent3"/>
              </a:buClr>
              <a:buFont typeface="Georgia"/>
              <a:buChar char="•"/>
              <a:defRPr/>
            </a:pPr>
            <a:r>
              <a:rPr lang="en-US" dirty="0">
                <a:ea typeface="+mn-ea"/>
                <a:cs typeface="+mn-cs"/>
              </a:rPr>
              <a:t>Presentation </a:t>
            </a:r>
            <a:r>
              <a:rPr lang="en-US" dirty="0" smtClean="0">
                <a:ea typeface="+mn-ea"/>
                <a:cs typeface="+mn-cs"/>
              </a:rPr>
              <a:t>by </a:t>
            </a:r>
            <a:r>
              <a:rPr lang="en-US" dirty="0">
                <a:ea typeface="ＭＳ Ｐゴシック" charset="0"/>
              </a:rPr>
              <a:t> Natalia Sandler, VF </a:t>
            </a:r>
            <a:r>
              <a:rPr lang="en-US" dirty="0" err="1">
                <a:ea typeface="ＭＳ Ｐゴシック" charset="0"/>
              </a:rPr>
              <a:t>AzerCredit</a:t>
            </a:r>
            <a:endParaRPr lang="en-US" dirty="0" smtClean="0">
              <a:ea typeface="+mn-ea"/>
              <a:cs typeface="+mn-cs"/>
            </a:endParaRPr>
          </a:p>
          <a:p>
            <a:pPr marL="109728" indent="0" eaLnBrk="1" fontAlgn="auto" hangingPunct="1">
              <a:spcAft>
                <a:spcPts val="0"/>
              </a:spcAft>
              <a:buClr>
                <a:schemeClr val="accent3"/>
              </a:buClr>
              <a:buFont typeface="Georgia"/>
              <a:buNone/>
              <a:defRPr/>
            </a:pPr>
            <a:endParaRPr lang="en-US" dirty="0">
              <a:ea typeface="+mn-ea"/>
              <a:cs typeface="+mn-cs"/>
            </a:endParaRPr>
          </a:p>
          <a:p>
            <a:pPr marL="365760" indent="-256032" eaLnBrk="1" fontAlgn="auto" hangingPunct="1">
              <a:spcAft>
                <a:spcPts val="0"/>
              </a:spcAft>
              <a:buClr>
                <a:schemeClr val="accent3"/>
              </a:buClr>
              <a:buFont typeface="Georgia"/>
              <a:buChar char="•"/>
              <a:defRPr/>
            </a:pPr>
            <a:r>
              <a:rPr lang="en-US" dirty="0">
                <a:ea typeface="+mn-ea"/>
                <a:cs typeface="+mn-cs"/>
              </a:rPr>
              <a:t>Discussion with </a:t>
            </a:r>
            <a:r>
              <a:rPr lang="en-US" dirty="0" smtClean="0">
                <a:ea typeface="+mn-ea"/>
                <a:cs typeface="+mn-cs"/>
              </a:rPr>
              <a:t>Participants</a:t>
            </a:r>
          </a:p>
          <a:p>
            <a:pPr marL="365760" indent="-256032" eaLnBrk="1" fontAlgn="auto" hangingPunct="1">
              <a:spcAft>
                <a:spcPts val="0"/>
              </a:spcAft>
              <a:buClr>
                <a:schemeClr val="accent3"/>
              </a:buClr>
              <a:buFont typeface="Georgia"/>
              <a:buChar char="•"/>
              <a:defRPr/>
            </a:pPr>
            <a:endParaRPr lang="en-US" dirty="0">
              <a:ea typeface="+mn-ea"/>
              <a:cs typeface="+mn-cs"/>
            </a:endParaRPr>
          </a:p>
          <a:p>
            <a:pPr marL="365760" indent="-256032" eaLnBrk="1" fontAlgn="auto" hangingPunct="1">
              <a:spcAft>
                <a:spcPts val="0"/>
              </a:spcAft>
              <a:buClr>
                <a:schemeClr val="accent3"/>
              </a:buClr>
              <a:buFont typeface="Georgia"/>
              <a:buChar char="•"/>
              <a:defRPr/>
            </a:pPr>
            <a:r>
              <a:rPr lang="en-US" dirty="0" smtClean="0">
                <a:ea typeface="+mn-ea"/>
                <a:cs typeface="+mn-cs"/>
              </a:rPr>
              <a:t>Wrap-up</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8229600" cy="1066800"/>
          </a:xfrm>
        </p:spPr>
        <p:txBody>
          <a:bodyPr>
            <a:normAutofit fontScale="90000"/>
          </a:bodyPr>
          <a:lstStyle/>
          <a:p>
            <a:pPr eaLnBrk="1" fontAlgn="auto" hangingPunct="1">
              <a:spcAft>
                <a:spcPts val="0"/>
              </a:spcAft>
              <a:defRPr/>
            </a:pPr>
            <a:r>
              <a:rPr lang="en-US" dirty="0" smtClean="0">
                <a:ea typeface="+mj-ea"/>
                <a:cs typeface="+mj-cs"/>
              </a:rPr>
              <a:t>Take Action: Use the Implementation Guide!</a:t>
            </a:r>
            <a:endParaRPr lang="en-US" dirty="0">
              <a:ea typeface="+mj-ea"/>
              <a:cs typeface="+mj-cs"/>
            </a:endParaRPr>
          </a:p>
        </p:txBody>
      </p:sp>
      <p:sp>
        <p:nvSpPr>
          <p:cNvPr id="3" name="Content Placeholder 2"/>
          <p:cNvSpPr>
            <a:spLocks noGrp="1"/>
          </p:cNvSpPr>
          <p:nvPr>
            <p:ph idx="1"/>
          </p:nvPr>
        </p:nvSpPr>
        <p:spPr>
          <a:xfrm>
            <a:off x="457200" y="5654675"/>
            <a:ext cx="8229600" cy="919163"/>
          </a:xfrm>
        </p:spPr>
        <p:txBody>
          <a:bodyPr>
            <a:normAutofit lnSpcReduction="10000"/>
          </a:bodyPr>
          <a:lstStyle/>
          <a:p>
            <a:pPr marL="365760" indent="-256032" eaLnBrk="1" fontAlgn="auto" hangingPunct="1">
              <a:spcAft>
                <a:spcPts val="0"/>
              </a:spcAft>
              <a:buClr>
                <a:schemeClr val="accent3"/>
              </a:buClr>
              <a:buFont typeface="Georgia"/>
              <a:buChar char="•"/>
              <a:defRPr/>
            </a:pPr>
            <a:r>
              <a:rPr lang="en-US" dirty="0" smtClean="0">
                <a:ea typeface="+mn-ea"/>
                <a:cs typeface="+mn-cs"/>
              </a:rPr>
              <a:t>Download the guide here: </a:t>
            </a:r>
            <a:r>
              <a:rPr lang="en-US" dirty="0" smtClean="0">
                <a:solidFill>
                  <a:srgbClr val="0070C0"/>
                </a:solidFill>
                <a:ea typeface="+mn-ea"/>
                <a:cs typeface="+mn-cs"/>
              </a:rPr>
              <a:t>http://sptf.info/spmstandards/universal-standards</a:t>
            </a:r>
            <a:endParaRPr lang="en-US" dirty="0">
              <a:solidFill>
                <a:srgbClr val="0070C0"/>
              </a:solidFill>
              <a:ea typeface="+mn-ea"/>
              <a:cs typeface="+mn-cs"/>
            </a:endParaRPr>
          </a:p>
        </p:txBody>
      </p:sp>
      <p:pic>
        <p:nvPicPr>
          <p:cNvPr id="512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63" y="2041525"/>
            <a:ext cx="5624512" cy="346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8229600" cy="1066800"/>
          </a:xfrm>
        </p:spPr>
        <p:txBody>
          <a:bodyPr>
            <a:normAutofit fontScale="90000"/>
          </a:bodyPr>
          <a:lstStyle/>
          <a:p>
            <a:pPr eaLnBrk="1" fontAlgn="auto" hangingPunct="1">
              <a:spcAft>
                <a:spcPts val="0"/>
              </a:spcAft>
              <a:defRPr/>
            </a:pPr>
            <a:r>
              <a:rPr lang="en-US" dirty="0" smtClean="0">
                <a:ea typeface="+mj-ea"/>
                <a:cs typeface="+mj-cs"/>
              </a:rPr>
              <a:t>Take Action: Consult the Resource Center!</a:t>
            </a:r>
            <a:endParaRPr lang="en-US" dirty="0">
              <a:ea typeface="+mj-ea"/>
              <a:cs typeface="+mj-cs"/>
            </a:endParaRPr>
          </a:p>
        </p:txBody>
      </p:sp>
      <p:sp>
        <p:nvSpPr>
          <p:cNvPr id="3" name="Content Placeholder 2"/>
          <p:cNvSpPr>
            <a:spLocks noGrp="1"/>
          </p:cNvSpPr>
          <p:nvPr>
            <p:ph idx="1"/>
          </p:nvPr>
        </p:nvSpPr>
        <p:spPr>
          <a:xfrm>
            <a:off x="457200" y="5654675"/>
            <a:ext cx="8229600" cy="919163"/>
          </a:xfrm>
        </p:spPr>
        <p:txBody>
          <a:bodyPr>
            <a:normAutofit lnSpcReduction="10000"/>
          </a:bodyPr>
          <a:lstStyle/>
          <a:p>
            <a:pPr marL="365760" indent="-256032" eaLnBrk="1" fontAlgn="auto" hangingPunct="1">
              <a:spcAft>
                <a:spcPts val="0"/>
              </a:spcAft>
              <a:buClr>
                <a:schemeClr val="accent3"/>
              </a:buClr>
              <a:buFont typeface="Georgia"/>
              <a:buChar char="•"/>
              <a:defRPr/>
            </a:pPr>
            <a:r>
              <a:rPr lang="en-US" dirty="0" smtClean="0">
                <a:ea typeface="+mn-ea"/>
                <a:cs typeface="+mn-cs"/>
              </a:rPr>
              <a:t>Visit the resource center here: </a:t>
            </a:r>
            <a:r>
              <a:rPr lang="en-US" dirty="0" smtClean="0">
                <a:solidFill>
                  <a:srgbClr val="0070C0"/>
                </a:solidFill>
                <a:ea typeface="+mn-ea"/>
                <a:cs typeface="+mn-cs"/>
              </a:rPr>
              <a:t>http://sptf.info/resources/resource-center</a:t>
            </a:r>
            <a:endParaRPr lang="en-US" dirty="0">
              <a:solidFill>
                <a:srgbClr val="0070C0"/>
              </a:solidFill>
              <a:ea typeface="+mn-ea"/>
              <a:cs typeface="+mn-cs"/>
            </a:endParaRPr>
          </a:p>
        </p:txBody>
      </p:sp>
      <p:pic>
        <p:nvPicPr>
          <p:cNvPr id="532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854200"/>
            <a:ext cx="53467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635000"/>
            <a:ext cx="8229600" cy="1066800"/>
          </a:xfrm>
        </p:spPr>
        <p:txBody>
          <a:bodyPr/>
          <a:lstStyle/>
          <a:p>
            <a:pPr eaLnBrk="1" hangingPunct="1"/>
            <a:r>
              <a:rPr lang="es-ES_tradnl" altLang="en-US" smtClean="0"/>
              <a:t>Where to find more information:</a:t>
            </a:r>
          </a:p>
        </p:txBody>
      </p:sp>
      <p:sp>
        <p:nvSpPr>
          <p:cNvPr id="55299" name="Content Placeholder 2"/>
          <p:cNvSpPr>
            <a:spLocks noGrp="1"/>
          </p:cNvSpPr>
          <p:nvPr>
            <p:ph idx="1"/>
          </p:nvPr>
        </p:nvSpPr>
        <p:spPr>
          <a:xfrm>
            <a:off x="457200" y="1701800"/>
            <a:ext cx="8229600" cy="4872038"/>
          </a:xfrm>
        </p:spPr>
        <p:txBody>
          <a:bodyPr/>
          <a:lstStyle/>
          <a:p>
            <a:pPr eaLnBrk="1" hangingPunct="1">
              <a:lnSpc>
                <a:spcPct val="80000"/>
              </a:lnSpc>
            </a:pPr>
            <a:r>
              <a:rPr lang="es-CO" altLang="en-US" sz="2200" smtClean="0">
                <a:solidFill>
                  <a:srgbClr val="000000"/>
                </a:solidFill>
              </a:rPr>
              <a:t>The Universal Standards of SPM Manual: </a:t>
            </a:r>
            <a:r>
              <a:rPr lang="es-CO" altLang="en-US" sz="2200" smtClean="0">
                <a:solidFill>
                  <a:srgbClr val="000000"/>
                </a:solidFill>
                <a:hlinkClick r:id="rId2"/>
              </a:rPr>
              <a:t>http://sptf.info/spmstandards/universal-standards</a:t>
            </a:r>
            <a:endParaRPr lang="es-CO" altLang="en-US" sz="2200" smtClean="0">
              <a:solidFill>
                <a:srgbClr val="000000"/>
              </a:solidFill>
            </a:endParaRPr>
          </a:p>
          <a:p>
            <a:pPr eaLnBrk="1" hangingPunct="1">
              <a:lnSpc>
                <a:spcPct val="80000"/>
              </a:lnSpc>
            </a:pPr>
            <a:endParaRPr lang="es-CO" altLang="en-US" sz="2200" smtClean="0">
              <a:solidFill>
                <a:srgbClr val="000000"/>
              </a:solidFill>
            </a:endParaRPr>
          </a:p>
          <a:p>
            <a:pPr eaLnBrk="1" hangingPunct="1">
              <a:lnSpc>
                <a:spcPct val="80000"/>
              </a:lnSpc>
            </a:pPr>
            <a:r>
              <a:rPr lang="es-CO" altLang="en-US" sz="2200" smtClean="0">
                <a:solidFill>
                  <a:srgbClr val="000000"/>
                </a:solidFill>
              </a:rPr>
              <a:t>The SPI4 social audit tool:                                          </a:t>
            </a:r>
            <a:r>
              <a:rPr lang="en-US" altLang="en-US" sz="2200" smtClean="0">
                <a:solidFill>
                  <a:srgbClr val="000000"/>
                </a:solidFill>
                <a:hlinkClick r:id="rId3"/>
              </a:rPr>
              <a:t>http://cerise-spi4.squarespace.com</a:t>
            </a:r>
            <a:r>
              <a:rPr lang="en-US" altLang="en-US" sz="2200" smtClean="0">
                <a:solidFill>
                  <a:srgbClr val="000000"/>
                </a:solidFill>
              </a:rPr>
              <a:t> </a:t>
            </a:r>
          </a:p>
          <a:p>
            <a:pPr eaLnBrk="1" hangingPunct="1">
              <a:lnSpc>
                <a:spcPct val="80000"/>
              </a:lnSpc>
            </a:pPr>
            <a:endParaRPr lang="es-CO" altLang="en-US" sz="2200" smtClean="0"/>
          </a:p>
          <a:p>
            <a:pPr eaLnBrk="1" hangingPunct="1">
              <a:lnSpc>
                <a:spcPct val="80000"/>
              </a:lnSpc>
            </a:pPr>
            <a:r>
              <a:rPr lang="es-CO" altLang="en-US" sz="2200" smtClean="0"/>
              <a:t>The presentation and recording from today’s session: </a:t>
            </a:r>
          </a:p>
          <a:p>
            <a:pPr marL="400050" lvl="1" indent="0" eaLnBrk="1" hangingPunct="1">
              <a:lnSpc>
                <a:spcPct val="80000"/>
              </a:lnSpc>
              <a:buFont typeface="Georgia" panose="02040502050405020303" pitchFamily="18" charset="0"/>
              <a:buNone/>
            </a:pPr>
            <a:r>
              <a:rPr lang="en-US" altLang="en-US" sz="2200" smtClean="0">
                <a:hlinkClick r:id="rId4"/>
              </a:rPr>
              <a:t>http://www.sptf.info/online­trainings/universal­standards­ implementation  </a:t>
            </a:r>
            <a:endParaRPr lang="en-US" altLang="en-US" sz="2200" smtClean="0"/>
          </a:p>
          <a:p>
            <a:pPr eaLnBrk="1" hangingPunct="1">
              <a:lnSpc>
                <a:spcPct val="80000"/>
              </a:lnSpc>
              <a:buFont typeface="Georgia" panose="02040502050405020303" pitchFamily="18" charset="0"/>
              <a:buNone/>
            </a:pPr>
            <a:endParaRPr lang="es-CO" altLang="en-US" sz="2200" smtClean="0">
              <a:solidFill>
                <a:srgbClr val="000000"/>
              </a:solidFill>
            </a:endParaRPr>
          </a:p>
          <a:p>
            <a:pPr eaLnBrk="1" hangingPunct="1">
              <a:lnSpc>
                <a:spcPct val="80000"/>
              </a:lnSpc>
            </a:pPr>
            <a:r>
              <a:rPr lang="es-CO" altLang="en-US" sz="2200" smtClean="0"/>
              <a:t>The SPTF Resource Center: </a:t>
            </a:r>
          </a:p>
          <a:p>
            <a:pPr eaLnBrk="1" hangingPunct="1">
              <a:lnSpc>
                <a:spcPct val="80000"/>
              </a:lnSpc>
              <a:buFont typeface="Georgia" panose="02040502050405020303" pitchFamily="18" charset="0"/>
              <a:buNone/>
            </a:pPr>
            <a:r>
              <a:rPr lang="es-CO" altLang="en-US" sz="2200" smtClean="0"/>
              <a:t>    </a:t>
            </a:r>
            <a:r>
              <a:rPr lang="pl-PL" altLang="en-US" sz="2200" smtClean="0">
                <a:hlinkClick r:id="rId5"/>
              </a:rPr>
              <a:t>http://www.sptf.info/resources/resource­center</a:t>
            </a:r>
            <a:r>
              <a:rPr lang="pl-PL" altLang="en-US" sz="2200" smtClean="0"/>
              <a:t>  </a:t>
            </a:r>
          </a:p>
          <a:p>
            <a:pPr eaLnBrk="1" hangingPunct="1">
              <a:lnSpc>
                <a:spcPct val="80000"/>
              </a:lnSpc>
              <a:buFont typeface="Georgia" panose="02040502050405020303" pitchFamily="18" charset="0"/>
              <a:buNone/>
            </a:pPr>
            <a:endParaRPr lang="pl-PL" altLang="en-US" sz="2200" smtClean="0"/>
          </a:p>
          <a:p>
            <a:pPr eaLnBrk="1" hangingPunct="1">
              <a:lnSpc>
                <a:spcPct val="80000"/>
              </a:lnSpc>
            </a:pPr>
            <a:r>
              <a:rPr lang="es-CO" altLang="en-US" sz="2200" smtClean="0"/>
              <a:t>The SPM Implementation Guide: </a:t>
            </a:r>
          </a:p>
          <a:p>
            <a:pPr marL="400050" lvl="1" indent="0" eaLnBrk="1" hangingPunct="1">
              <a:lnSpc>
                <a:spcPct val="80000"/>
              </a:lnSpc>
              <a:buFont typeface="Georgia" panose="02040502050405020303" pitchFamily="18" charset="0"/>
              <a:buNone/>
            </a:pPr>
            <a:r>
              <a:rPr lang="en-US" altLang="en-US" sz="2200" u="sng" smtClean="0">
                <a:hlinkClick r:id="rId2"/>
              </a:rPr>
              <a:t>http://sptf.info/spmstandards/universal-standards</a:t>
            </a:r>
            <a:r>
              <a:rPr lang="en-US" altLang="en-US" sz="2200" smtClean="0"/>
              <a:t> </a:t>
            </a:r>
            <a:endParaRPr lang="es-CO" altLang="en-US" sz="2200" smtClean="0"/>
          </a:p>
          <a:p>
            <a:pPr eaLnBrk="1" hangingPunct="1">
              <a:lnSpc>
                <a:spcPct val="80000"/>
              </a:lnSpc>
              <a:buFont typeface="Georgia" panose="02040502050405020303" pitchFamily="18" charset="0"/>
              <a:buNone/>
            </a:pPr>
            <a:endParaRPr lang="pl-PL" altLang="en-US" sz="2200" smtClean="0"/>
          </a:p>
          <a:p>
            <a:pPr eaLnBrk="1" hangingPunct="1">
              <a:lnSpc>
                <a:spcPct val="80000"/>
              </a:lnSpc>
              <a:buFont typeface="Georgia" panose="02040502050405020303" pitchFamily="18" charset="0"/>
              <a:buNone/>
            </a:pPr>
            <a:endParaRPr lang="pl-PL" altLang="en-US" sz="2200" smtClean="0"/>
          </a:p>
          <a:p>
            <a:pPr eaLnBrk="1" hangingPunct="1">
              <a:lnSpc>
                <a:spcPct val="80000"/>
              </a:lnSpc>
            </a:pPr>
            <a:endParaRPr lang="es-CO" altLang="en-US" sz="2200" smtClean="0"/>
          </a:p>
          <a:p>
            <a:pPr eaLnBrk="1" hangingPunct="1">
              <a:lnSpc>
                <a:spcPct val="80000"/>
              </a:lnSpc>
            </a:pPr>
            <a:endParaRPr lang="es-ES_tradnl" altLang="en-US" sz="220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457200" y="4763"/>
            <a:ext cx="8458200" cy="1573212"/>
          </a:xfrm>
        </p:spPr>
        <p:txBody>
          <a:bodyPr/>
          <a:lstStyle/>
          <a:p>
            <a:pPr algn="ctr" eaLnBrk="1" hangingPunct="1"/>
            <a:r>
              <a:rPr lang="es-ES_tradnl" altLang="en-US" sz="3600" smtClean="0">
                <a:solidFill>
                  <a:srgbClr val="FF6600"/>
                </a:solidFill>
              </a:rPr>
              <a:t/>
            </a:r>
            <a:br>
              <a:rPr lang="es-ES_tradnl" altLang="en-US" sz="3600" smtClean="0">
                <a:solidFill>
                  <a:srgbClr val="FF6600"/>
                </a:solidFill>
              </a:rPr>
            </a:br>
            <a:r>
              <a:rPr lang="es-ES_tradnl" altLang="en-US" sz="3600" smtClean="0">
                <a:solidFill>
                  <a:srgbClr val="FF6600"/>
                </a:solidFill>
              </a:rPr>
              <a:t/>
            </a:r>
            <a:br>
              <a:rPr lang="es-ES_tradnl" altLang="en-US" sz="3600" smtClean="0">
                <a:solidFill>
                  <a:srgbClr val="FF6600"/>
                </a:solidFill>
              </a:rPr>
            </a:br>
            <a:r>
              <a:rPr lang="es-ES_tradnl" altLang="en-US" sz="3600" smtClean="0">
                <a:solidFill>
                  <a:srgbClr val="FF6600"/>
                </a:solidFill>
              </a:rPr>
              <a:t/>
            </a:r>
            <a:br>
              <a:rPr lang="es-ES_tradnl" altLang="en-US" sz="3600" smtClean="0">
                <a:solidFill>
                  <a:srgbClr val="FF6600"/>
                </a:solidFill>
              </a:rPr>
            </a:br>
            <a:r>
              <a:rPr lang="es-ES_tradnl" altLang="en-US" sz="3600" smtClean="0">
                <a:solidFill>
                  <a:srgbClr val="FF6600"/>
                </a:solidFill>
              </a:rPr>
              <a:t>Thank you for your participation! </a:t>
            </a:r>
          </a:p>
        </p:txBody>
      </p:sp>
      <p:pic>
        <p:nvPicPr>
          <p:cNvPr id="56323" name="Picture 5" descr="SocialPerformance400x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988" y="2160588"/>
            <a:ext cx="38925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2"/>
          <p:cNvSpPr txBox="1">
            <a:spLocks noChangeArrowheads="1"/>
          </p:cNvSpPr>
          <p:nvPr/>
        </p:nvSpPr>
        <p:spPr bwMode="auto">
          <a:xfrm>
            <a:off x="457200" y="3852863"/>
            <a:ext cx="826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FA8716"/>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742950" indent="-285750">
              <a:spcBef>
                <a:spcPts val="300"/>
              </a:spcBef>
              <a:buClr>
                <a:schemeClr val="accent2"/>
              </a:buClr>
              <a:buFont typeface="Georgia" panose="02040502050405020303" pitchFamily="18" charset="0"/>
              <a:buChar char="▫"/>
              <a:defRPr sz="2600">
                <a:solidFill>
                  <a:srgbClr val="000000"/>
                </a:solidFill>
                <a:latin typeface="Georgia" panose="02040502050405020303" pitchFamily="18" charset="0"/>
                <a:ea typeface="MS PGothic" panose="020B0600070205080204" pitchFamily="34" charset="-128"/>
              </a:defRPr>
            </a:lvl2pPr>
            <a:lvl3pPr marL="1143000" indent="-228600">
              <a:spcBef>
                <a:spcPts val="300"/>
              </a:spcBef>
              <a:buClr>
                <a:schemeClr val="accent1"/>
              </a:buClr>
              <a:buFont typeface="Wingdings 2" panose="05020102010507070707" pitchFamily="18" charset="2"/>
              <a:buChar char=""/>
              <a:defRPr sz="2400">
                <a:solidFill>
                  <a:srgbClr val="000000"/>
                </a:solidFill>
                <a:latin typeface="Georgia" panose="02040502050405020303" pitchFamily="18" charset="0"/>
                <a:ea typeface="MS PGothic" panose="020B0600070205080204" pitchFamily="34" charset="-128"/>
              </a:defRPr>
            </a:lvl3pPr>
            <a:lvl4pPr marL="1600200" indent="-228600">
              <a:spcBef>
                <a:spcPts val="300"/>
              </a:spcBef>
              <a:buClr>
                <a:schemeClr val="accent1"/>
              </a:buClr>
              <a:buFont typeface="Wingdings 2" panose="05020102010507070707" pitchFamily="18" charset="2"/>
              <a:buChar char=""/>
              <a:defRPr sz="2200">
                <a:solidFill>
                  <a:srgbClr val="000000"/>
                </a:solidFill>
                <a:latin typeface="Georgia" panose="02040502050405020303" pitchFamily="18" charset="0"/>
                <a:ea typeface="MS PGothic" panose="020B0600070205080204" pitchFamily="34" charset="-128"/>
              </a:defRPr>
            </a:lvl4pPr>
            <a:lvl5pPr marL="2057400" indent="-228600">
              <a:spcBef>
                <a:spcPts val="300"/>
              </a:spcBef>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9pPr>
          </a:lstStyle>
          <a:p>
            <a:pPr algn="ctr" eaLnBrk="1" hangingPunct="1">
              <a:spcBef>
                <a:spcPct val="0"/>
              </a:spcBef>
              <a:buClrTx/>
              <a:buFontTx/>
              <a:buNone/>
            </a:pPr>
            <a:endParaRPr lang="es-ES_tradnl" altLang="en-US">
              <a:solidFill>
                <a:srgbClr val="000000"/>
              </a:solidFill>
            </a:endParaRPr>
          </a:p>
        </p:txBody>
      </p:sp>
      <p:sp>
        <p:nvSpPr>
          <p:cNvPr id="56325" name="Rectangle 1"/>
          <p:cNvSpPr>
            <a:spLocks noChangeArrowheads="1"/>
          </p:cNvSpPr>
          <p:nvPr/>
        </p:nvSpPr>
        <p:spPr bwMode="auto">
          <a:xfrm>
            <a:off x="1044575" y="4371975"/>
            <a:ext cx="7589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300"/>
              </a:spcBef>
              <a:buClr>
                <a:srgbClr val="FA8716"/>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742950" indent="-285750" defTabSz="457200">
              <a:spcBef>
                <a:spcPts val="300"/>
              </a:spcBef>
              <a:buClr>
                <a:schemeClr val="accent2"/>
              </a:buClr>
              <a:buFont typeface="Georgia" panose="02040502050405020303" pitchFamily="18" charset="0"/>
              <a:buChar char="▫"/>
              <a:defRPr sz="2600">
                <a:solidFill>
                  <a:srgbClr val="000000"/>
                </a:solidFill>
                <a:latin typeface="Georgia" panose="02040502050405020303" pitchFamily="18" charset="0"/>
                <a:ea typeface="MS PGothic" panose="020B0600070205080204" pitchFamily="34" charset="-128"/>
              </a:defRPr>
            </a:lvl2pPr>
            <a:lvl3pPr marL="1143000" indent="-228600" defTabSz="457200">
              <a:spcBef>
                <a:spcPts val="300"/>
              </a:spcBef>
              <a:buClr>
                <a:schemeClr val="accent1"/>
              </a:buClr>
              <a:buFont typeface="Wingdings 2" panose="05020102010507070707" pitchFamily="18" charset="2"/>
              <a:buChar char=""/>
              <a:defRPr sz="2400">
                <a:solidFill>
                  <a:srgbClr val="000000"/>
                </a:solidFill>
                <a:latin typeface="Georgia" panose="02040502050405020303" pitchFamily="18" charset="0"/>
                <a:ea typeface="MS PGothic" panose="020B0600070205080204" pitchFamily="34" charset="-128"/>
              </a:defRPr>
            </a:lvl3pPr>
            <a:lvl4pPr marL="1600200" indent="-228600" defTabSz="457200">
              <a:spcBef>
                <a:spcPts val="300"/>
              </a:spcBef>
              <a:buClr>
                <a:schemeClr val="accent1"/>
              </a:buClr>
              <a:buFont typeface="Wingdings 2" panose="05020102010507070707" pitchFamily="18" charset="2"/>
              <a:buChar char=""/>
              <a:defRPr sz="2200">
                <a:solidFill>
                  <a:srgbClr val="000000"/>
                </a:solidFill>
                <a:latin typeface="Georgia" panose="02040502050405020303" pitchFamily="18" charset="0"/>
                <a:ea typeface="MS PGothic" panose="020B0600070205080204" pitchFamily="34" charset="-128"/>
              </a:defRPr>
            </a:lvl4pPr>
            <a:lvl5pPr marL="2057400" indent="-228600" defTabSz="457200">
              <a:spcBef>
                <a:spcPts val="300"/>
              </a:spcBef>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5pPr>
            <a:lvl6pPr marL="25146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6pPr>
            <a:lvl7pPr marL="29718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7pPr>
            <a:lvl8pPr marL="34290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8pPr>
            <a:lvl9pPr marL="3886200" indent="-228600" defTabSz="4572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9pPr>
          </a:lstStyle>
          <a:p>
            <a:pPr algn="ctr" eaLnBrk="1" hangingPunct="1">
              <a:spcBef>
                <a:spcPct val="0"/>
              </a:spcBef>
              <a:buClrTx/>
              <a:buFontTx/>
              <a:buNone/>
            </a:pPr>
            <a:r>
              <a:rPr lang="en-US" altLang="en-US" sz="2400">
                <a:solidFill>
                  <a:srgbClr val="000000"/>
                </a:solidFill>
              </a:rPr>
              <a:t>Please join us in May 2015 for a discussion about how to improve practice in: </a:t>
            </a:r>
          </a:p>
          <a:p>
            <a:pPr algn="ctr" eaLnBrk="1" hangingPunct="1">
              <a:spcBef>
                <a:spcPct val="0"/>
              </a:spcBef>
              <a:buClrTx/>
              <a:buFontTx/>
              <a:buNone/>
            </a:pPr>
            <a:endParaRPr lang="en-US" altLang="en-US" sz="2400">
              <a:solidFill>
                <a:srgbClr val="000000"/>
              </a:solidFill>
            </a:endParaRPr>
          </a:p>
          <a:p>
            <a:pPr algn="ctr" eaLnBrk="1" hangingPunct="1">
              <a:spcBef>
                <a:spcPct val="0"/>
              </a:spcBef>
              <a:buClrTx/>
              <a:buFontTx/>
              <a:buNone/>
            </a:pPr>
            <a:r>
              <a:rPr lang="en-US" altLang="en-US" sz="2400">
                <a:solidFill>
                  <a:srgbClr val="000000"/>
                </a:solidFill>
              </a:rPr>
              <a:t>Dimension 6: Balance Financial and Social Performance</a:t>
            </a:r>
            <a:endParaRPr lang="fr-FR" altLang="en-US" sz="2400">
              <a:solidFill>
                <a:srgbClr val="000000"/>
              </a:solidFill>
            </a:endParaRPr>
          </a:p>
          <a:p>
            <a:pPr algn="ctr" eaLnBrk="1" hangingPunct="1">
              <a:spcBef>
                <a:spcPct val="0"/>
              </a:spcBef>
              <a:buClrTx/>
              <a:buFontTx/>
              <a:buNone/>
            </a:pPr>
            <a:endParaRPr lang="en-US" altLang="en-US" sz="24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3538"/>
            <a:ext cx="2068513" cy="6494462"/>
          </a:xfrm>
          <a:prstGeom prst="rect">
            <a:avLst/>
          </a:prstGeom>
          <a:solidFill>
            <a:srgbClr val="BFBFB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315" name="TextBox 4"/>
          <p:cNvSpPr txBox="1">
            <a:spLocks noChangeArrowheads="1"/>
          </p:cNvSpPr>
          <p:nvPr/>
        </p:nvSpPr>
        <p:spPr bwMode="auto">
          <a:xfrm>
            <a:off x="220663" y="363538"/>
            <a:ext cx="1806575"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FA8716"/>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742950" indent="-285750">
              <a:spcBef>
                <a:spcPts val="300"/>
              </a:spcBef>
              <a:buClr>
                <a:schemeClr val="accent2"/>
              </a:buClr>
              <a:buFont typeface="Georgia" panose="02040502050405020303" pitchFamily="18" charset="0"/>
              <a:buChar char="▫"/>
              <a:defRPr sz="2600">
                <a:solidFill>
                  <a:srgbClr val="000000"/>
                </a:solidFill>
                <a:latin typeface="Georgia" panose="02040502050405020303" pitchFamily="18" charset="0"/>
                <a:ea typeface="MS PGothic" panose="020B0600070205080204" pitchFamily="34" charset="-128"/>
              </a:defRPr>
            </a:lvl2pPr>
            <a:lvl3pPr marL="1143000" indent="-228600">
              <a:spcBef>
                <a:spcPts val="300"/>
              </a:spcBef>
              <a:buClr>
                <a:schemeClr val="accent1"/>
              </a:buClr>
              <a:buFont typeface="Wingdings 2" panose="05020102010507070707" pitchFamily="18" charset="2"/>
              <a:buChar char=""/>
              <a:defRPr sz="2400">
                <a:solidFill>
                  <a:srgbClr val="000000"/>
                </a:solidFill>
                <a:latin typeface="Georgia" panose="02040502050405020303" pitchFamily="18" charset="0"/>
                <a:ea typeface="MS PGothic" panose="020B0600070205080204" pitchFamily="34" charset="-128"/>
              </a:defRPr>
            </a:lvl3pPr>
            <a:lvl4pPr marL="1600200" indent="-228600">
              <a:spcBef>
                <a:spcPts val="300"/>
              </a:spcBef>
              <a:buClr>
                <a:schemeClr val="accent1"/>
              </a:buClr>
              <a:buFont typeface="Wingdings 2" panose="05020102010507070707" pitchFamily="18" charset="2"/>
              <a:buChar char=""/>
              <a:defRPr sz="2200">
                <a:solidFill>
                  <a:srgbClr val="000000"/>
                </a:solidFill>
                <a:latin typeface="Georgia" panose="02040502050405020303" pitchFamily="18" charset="0"/>
                <a:ea typeface="MS PGothic" panose="020B0600070205080204" pitchFamily="34" charset="-128"/>
              </a:defRPr>
            </a:lvl4pPr>
            <a:lvl5pPr marL="2057400" indent="-228600">
              <a:spcBef>
                <a:spcPts val="300"/>
              </a:spcBef>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9pPr>
          </a:lstStyle>
          <a:p>
            <a:pPr eaLnBrk="1" hangingPunct="1">
              <a:spcBef>
                <a:spcPct val="0"/>
              </a:spcBef>
              <a:buClrTx/>
              <a:buFontTx/>
              <a:buNone/>
            </a:pPr>
            <a:endParaRPr lang="en-US" altLang="en-US" sz="2200" i="1">
              <a:solidFill>
                <a:srgbClr val="000000"/>
              </a:solidFill>
            </a:endParaRPr>
          </a:p>
          <a:p>
            <a:pPr eaLnBrk="1" hangingPunct="1">
              <a:spcBef>
                <a:spcPct val="0"/>
              </a:spcBef>
              <a:buClrTx/>
              <a:buFontTx/>
              <a:buNone/>
            </a:pPr>
            <a:endParaRPr lang="en-US" altLang="en-US" sz="2200">
              <a:solidFill>
                <a:srgbClr val="000000"/>
              </a:solidFill>
            </a:endParaRPr>
          </a:p>
          <a:p>
            <a:pPr eaLnBrk="1" hangingPunct="1">
              <a:spcBef>
                <a:spcPct val="0"/>
              </a:spcBef>
              <a:buClrTx/>
              <a:buFontTx/>
              <a:buNone/>
            </a:pPr>
            <a:r>
              <a:rPr lang="en-US" altLang="en-US" sz="2200">
                <a:solidFill>
                  <a:srgbClr val="000000"/>
                </a:solidFill>
              </a:rPr>
              <a:t>There are 19 standards, organized into six dimensions.</a:t>
            </a:r>
          </a:p>
          <a:p>
            <a:pPr eaLnBrk="1" hangingPunct="1">
              <a:spcBef>
                <a:spcPct val="0"/>
              </a:spcBef>
              <a:buClrTx/>
              <a:buFontTx/>
              <a:buNone/>
            </a:pPr>
            <a:endParaRPr lang="en-US" altLang="en-US" sz="2200">
              <a:solidFill>
                <a:srgbClr val="000000"/>
              </a:solidFill>
            </a:endParaRPr>
          </a:p>
          <a:p>
            <a:pPr eaLnBrk="1" hangingPunct="1">
              <a:spcBef>
                <a:spcPct val="0"/>
              </a:spcBef>
              <a:buClrTx/>
              <a:buFontTx/>
              <a:buNone/>
            </a:pPr>
            <a:r>
              <a:rPr lang="en-US" altLang="en-US" sz="2200">
                <a:solidFill>
                  <a:srgbClr val="000000"/>
                </a:solidFill>
              </a:rPr>
              <a:t>Today we will discuss dimension 5. </a:t>
            </a:r>
          </a:p>
          <a:p>
            <a:pPr eaLnBrk="1" hangingPunct="1">
              <a:spcBef>
                <a:spcPct val="0"/>
              </a:spcBef>
              <a:buClrTx/>
              <a:buFontTx/>
              <a:buNone/>
            </a:pPr>
            <a:endParaRPr lang="en-US" altLang="en-US" sz="2200" i="1">
              <a:solidFill>
                <a:srgbClr val="000000"/>
              </a:solidFill>
            </a:endParaRPr>
          </a:p>
          <a:p>
            <a:pPr eaLnBrk="1" hangingPunct="1">
              <a:spcBef>
                <a:spcPct val="0"/>
              </a:spcBef>
              <a:buClrTx/>
              <a:buFontTx/>
              <a:buNone/>
            </a:pPr>
            <a:endParaRPr lang="en-US" altLang="en-US" sz="2200">
              <a:solidFill>
                <a:srgbClr val="000000"/>
              </a:solidFill>
            </a:endParaRPr>
          </a:p>
          <a:p>
            <a:pPr eaLnBrk="1" hangingPunct="1">
              <a:spcBef>
                <a:spcPct val="0"/>
              </a:spcBef>
              <a:buClrTx/>
              <a:buFontTx/>
              <a:buNone/>
            </a:pPr>
            <a:endParaRPr lang="en-US" altLang="en-US" sz="2200">
              <a:solidFill>
                <a:srgbClr val="000000"/>
              </a:solidFill>
            </a:endParaRPr>
          </a:p>
        </p:txBody>
      </p:sp>
      <p:pic>
        <p:nvPicPr>
          <p:cNvPr id="13316" name="Picture 5" descr="USSPM EnglishWhee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3775" y="309563"/>
            <a:ext cx="6313488"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pPr eaLnBrk="1" fontAlgn="auto" hangingPunct="1">
              <a:spcAft>
                <a:spcPts val="0"/>
              </a:spcAft>
              <a:defRPr/>
            </a:pPr>
            <a:r>
              <a:rPr lang="en-US" dirty="0" smtClean="0">
                <a:ea typeface="+mj-ea"/>
                <a:cs typeface="+mj-cs"/>
              </a:rPr>
              <a:t>Dimension 5 of the Universal Standards</a:t>
            </a:r>
            <a:endParaRPr lang="en-US" dirty="0">
              <a:ea typeface="+mj-ea"/>
              <a:cs typeface="+mj-cs"/>
            </a:endParaRPr>
          </a:p>
        </p:txBody>
      </p:sp>
      <p:sp>
        <p:nvSpPr>
          <p:cNvPr id="15363" name="Content Placeholder 2"/>
          <p:cNvSpPr>
            <a:spLocks noGrp="1"/>
          </p:cNvSpPr>
          <p:nvPr>
            <p:ph idx="1"/>
          </p:nvPr>
        </p:nvSpPr>
        <p:spPr>
          <a:xfrm>
            <a:off x="457200" y="2014538"/>
            <a:ext cx="8229600" cy="4394200"/>
          </a:xfrm>
        </p:spPr>
        <p:txBody>
          <a:bodyPr/>
          <a:lstStyle/>
          <a:p>
            <a:pPr eaLnBrk="1" hangingPunct="1"/>
            <a:r>
              <a:rPr lang="en-US" altLang="en-US" b="1" smtClean="0"/>
              <a:t>Title</a:t>
            </a:r>
            <a:r>
              <a:rPr lang="en-US" altLang="en-US" smtClean="0"/>
              <a:t>:  Treat Employees Responsibly</a:t>
            </a:r>
          </a:p>
          <a:p>
            <a:pPr eaLnBrk="1" hangingPunct="1"/>
            <a:endParaRPr lang="en-US" altLang="en-US" b="1" smtClean="0"/>
          </a:p>
          <a:p>
            <a:pPr eaLnBrk="1" hangingPunct="1"/>
            <a:r>
              <a:rPr lang="en-US" altLang="en-US" b="1" smtClean="0"/>
              <a:t>Rationale</a:t>
            </a:r>
            <a:r>
              <a:rPr lang="en-US" altLang="en-US" smtClean="0"/>
              <a:t>: Employees have rights, and employees that are well-treated are more likely to treat clients responsibly</a:t>
            </a:r>
            <a:endParaRPr lang="en-US" altLang="ja-JP" smtClean="0"/>
          </a:p>
          <a:p>
            <a:pPr eaLnBrk="1" hangingPunct="1"/>
            <a:endParaRPr lang="en-US" altLang="en-US" smtClean="0"/>
          </a:p>
          <a:p>
            <a:pPr eaLnBrk="1" hangingPunct="1"/>
            <a:r>
              <a:rPr lang="en-US" altLang="en-US" b="1" smtClean="0"/>
              <a:t>Standards: </a:t>
            </a:r>
            <a:r>
              <a:rPr lang="en-US" altLang="en-US" smtClean="0"/>
              <a:t>This dimension has 3 standards and 12 Essential Practices</a:t>
            </a:r>
          </a:p>
          <a:p>
            <a:pPr lvl="1" eaLnBrk="1" hangingPunct="1"/>
            <a:endParaRPr lang="en-US" altLang="en-US"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475663" cy="1066800"/>
          </a:xfrm>
        </p:spPr>
        <p:txBody>
          <a:bodyPr/>
          <a:lstStyle/>
          <a:p>
            <a:pPr eaLnBrk="1" hangingPunct="1"/>
            <a:r>
              <a:rPr lang="en-US" altLang="en-US" smtClean="0"/>
              <a:t>Dimension 5: 3 Standards</a:t>
            </a:r>
          </a:p>
        </p:txBody>
      </p:sp>
      <p:sp>
        <p:nvSpPr>
          <p:cNvPr id="17411" name="Content Placeholder 2"/>
          <p:cNvSpPr>
            <a:spLocks noGrp="1"/>
          </p:cNvSpPr>
          <p:nvPr>
            <p:ph idx="1"/>
          </p:nvPr>
        </p:nvSpPr>
        <p:spPr>
          <a:xfrm>
            <a:off x="457200" y="1676400"/>
            <a:ext cx="8229600" cy="4379913"/>
          </a:xfrm>
        </p:spPr>
        <p:txBody>
          <a:bodyPr/>
          <a:lstStyle/>
          <a:p>
            <a:pPr eaLnBrk="1" hangingPunct="1"/>
            <a:r>
              <a:rPr lang="en-US" altLang="en-US" smtClean="0"/>
              <a:t>5A.</a:t>
            </a:r>
            <a:r>
              <a:rPr lang="en-US" altLang="en-US" b="1" smtClean="0"/>
              <a:t> </a:t>
            </a:r>
            <a:r>
              <a:rPr lang="en-US" altLang="en-US" smtClean="0"/>
              <a:t>The institution follows a written Human Resources policy that protects employees and creates a supportive working environment</a:t>
            </a:r>
          </a:p>
          <a:p>
            <a:pPr eaLnBrk="1" hangingPunct="1"/>
            <a:r>
              <a:rPr lang="en-US" altLang="en-US" smtClean="0"/>
              <a:t>5B. The institution communicates to all employees the terms of their employment and provides training for essential job functions. </a:t>
            </a:r>
          </a:p>
          <a:p>
            <a:pPr eaLnBrk="1" hangingPunct="1"/>
            <a:r>
              <a:rPr lang="en-US" altLang="en-US" smtClean="0"/>
              <a:t>5C. The institution monitors employee satisfaction and turnover</a:t>
            </a:r>
          </a:p>
          <a:p>
            <a:pPr eaLnBrk="1" hangingPunct="1"/>
            <a:endParaRPr lang="en-US" altLang="en-US" smtClean="0"/>
          </a:p>
          <a:p>
            <a:pPr eaLnBrk="1" hangingPunct="1"/>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463" y="-36513"/>
          <a:ext cx="9132887" cy="6845301"/>
        </p:xfrm>
        <a:graphic>
          <a:graphicData uri="http://schemas.openxmlformats.org/drawingml/2006/table">
            <a:tbl>
              <a:tblPr/>
              <a:tblGrid>
                <a:gridCol w="9132887"/>
              </a:tblGrid>
              <a:tr h="584233">
                <a:tc>
                  <a:txBody>
                    <a:bodyPr/>
                    <a:lstStyle>
                      <a:lvl1pPr eaLnBrk="0" hangingPunct="0">
                        <a:spcBef>
                          <a:spcPts val="300"/>
                        </a:spcBef>
                        <a:buClr>
                          <a:srgbClr val="FA8716"/>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rgbClr val="000000"/>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FFFFFF"/>
                          </a:solidFill>
                          <a:effectLst/>
                          <a:latin typeface="Trebuchet MS" panose="020B0603020202020204" pitchFamily="34" charset="0"/>
                          <a:ea typeface="MS PGothic" panose="020B0600070205080204" pitchFamily="34" charset="-128"/>
                          <a:cs typeface="Arial" panose="020B0604020202020204" pitchFamily="34" charset="0"/>
                        </a:rPr>
                        <a:t>Dimension 5: Treat Employees Responsibly</a:t>
                      </a:r>
                    </a:p>
                  </a:txBody>
                  <a:tcPr marT="45711" marB="45711" horzOverflow="overflow">
                    <a:lnL>
                      <a:noFill/>
                    </a:lnL>
                    <a:lnR>
                      <a:noFill/>
                    </a:lnR>
                    <a:lnT>
                      <a:noFill/>
                    </a:lnT>
                    <a:lnB>
                      <a:noFill/>
                    </a:lnB>
                    <a:lnTlToBr>
                      <a:noFill/>
                    </a:lnTlToBr>
                    <a:lnBlToTr>
                      <a:noFill/>
                    </a:lnBlToTr>
                    <a:solidFill>
                      <a:schemeClr val="tx2"/>
                    </a:solidFill>
                  </a:tcPr>
                </a:tc>
              </a:tr>
              <a:tr h="457202">
                <a:tc>
                  <a:txBody>
                    <a:bodyPr/>
                    <a:lstStyle>
                      <a:lvl1pPr eaLnBrk="0" hangingPunct="0">
                        <a:spcBef>
                          <a:spcPts val="300"/>
                        </a:spcBef>
                        <a:buClr>
                          <a:srgbClr val="FA8716"/>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rgbClr val="000000"/>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Georgia" panose="02040502050405020303" pitchFamily="18" charset="0"/>
                          <a:ea typeface="MS PGothic" panose="020B0600070205080204" pitchFamily="34" charset="-128"/>
                          <a:cs typeface="Arial" panose="020B0604020202020204" pitchFamily="34" charset="0"/>
                        </a:rPr>
                        <a:t>Standard</a:t>
                      </a:r>
                    </a:p>
                  </a:txBody>
                  <a:tcPr marT="45711" marB="45711" horzOverflow="overflow">
                    <a:lnL>
                      <a:noFill/>
                    </a:lnL>
                    <a:lnR>
                      <a:noFill/>
                    </a:lnR>
                    <a:lnT>
                      <a:noFill/>
                    </a:lnT>
                    <a:lnB>
                      <a:noFill/>
                    </a:lnB>
                    <a:lnTlToBr>
                      <a:noFill/>
                    </a:lnTlToBr>
                    <a:lnBlToTr>
                      <a:noFill/>
                    </a:lnBlToTr>
                    <a:solidFill>
                      <a:schemeClr val="accent1"/>
                    </a:solidFill>
                  </a:tcPr>
                </a:tc>
              </a:tr>
              <a:tr h="1188764">
                <a:tc>
                  <a:txBody>
                    <a:bodyPr/>
                    <a:lstStyle>
                      <a:lvl1pPr eaLnBrk="0" hangingPunct="0">
                        <a:spcBef>
                          <a:spcPts val="300"/>
                        </a:spcBef>
                        <a:buClr>
                          <a:srgbClr val="FA8716"/>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rgbClr val="000000"/>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rPr>
                        <a:t>5A.</a:t>
                      </a:r>
                      <a:r>
                        <a:rPr kumimoji="0" lang="en-US" altLang="en-US" sz="2400" b="1" i="0" u="none" strike="noStrike" cap="none" normalizeH="0" baseline="0" smtClean="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rPr>
                        <a:t> </a:t>
                      </a:r>
                      <a:r>
                        <a:rPr kumimoji="0" lang="en-US" altLang="en-US" sz="2400" b="0" i="0" u="none" strike="noStrike" cap="none" normalizeH="0" baseline="0" smtClean="0">
                          <a:ln>
                            <a:noFill/>
                          </a:ln>
                          <a:solidFill>
                            <a:schemeClr val="tx1"/>
                          </a:solidFill>
                          <a:effectLst/>
                          <a:latin typeface="Georgia" panose="02040502050405020303" pitchFamily="18" charset="0"/>
                          <a:ea typeface="MS PGothic" panose="020B0600070205080204" pitchFamily="34" charset="-128"/>
                        </a:rPr>
                        <a:t>The institution follows a written Human Resources policy that protects employees and creates a supportive working environment. </a:t>
                      </a:r>
                    </a:p>
                  </a:txBody>
                  <a:tcPr marT="45711" marB="45711" horzOverflow="overflow">
                    <a:lnL>
                      <a:noFill/>
                    </a:lnL>
                    <a:lnR>
                      <a:noFill/>
                    </a:lnR>
                    <a:lnT>
                      <a:noFill/>
                    </a:lnT>
                    <a:lnB>
                      <a:noFill/>
                    </a:lnB>
                    <a:lnTlToBr>
                      <a:noFill/>
                    </a:lnTlToBr>
                    <a:lnBlToTr>
                      <a:noFill/>
                    </a:lnBlToTr>
                    <a:solidFill>
                      <a:schemeClr val="bg1"/>
                    </a:solidFill>
                  </a:tcPr>
                </a:tc>
              </a:tr>
              <a:tr h="457202">
                <a:tc>
                  <a:txBody>
                    <a:bodyPr/>
                    <a:lstStyle>
                      <a:lvl1pPr eaLnBrk="0" hangingPunct="0">
                        <a:spcBef>
                          <a:spcPts val="300"/>
                        </a:spcBef>
                        <a:buClr>
                          <a:srgbClr val="FA8716"/>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rgbClr val="000000"/>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FFFFFF"/>
                          </a:solidFill>
                          <a:effectLst/>
                          <a:latin typeface="Georgia" panose="02040502050405020303" pitchFamily="18" charset="0"/>
                          <a:ea typeface="MS PGothic" panose="020B0600070205080204" pitchFamily="34" charset="-128"/>
                          <a:cs typeface="Arial" panose="020B0604020202020204" pitchFamily="34" charset="0"/>
                        </a:rPr>
                        <a:t>Essential Practices</a:t>
                      </a:r>
                    </a:p>
                  </a:txBody>
                  <a:tcPr marT="45711" marB="45711" horzOverflow="overflow">
                    <a:lnL>
                      <a:noFill/>
                    </a:lnL>
                    <a:lnR>
                      <a:noFill/>
                    </a:lnR>
                    <a:lnT>
                      <a:noFill/>
                    </a:lnT>
                    <a:lnB>
                      <a:noFill/>
                    </a:lnB>
                    <a:lnTlToBr>
                      <a:noFill/>
                    </a:lnTlToBr>
                    <a:lnBlToTr>
                      <a:noFill/>
                    </a:lnBlToTr>
                    <a:solidFill>
                      <a:srgbClr val="FA8716"/>
                    </a:solidFill>
                  </a:tcPr>
                </a:tc>
              </a:tr>
              <a:tr h="4157900">
                <a:tc>
                  <a:txBody>
                    <a:bodyPr/>
                    <a:lstStyle>
                      <a:lvl1pPr marL="342900" indent="-342900" eaLnBrk="0" hangingPunct="0">
                        <a:spcBef>
                          <a:spcPts val="300"/>
                        </a:spcBef>
                        <a:buClr>
                          <a:srgbClr val="FA8716"/>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rgbClr val="000000"/>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rgbClr val="000000"/>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FA8716"/>
                        </a:buClr>
                        <a:buFont typeface="Georgia" panose="02040502050405020303" pitchFamily="18" charset="0"/>
                        <a:defRPr>
                          <a:solidFill>
                            <a:srgbClr val="000000"/>
                          </a:solidFill>
                          <a:latin typeface="Georgia" panose="02040502050405020303"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
                          <a:srgbClr val="FA8716"/>
                        </a:buClr>
                        <a:buSzTx/>
                        <a:buFont typeface="Arial" panose="020B0604020202020204" pitchFamily="34" charset="0"/>
                        <a:buChar char="•"/>
                        <a:tabLst/>
                      </a:pPr>
                      <a:r>
                        <a:rPr kumimoji="0" lang="en-US" altLang="en-US" sz="2200" b="0" i="0" u="none" strike="noStrike" cap="none" normalizeH="0" baseline="0" smtClean="0">
                          <a:ln>
                            <a:noFill/>
                          </a:ln>
                          <a:solidFill>
                            <a:srgbClr val="000000"/>
                          </a:solidFill>
                          <a:effectLst/>
                          <a:latin typeface="Georgia" panose="02040502050405020303" pitchFamily="18" charset="0"/>
                          <a:ea typeface="MS Mincho" panose="02020609040205080304" pitchFamily="49" charset="-128"/>
                        </a:rPr>
                        <a:t>A written Human Resources policy is available to all employees, complies with national law, and explains employees’ rights. </a:t>
                      </a:r>
                    </a:p>
                    <a:p>
                      <a:pPr marL="342900" marR="0" lvl="0" indent="-342900" algn="l" defTabSz="914400" rtl="0" eaLnBrk="1" fontAlgn="base" latinLnBrk="0" hangingPunct="1">
                        <a:lnSpc>
                          <a:spcPct val="100000"/>
                        </a:lnSpc>
                        <a:spcBef>
                          <a:spcPct val="0"/>
                        </a:spcBef>
                        <a:spcAft>
                          <a:spcPct val="0"/>
                        </a:spcAft>
                        <a:buClr>
                          <a:srgbClr val="FA8716"/>
                        </a:buClr>
                        <a:buSzTx/>
                        <a:buFont typeface="Arial" panose="020B0604020202020204" pitchFamily="34" charset="0"/>
                        <a:buChar char="•"/>
                        <a:tabLst/>
                      </a:pPr>
                      <a:r>
                        <a:rPr kumimoji="0" lang="en-US" altLang="en-US" sz="2200" b="0" i="0" u="none" strike="noStrike" cap="none" normalizeH="0" baseline="0" smtClean="0">
                          <a:ln>
                            <a:noFill/>
                          </a:ln>
                          <a:solidFill>
                            <a:srgbClr val="000000"/>
                          </a:solidFill>
                          <a:effectLst/>
                          <a:latin typeface="Georgia" panose="02040502050405020303" pitchFamily="18" charset="0"/>
                          <a:ea typeface="MS Mincho" panose="02020609040205080304" pitchFamily="49" charset="-128"/>
                        </a:rPr>
                        <a:t>Employee compensation levels constitute a living wage for employees.</a:t>
                      </a:r>
                    </a:p>
                    <a:p>
                      <a:pPr marL="342900" marR="0" lvl="0" indent="-342900" algn="l" defTabSz="914400" rtl="0" eaLnBrk="1" fontAlgn="base" latinLnBrk="0" hangingPunct="1">
                        <a:lnSpc>
                          <a:spcPct val="100000"/>
                        </a:lnSpc>
                        <a:spcBef>
                          <a:spcPct val="0"/>
                        </a:spcBef>
                        <a:spcAft>
                          <a:spcPct val="0"/>
                        </a:spcAft>
                        <a:buClr>
                          <a:srgbClr val="FA8716"/>
                        </a:buClr>
                        <a:buSzTx/>
                        <a:buFont typeface="Arial" panose="020B0604020202020204" pitchFamily="34" charset="0"/>
                        <a:buChar char="•"/>
                        <a:tabLst/>
                      </a:pPr>
                      <a:r>
                        <a:rPr kumimoji="0" lang="en-US" altLang="en-US" sz="2200" b="0" i="0" u="none" strike="noStrike" cap="none" normalizeH="0" baseline="0" smtClean="0">
                          <a:ln>
                            <a:noFill/>
                          </a:ln>
                          <a:solidFill>
                            <a:srgbClr val="000000"/>
                          </a:solidFill>
                          <a:effectLst/>
                          <a:latin typeface="Georgia" panose="02040502050405020303" pitchFamily="18" charset="0"/>
                          <a:ea typeface="MS Mincho" panose="02020609040205080304" pitchFamily="49" charset="-128"/>
                        </a:rPr>
                        <a:t>The institution accepts and responds to employee grievances through a formal and confidential grievance system. </a:t>
                      </a:r>
                    </a:p>
                    <a:p>
                      <a:pPr marL="342900" marR="0" lvl="0" indent="-342900" algn="l" defTabSz="914400" rtl="0" eaLnBrk="1" fontAlgn="base" latinLnBrk="0" hangingPunct="1">
                        <a:lnSpc>
                          <a:spcPct val="100000"/>
                        </a:lnSpc>
                        <a:spcBef>
                          <a:spcPct val="0"/>
                        </a:spcBef>
                        <a:spcAft>
                          <a:spcPct val="0"/>
                        </a:spcAft>
                        <a:buClr>
                          <a:srgbClr val="FA8716"/>
                        </a:buClr>
                        <a:buSzTx/>
                        <a:buFont typeface="Arial" panose="020B0604020202020204" pitchFamily="34" charset="0"/>
                        <a:buChar char="•"/>
                        <a:tabLst/>
                      </a:pPr>
                      <a:r>
                        <a:rPr kumimoji="0" lang="en-US" altLang="en-US" sz="2200" b="0" i="0" u="none" strike="noStrike" cap="none" normalizeH="0" baseline="0" smtClean="0">
                          <a:ln>
                            <a:noFill/>
                          </a:ln>
                          <a:solidFill>
                            <a:srgbClr val="000000"/>
                          </a:solidFill>
                          <a:effectLst/>
                          <a:latin typeface="Georgia" panose="02040502050405020303" pitchFamily="18" charset="0"/>
                          <a:ea typeface="MS Mincho" panose="02020609040205080304" pitchFamily="49" charset="-128"/>
                        </a:rPr>
                        <a:t>The institution neither employs nor benefits from forced or compulsory labor or illegal child labor. </a:t>
                      </a:r>
                    </a:p>
                    <a:p>
                      <a:pPr marL="342900" marR="0" lvl="0" indent="-342900" algn="l" defTabSz="914400" rtl="0" eaLnBrk="1" fontAlgn="base" latinLnBrk="0" hangingPunct="1">
                        <a:lnSpc>
                          <a:spcPct val="100000"/>
                        </a:lnSpc>
                        <a:spcBef>
                          <a:spcPct val="0"/>
                        </a:spcBef>
                        <a:spcAft>
                          <a:spcPct val="0"/>
                        </a:spcAft>
                        <a:buClr>
                          <a:srgbClr val="FA8716"/>
                        </a:buClr>
                        <a:buSzTx/>
                        <a:buFont typeface="Arial" panose="020B0604020202020204" pitchFamily="34" charset="0"/>
                        <a:buChar char="•"/>
                        <a:tabLst/>
                      </a:pPr>
                      <a:r>
                        <a:rPr kumimoji="0" lang="en-US" altLang="en-US" sz="2200" b="0" i="0" u="none" strike="noStrike" cap="none" normalizeH="0" baseline="0" smtClean="0">
                          <a:ln>
                            <a:noFill/>
                          </a:ln>
                          <a:solidFill>
                            <a:srgbClr val="000000"/>
                          </a:solidFill>
                          <a:effectLst/>
                          <a:latin typeface="Georgia" panose="02040502050405020303" pitchFamily="18" charset="0"/>
                          <a:ea typeface="MS Mincho" panose="02020609040205080304" pitchFamily="49" charset="-128"/>
                        </a:rPr>
                        <a:t>The institution assesses employees’ health and safety risks and takes steps to mitigate them. </a:t>
                      </a:r>
                    </a:p>
                    <a:p>
                      <a:pPr marL="342900" marR="0" lvl="0" indent="-342900" algn="l" defTabSz="914400" rtl="0" eaLnBrk="1" fontAlgn="base" latinLnBrk="0" hangingPunct="1">
                        <a:lnSpc>
                          <a:spcPct val="100000"/>
                        </a:lnSpc>
                        <a:spcBef>
                          <a:spcPct val="0"/>
                        </a:spcBef>
                        <a:spcAft>
                          <a:spcPct val="0"/>
                        </a:spcAft>
                        <a:buClr>
                          <a:srgbClr val="FA8716"/>
                        </a:buClr>
                        <a:buSzTx/>
                        <a:buFont typeface="Arial" panose="020B0604020202020204" pitchFamily="34" charset="0"/>
                        <a:buChar char="•"/>
                        <a:tabLst/>
                      </a:pPr>
                      <a:r>
                        <a:rPr kumimoji="0" lang="en-US" altLang="en-US" sz="2200" b="0" i="0" u="none" strike="noStrike" cap="none" normalizeH="0" baseline="0" smtClean="0">
                          <a:ln>
                            <a:noFill/>
                          </a:ln>
                          <a:solidFill>
                            <a:srgbClr val="000000"/>
                          </a:solidFill>
                          <a:effectLst/>
                          <a:latin typeface="Georgia" panose="02040502050405020303" pitchFamily="18" charset="0"/>
                          <a:ea typeface="MS Mincho" panose="02020609040205080304" pitchFamily="49" charset="-128"/>
                        </a:rPr>
                        <a:t>The institution documents, reports, and investigates all occupational accidents, injuries or diseases.</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463" y="-36513"/>
          <a:ext cx="9132887" cy="6843716"/>
        </p:xfrm>
        <a:graphic>
          <a:graphicData uri="http://schemas.openxmlformats.org/drawingml/2006/table">
            <a:tbl>
              <a:tblPr/>
              <a:tblGrid>
                <a:gridCol w="9132887"/>
              </a:tblGrid>
              <a:tr h="583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mj-lt"/>
                          <a:ea typeface="ＭＳ Ｐゴシック" charset="0"/>
                          <a:cs typeface="Arial" charset="0"/>
                        </a:rPr>
                        <a:t>Dimension </a:t>
                      </a:r>
                      <a:r>
                        <a:rPr kumimoji="0" lang="en-US" sz="2800" b="0" i="0" u="none" strike="noStrike" cap="none" normalizeH="0" baseline="0" dirty="0" smtClean="0">
                          <a:ln>
                            <a:noFill/>
                          </a:ln>
                          <a:solidFill>
                            <a:srgbClr val="FFFFFF"/>
                          </a:solidFill>
                          <a:effectLst/>
                          <a:latin typeface="+mj-lt"/>
                          <a:ea typeface="ＭＳ Ｐゴシック" charset="0"/>
                          <a:cs typeface="Arial" charset="0"/>
                        </a:rPr>
                        <a:t>5: </a:t>
                      </a:r>
                      <a:r>
                        <a:rPr kumimoji="0" lang="en-US" sz="2800" b="0" i="0" u="none" strike="noStrike" cap="none" normalizeH="0" baseline="0" dirty="0">
                          <a:ln>
                            <a:noFill/>
                          </a:ln>
                          <a:solidFill>
                            <a:srgbClr val="FFFFFF"/>
                          </a:solidFill>
                          <a:effectLst/>
                          <a:latin typeface="+mj-lt"/>
                          <a:ea typeface="ＭＳ Ｐゴシック" charset="0"/>
                          <a:cs typeface="Arial" charset="0"/>
                        </a:rPr>
                        <a:t>Treat </a:t>
                      </a:r>
                      <a:r>
                        <a:rPr kumimoji="0" lang="en-US" sz="2800" b="0" i="0" u="none" strike="noStrike" cap="none" normalizeH="0" baseline="0" dirty="0" smtClean="0">
                          <a:ln>
                            <a:noFill/>
                          </a:ln>
                          <a:solidFill>
                            <a:srgbClr val="FFFFFF"/>
                          </a:solidFill>
                          <a:effectLst/>
                          <a:latin typeface="+mj-lt"/>
                          <a:ea typeface="ＭＳ Ｐゴシック" charset="0"/>
                          <a:cs typeface="Arial" charset="0"/>
                        </a:rPr>
                        <a:t>Employees </a:t>
                      </a:r>
                      <a:r>
                        <a:rPr kumimoji="0" lang="en-US" sz="2800" b="0" i="0" u="none" strike="noStrike" cap="none" normalizeH="0" baseline="0" dirty="0">
                          <a:ln>
                            <a:noFill/>
                          </a:ln>
                          <a:solidFill>
                            <a:srgbClr val="FFFFFF"/>
                          </a:solidFill>
                          <a:effectLst/>
                          <a:latin typeface="+mj-lt"/>
                          <a:ea typeface="ＭＳ Ｐゴシック" charset="0"/>
                          <a:cs typeface="Arial" charset="0"/>
                        </a:rPr>
                        <a:t>Responsibly</a:t>
                      </a:r>
                    </a:p>
                  </a:txBody>
                  <a:tcPr marT="45703" marB="45703" horzOverflow="overflow">
                    <a:lnL>
                      <a:noFill/>
                    </a:lnL>
                    <a:lnR>
                      <a:noFill/>
                    </a:lnR>
                    <a:lnT>
                      <a:noFill/>
                    </a:lnT>
                    <a:lnB>
                      <a:noFill/>
                    </a:lnB>
                    <a:lnTlToBr>
                      <a:noFill/>
                    </a:lnTlToBr>
                    <a:lnBlToTr>
                      <a:noFill/>
                    </a:lnBlToTr>
                    <a:solidFill>
                      <a:schemeClr val="tx2"/>
                    </a:solidFill>
                  </a:tcPr>
                </a:tc>
              </a:tr>
              <a:tr h="457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Georgia" charset="0"/>
                          <a:ea typeface="ＭＳ Ｐゴシック" charset="0"/>
                          <a:cs typeface="Arial" charset="0"/>
                        </a:rPr>
                        <a:t>Standard</a:t>
                      </a:r>
                    </a:p>
                  </a:txBody>
                  <a:tcPr marT="45703" marB="45703" horzOverflow="overflow">
                    <a:lnL>
                      <a:noFill/>
                    </a:lnL>
                    <a:lnR>
                      <a:noFill/>
                    </a:lnR>
                    <a:lnT>
                      <a:noFill/>
                    </a:lnT>
                    <a:lnB>
                      <a:noFill/>
                    </a:lnB>
                    <a:lnTlToBr>
                      <a:noFill/>
                    </a:lnTlToBr>
                    <a:lnBlToTr>
                      <a:noFill/>
                    </a:lnBlToTr>
                    <a:solidFill>
                      <a:schemeClr val="accent1"/>
                    </a:solidFill>
                  </a:tcPr>
                </a:tc>
              </a:tr>
              <a:tr h="11886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Georgia" charset="0"/>
                          <a:ea typeface="ＭＳ Ｐゴシック" charset="0"/>
                          <a:cs typeface="Arial" charset="0"/>
                        </a:rPr>
                        <a:t>5B.</a:t>
                      </a:r>
                      <a:r>
                        <a:rPr kumimoji="0" lang="en-US" sz="2400" b="1" i="0" u="none" strike="noStrike" cap="none" normalizeH="0" baseline="0" dirty="0" smtClean="0">
                          <a:ln>
                            <a:noFill/>
                          </a:ln>
                          <a:solidFill>
                            <a:schemeClr val="tx1"/>
                          </a:solidFill>
                          <a:effectLst/>
                          <a:latin typeface="Georgia" charset="0"/>
                          <a:ea typeface="ＭＳ Ｐゴシック" charset="0"/>
                          <a:cs typeface="Arial" charset="0"/>
                        </a:rPr>
                        <a:t> </a:t>
                      </a:r>
                      <a:r>
                        <a:rPr kumimoji="0" lang="en-US" sz="2400" b="0" i="0" u="none" strike="noStrike" cap="none" normalizeH="0" baseline="0" dirty="0" smtClean="0">
                          <a:ln>
                            <a:noFill/>
                          </a:ln>
                          <a:solidFill>
                            <a:schemeClr val="tx1"/>
                          </a:solidFill>
                          <a:effectLst/>
                          <a:latin typeface="Georgia" charset="0"/>
                          <a:ea typeface="ＭＳ Ｐゴシック" charset="0"/>
                          <a:cs typeface="ＭＳ Ｐゴシック" charset="0"/>
                        </a:rPr>
                        <a:t>The institution communicates to all employees the terms of their employment and provides training for essential job functions. </a:t>
                      </a:r>
                    </a:p>
                  </a:txBody>
                  <a:tcPr marT="45703" marB="45703" horzOverflow="overflow">
                    <a:lnL>
                      <a:noFill/>
                    </a:lnL>
                    <a:lnR>
                      <a:noFill/>
                    </a:lnR>
                    <a:lnT>
                      <a:noFill/>
                    </a:lnT>
                    <a:lnB>
                      <a:noFill/>
                    </a:lnB>
                    <a:lnTlToBr>
                      <a:noFill/>
                    </a:lnTlToBr>
                    <a:lnBlToTr>
                      <a:noFill/>
                    </a:lnBlToTr>
                    <a:solidFill>
                      <a:schemeClr val="bg1"/>
                    </a:solidFill>
                  </a:tcPr>
                </a:tc>
              </a:tr>
              <a:tr h="457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Georgia" charset="0"/>
                          <a:ea typeface="ＭＳ Ｐゴシック" charset="0"/>
                          <a:cs typeface="Arial" charset="0"/>
                        </a:rPr>
                        <a:t>Essential Practices</a:t>
                      </a:r>
                    </a:p>
                  </a:txBody>
                  <a:tcPr marT="45703" marB="45703" horzOverflow="overflow">
                    <a:lnL>
                      <a:noFill/>
                    </a:lnL>
                    <a:lnR>
                      <a:noFill/>
                    </a:lnR>
                    <a:lnT>
                      <a:noFill/>
                    </a:lnT>
                    <a:lnB>
                      <a:noFill/>
                    </a:lnB>
                    <a:lnTlToBr>
                      <a:noFill/>
                    </a:lnTlToBr>
                    <a:lnBlToTr>
                      <a:noFill/>
                    </a:lnBlToTr>
                    <a:solidFill>
                      <a:srgbClr val="FA8716"/>
                    </a:solidFill>
                  </a:tcPr>
                </a:tc>
              </a:tr>
              <a:tr h="4157249">
                <a:tc>
                  <a:txBody>
                    <a:bodyPr/>
                    <a:lstStyle/>
                    <a:p>
                      <a:pPr marL="342900" marR="0" lvl="0" indent="-342900" algn="l" defTabSz="914400" rtl="0" eaLnBrk="1" fontAlgn="base" latinLnBrk="0" hangingPunct="1">
                        <a:lnSpc>
                          <a:spcPct val="100000"/>
                        </a:lnSpc>
                        <a:spcBef>
                          <a:spcPct val="0"/>
                        </a:spcBef>
                        <a:spcAft>
                          <a:spcPct val="0"/>
                        </a:spcAft>
                        <a:buClr>
                          <a:srgbClr val="FA8716"/>
                        </a:buClr>
                        <a:buSzTx/>
                        <a:buFont typeface="Arial" charset="0"/>
                        <a:buChar char="•"/>
                        <a:tabLst/>
                      </a:pPr>
                      <a:r>
                        <a:rPr kumimoji="0" lang="en-US" sz="2200" b="0" i="0" u="none" strike="noStrike" cap="none" normalizeH="0" baseline="0" dirty="0" smtClean="0">
                          <a:ln>
                            <a:noFill/>
                          </a:ln>
                          <a:solidFill>
                            <a:srgbClr val="000000"/>
                          </a:solidFill>
                          <a:effectLst/>
                          <a:latin typeface="Georgia" charset="0"/>
                          <a:ea typeface="MS Mincho" charset="0"/>
                          <a:cs typeface="MS Mincho" charset="0"/>
                        </a:rPr>
                        <a:t>Each employee receives a written job description and an employment contract. </a:t>
                      </a:r>
                    </a:p>
                    <a:p>
                      <a:pPr marL="342900" marR="0" lvl="0" indent="-342900" algn="l" defTabSz="914400" rtl="0" eaLnBrk="1" fontAlgn="base" latinLnBrk="0" hangingPunct="1">
                        <a:lnSpc>
                          <a:spcPct val="100000"/>
                        </a:lnSpc>
                        <a:spcBef>
                          <a:spcPct val="0"/>
                        </a:spcBef>
                        <a:spcAft>
                          <a:spcPct val="0"/>
                        </a:spcAft>
                        <a:buClr>
                          <a:srgbClr val="FA8716"/>
                        </a:buClr>
                        <a:buSzTx/>
                        <a:buFont typeface="Arial" charset="0"/>
                        <a:buChar char="•"/>
                        <a:tabLst/>
                      </a:pPr>
                      <a:r>
                        <a:rPr kumimoji="0" lang="en-US" sz="2200" b="0" i="0" u="none" strike="noStrike" cap="none" normalizeH="0" baseline="0" dirty="0" smtClean="0">
                          <a:ln>
                            <a:noFill/>
                          </a:ln>
                          <a:solidFill>
                            <a:srgbClr val="000000"/>
                          </a:solidFill>
                          <a:effectLst/>
                          <a:latin typeface="Georgia" charset="0"/>
                          <a:ea typeface="MS Mincho" charset="0"/>
                          <a:cs typeface="MS Mincho" charset="0"/>
                        </a:rPr>
                        <a:t>Employees receive job-specific training and/or skill development. </a:t>
                      </a:r>
                    </a:p>
                    <a:p>
                      <a:pPr marL="342900" marR="0" lvl="0" indent="-342900" algn="l" defTabSz="914400" rtl="0" eaLnBrk="1" fontAlgn="base" latinLnBrk="0" hangingPunct="1">
                        <a:lnSpc>
                          <a:spcPct val="100000"/>
                        </a:lnSpc>
                        <a:spcBef>
                          <a:spcPct val="0"/>
                        </a:spcBef>
                        <a:spcAft>
                          <a:spcPct val="0"/>
                        </a:spcAft>
                        <a:buClr>
                          <a:srgbClr val="FA8716"/>
                        </a:buClr>
                        <a:buSzTx/>
                        <a:buFont typeface="Arial" charset="0"/>
                        <a:buChar char="•"/>
                        <a:tabLst/>
                      </a:pPr>
                      <a:r>
                        <a:rPr kumimoji="0" lang="en-US" sz="2200" b="0" i="0" u="none" strike="noStrike" cap="none" normalizeH="0" baseline="0" dirty="0" smtClean="0">
                          <a:ln>
                            <a:noFill/>
                          </a:ln>
                          <a:solidFill>
                            <a:srgbClr val="000000"/>
                          </a:solidFill>
                          <a:effectLst/>
                          <a:latin typeface="Georgia" charset="0"/>
                          <a:ea typeface="MS Mincho" charset="0"/>
                          <a:cs typeface="MS Mincho" charset="0"/>
                        </a:rPr>
                        <a:t>Each employee understands how his /her performance will be evaluated and rewarded by the institution. </a:t>
                      </a:r>
                    </a:p>
                    <a:p>
                      <a:pPr marL="342900" marR="0" lvl="0" indent="-342900" algn="l" defTabSz="914400" rtl="0" eaLnBrk="1" fontAlgn="base" latinLnBrk="0" hangingPunct="1">
                        <a:lnSpc>
                          <a:spcPct val="100000"/>
                        </a:lnSpc>
                        <a:spcBef>
                          <a:spcPct val="0"/>
                        </a:spcBef>
                        <a:spcAft>
                          <a:spcPct val="0"/>
                        </a:spcAft>
                        <a:buClr>
                          <a:srgbClr val="FA8716"/>
                        </a:buClr>
                        <a:buSzTx/>
                        <a:buFont typeface="Arial" charset="0"/>
                        <a:buChar char="•"/>
                        <a:tabLst/>
                      </a:pPr>
                      <a:endParaRPr kumimoji="0" lang="en-US" sz="2200" b="0" i="0" u="none" strike="noStrike" cap="none" normalizeH="0" baseline="0" dirty="0" smtClean="0">
                        <a:ln>
                          <a:noFill/>
                        </a:ln>
                        <a:solidFill>
                          <a:srgbClr val="000000"/>
                        </a:solidFill>
                        <a:effectLst/>
                        <a:latin typeface="Georgia" charset="0"/>
                        <a:ea typeface="MS Mincho" charset="0"/>
                        <a:cs typeface="MS Mincho"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463" y="-36513"/>
          <a:ext cx="9132887" cy="6229351"/>
        </p:xfrm>
        <a:graphic>
          <a:graphicData uri="http://schemas.openxmlformats.org/drawingml/2006/table">
            <a:tbl>
              <a:tblPr/>
              <a:tblGrid>
                <a:gridCol w="9132887"/>
              </a:tblGrid>
              <a:tr h="5834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mj-lt"/>
                          <a:ea typeface="ＭＳ Ｐゴシック" charset="0"/>
                          <a:cs typeface="Arial" charset="0"/>
                        </a:rPr>
                        <a:t>Dimension </a:t>
                      </a:r>
                      <a:r>
                        <a:rPr kumimoji="0" lang="en-US" sz="2800" b="0" i="0" u="none" strike="noStrike" cap="none" normalizeH="0" baseline="0" dirty="0" smtClean="0">
                          <a:ln>
                            <a:noFill/>
                          </a:ln>
                          <a:solidFill>
                            <a:srgbClr val="FFFFFF"/>
                          </a:solidFill>
                          <a:effectLst/>
                          <a:latin typeface="+mj-lt"/>
                          <a:ea typeface="ＭＳ Ｐゴシック" charset="0"/>
                          <a:cs typeface="Arial" charset="0"/>
                        </a:rPr>
                        <a:t>5: </a:t>
                      </a:r>
                      <a:r>
                        <a:rPr kumimoji="0" lang="en-US" sz="2800" b="0" i="0" u="none" strike="noStrike" cap="none" normalizeH="0" baseline="0" dirty="0">
                          <a:ln>
                            <a:noFill/>
                          </a:ln>
                          <a:solidFill>
                            <a:srgbClr val="FFFFFF"/>
                          </a:solidFill>
                          <a:effectLst/>
                          <a:latin typeface="+mj-lt"/>
                          <a:ea typeface="ＭＳ Ｐゴシック" charset="0"/>
                          <a:cs typeface="Arial" charset="0"/>
                        </a:rPr>
                        <a:t>Treat </a:t>
                      </a:r>
                      <a:r>
                        <a:rPr kumimoji="0" lang="en-US" sz="2800" b="0" i="0" u="none" strike="noStrike" cap="none" normalizeH="0" baseline="0" dirty="0" smtClean="0">
                          <a:ln>
                            <a:noFill/>
                          </a:ln>
                          <a:solidFill>
                            <a:srgbClr val="FFFFFF"/>
                          </a:solidFill>
                          <a:effectLst/>
                          <a:latin typeface="+mj-lt"/>
                          <a:ea typeface="ＭＳ Ｐゴシック" charset="0"/>
                          <a:cs typeface="Arial" charset="0"/>
                        </a:rPr>
                        <a:t>Employees </a:t>
                      </a:r>
                      <a:r>
                        <a:rPr kumimoji="0" lang="en-US" sz="2800" b="0" i="0" u="none" strike="noStrike" cap="none" normalizeH="0" baseline="0" dirty="0">
                          <a:ln>
                            <a:noFill/>
                          </a:ln>
                          <a:solidFill>
                            <a:srgbClr val="FFFFFF"/>
                          </a:solidFill>
                          <a:effectLst/>
                          <a:latin typeface="+mj-lt"/>
                          <a:ea typeface="ＭＳ Ｐゴシック" charset="0"/>
                          <a:cs typeface="Arial" charset="0"/>
                        </a:rPr>
                        <a:t>Responsibly</a:t>
                      </a:r>
                    </a:p>
                  </a:txBody>
                  <a:tcPr marT="45705" marB="45705" horzOverflow="overflow">
                    <a:lnL>
                      <a:noFill/>
                    </a:lnL>
                    <a:lnR>
                      <a:noFill/>
                    </a:lnR>
                    <a:lnT>
                      <a:noFill/>
                    </a:lnT>
                    <a:lnB>
                      <a:noFill/>
                    </a:lnB>
                    <a:lnTlToBr>
                      <a:noFill/>
                    </a:lnTlToBr>
                    <a:lnBlToTr>
                      <a:noFill/>
                    </a:lnBlToTr>
                    <a:solidFill>
                      <a:schemeClr val="tx2"/>
                    </a:solidFill>
                  </a:tcPr>
                </a:tc>
              </a:tr>
              <a:tr h="457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Georgia" charset="0"/>
                          <a:ea typeface="ＭＳ Ｐゴシック" charset="0"/>
                          <a:cs typeface="Arial" charset="0"/>
                        </a:rPr>
                        <a:t>Standard</a:t>
                      </a:r>
                    </a:p>
                  </a:txBody>
                  <a:tcPr marT="45705" marB="45705" horzOverflow="overflow">
                    <a:lnL>
                      <a:noFill/>
                    </a:lnL>
                    <a:lnR>
                      <a:noFill/>
                    </a:lnR>
                    <a:lnT>
                      <a:noFill/>
                    </a:lnT>
                    <a:lnB>
                      <a:noFill/>
                    </a:lnB>
                    <a:lnTlToBr>
                      <a:noFill/>
                    </a:lnTlToBr>
                    <a:lnBlToTr>
                      <a:noFill/>
                    </a:lnBlToTr>
                    <a:solidFill>
                      <a:schemeClr val="accent1"/>
                    </a:solidFill>
                  </a:tcPr>
                </a:tc>
              </a:tr>
              <a:tr h="57420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Georgia" charset="0"/>
                          <a:ea typeface="ＭＳ Ｐゴシック" charset="0"/>
                          <a:cs typeface="Arial" charset="0"/>
                        </a:rPr>
                        <a:t>5C.</a:t>
                      </a:r>
                      <a:r>
                        <a:rPr kumimoji="0" lang="en-US" sz="2400" b="1" i="0" u="none" strike="noStrike" cap="none" normalizeH="0" baseline="0" dirty="0" smtClean="0">
                          <a:ln>
                            <a:noFill/>
                          </a:ln>
                          <a:solidFill>
                            <a:schemeClr val="tx1"/>
                          </a:solidFill>
                          <a:effectLst/>
                          <a:latin typeface="Georgia" charset="0"/>
                          <a:ea typeface="ＭＳ Ｐゴシック" charset="0"/>
                          <a:cs typeface="Arial" charset="0"/>
                        </a:rPr>
                        <a:t> </a:t>
                      </a:r>
                      <a:r>
                        <a:rPr kumimoji="0" lang="en-US" sz="2400" b="0" i="0" u="none" strike="noStrike" cap="none" normalizeH="0" baseline="0" dirty="0" smtClean="0">
                          <a:ln>
                            <a:noFill/>
                          </a:ln>
                          <a:solidFill>
                            <a:schemeClr val="tx1"/>
                          </a:solidFill>
                          <a:effectLst/>
                          <a:latin typeface="Georgia" charset="0"/>
                          <a:ea typeface="ＭＳ Ｐゴシック" charset="0"/>
                          <a:cs typeface="ＭＳ Ｐゴシック" charset="0"/>
                        </a:rPr>
                        <a:t>The institution monitors employee satisfaction and turnover. </a:t>
                      </a:r>
                    </a:p>
                  </a:txBody>
                  <a:tcPr marT="45705" marB="45705" horzOverflow="overflow">
                    <a:lnL>
                      <a:noFill/>
                    </a:lnL>
                    <a:lnR>
                      <a:noFill/>
                    </a:lnR>
                    <a:lnT>
                      <a:noFill/>
                    </a:lnT>
                    <a:lnB>
                      <a:noFill/>
                    </a:lnB>
                    <a:lnTlToBr>
                      <a:noFill/>
                    </a:lnTlToBr>
                    <a:lnBlToTr>
                      <a:noFill/>
                    </a:lnBlToTr>
                    <a:solidFill>
                      <a:schemeClr val="bg1"/>
                    </a:solidFill>
                  </a:tcPr>
                </a:tc>
              </a:tr>
              <a:tr h="457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Georgia" charset="0"/>
                          <a:ea typeface="ＭＳ Ｐゴシック" charset="0"/>
                          <a:cs typeface="Arial" charset="0"/>
                        </a:rPr>
                        <a:t>Essential Practices</a:t>
                      </a:r>
                    </a:p>
                  </a:txBody>
                  <a:tcPr marT="45705" marB="45705" horzOverflow="overflow">
                    <a:lnL>
                      <a:noFill/>
                    </a:lnL>
                    <a:lnR>
                      <a:noFill/>
                    </a:lnR>
                    <a:lnT>
                      <a:noFill/>
                    </a:lnT>
                    <a:lnB>
                      <a:noFill/>
                    </a:lnB>
                    <a:lnTlToBr>
                      <a:noFill/>
                    </a:lnTlToBr>
                    <a:lnBlToTr>
                      <a:noFill/>
                    </a:lnBlToTr>
                    <a:solidFill>
                      <a:srgbClr val="FA8716"/>
                    </a:solidFill>
                  </a:tcPr>
                </a:tc>
              </a:tr>
              <a:tr h="4157340">
                <a:tc>
                  <a:txBody>
                    <a:bodyPr/>
                    <a:lstStyle/>
                    <a:p>
                      <a:pPr marL="342900" marR="0" lvl="0" indent="-342900" algn="l" defTabSz="914400" rtl="0" eaLnBrk="1" fontAlgn="base" latinLnBrk="0" hangingPunct="1">
                        <a:lnSpc>
                          <a:spcPct val="100000"/>
                        </a:lnSpc>
                        <a:spcBef>
                          <a:spcPct val="0"/>
                        </a:spcBef>
                        <a:spcAft>
                          <a:spcPct val="0"/>
                        </a:spcAft>
                        <a:buClr>
                          <a:srgbClr val="FA8716"/>
                        </a:buClr>
                        <a:buSzTx/>
                        <a:buFont typeface="Arial" charset="0"/>
                        <a:buChar char="•"/>
                        <a:tabLst/>
                      </a:pPr>
                      <a:r>
                        <a:rPr kumimoji="0" lang="en-US" sz="2200" b="0" i="0" u="none" strike="noStrike" cap="none" normalizeH="0" baseline="0" dirty="0" smtClean="0">
                          <a:ln>
                            <a:noFill/>
                          </a:ln>
                          <a:solidFill>
                            <a:srgbClr val="000000"/>
                          </a:solidFill>
                          <a:effectLst/>
                          <a:latin typeface="Georgia" charset="0"/>
                          <a:ea typeface="MS Mincho" charset="0"/>
                          <a:cs typeface="MS Mincho" charset="0"/>
                        </a:rPr>
                        <a:t>The institution analyzes employee satisfaction.</a:t>
                      </a:r>
                    </a:p>
                    <a:p>
                      <a:pPr marL="342900" marR="0" lvl="0" indent="-342900" algn="l" defTabSz="914400" rtl="0" eaLnBrk="1" fontAlgn="base" latinLnBrk="0" hangingPunct="1">
                        <a:lnSpc>
                          <a:spcPct val="100000"/>
                        </a:lnSpc>
                        <a:spcBef>
                          <a:spcPct val="0"/>
                        </a:spcBef>
                        <a:spcAft>
                          <a:spcPct val="0"/>
                        </a:spcAft>
                        <a:buClr>
                          <a:srgbClr val="FA8716"/>
                        </a:buClr>
                        <a:buSzTx/>
                        <a:buFont typeface="Arial" charset="0"/>
                        <a:buChar char="•"/>
                        <a:tabLst/>
                      </a:pPr>
                      <a:r>
                        <a:rPr kumimoji="0" lang="en-US" sz="2200" b="0" i="0" u="none" strike="noStrike" cap="none" normalizeH="0" baseline="0" dirty="0" smtClean="0">
                          <a:ln>
                            <a:noFill/>
                          </a:ln>
                          <a:solidFill>
                            <a:srgbClr val="000000"/>
                          </a:solidFill>
                          <a:effectLst/>
                          <a:latin typeface="Georgia" charset="0"/>
                          <a:ea typeface="MS Mincho" charset="0"/>
                          <a:cs typeface="MS Mincho" charset="0"/>
                        </a:rPr>
                        <a:t>The institution monitors the rate of employee turnover and understands the reasons for employee exit. </a:t>
                      </a:r>
                    </a:p>
                    <a:p>
                      <a:pPr marL="342900" marR="0" lvl="0" indent="-342900" algn="l" defTabSz="914400" rtl="0" eaLnBrk="1" fontAlgn="base" latinLnBrk="0" hangingPunct="1">
                        <a:lnSpc>
                          <a:spcPct val="100000"/>
                        </a:lnSpc>
                        <a:spcBef>
                          <a:spcPct val="0"/>
                        </a:spcBef>
                        <a:spcAft>
                          <a:spcPct val="0"/>
                        </a:spcAft>
                        <a:buClr>
                          <a:srgbClr val="FA8716"/>
                        </a:buClr>
                        <a:buSzTx/>
                        <a:buFont typeface="Arial" charset="0"/>
                        <a:buChar char="•"/>
                        <a:tabLst/>
                      </a:pPr>
                      <a:r>
                        <a:rPr kumimoji="0" lang="en-US" sz="2200" b="0" i="0" u="none" strike="noStrike" cap="none" normalizeH="0" baseline="0" dirty="0" smtClean="0">
                          <a:ln>
                            <a:noFill/>
                          </a:ln>
                          <a:solidFill>
                            <a:srgbClr val="000000"/>
                          </a:solidFill>
                          <a:effectLst/>
                          <a:latin typeface="Georgia" charset="0"/>
                          <a:ea typeface="MS Mincho" charset="0"/>
                          <a:cs typeface="MS Mincho" charset="0"/>
                        </a:rPr>
                        <a:t>The institution takes action to correct institutional problems leading to employee turnover and dissatisfaction. </a:t>
                      </a:r>
                    </a:p>
                    <a:p>
                      <a:pPr marL="342900" marR="0" lvl="0" indent="-342900" algn="l" defTabSz="914400" rtl="0" eaLnBrk="1" fontAlgn="base" latinLnBrk="0" hangingPunct="1">
                        <a:lnSpc>
                          <a:spcPct val="100000"/>
                        </a:lnSpc>
                        <a:spcBef>
                          <a:spcPct val="0"/>
                        </a:spcBef>
                        <a:spcAft>
                          <a:spcPct val="0"/>
                        </a:spcAft>
                        <a:buClr>
                          <a:srgbClr val="FA8716"/>
                        </a:buClr>
                        <a:buSzTx/>
                        <a:buFont typeface="Arial" charset="0"/>
                        <a:buChar char="•"/>
                        <a:tabLst/>
                      </a:pPr>
                      <a:endParaRPr kumimoji="0" lang="en-US" sz="2200" b="0" i="0" u="none" strike="noStrike" cap="none" normalizeH="0" baseline="0" dirty="0" smtClean="0">
                        <a:ln>
                          <a:noFill/>
                        </a:ln>
                        <a:solidFill>
                          <a:srgbClr val="000000"/>
                        </a:solidFill>
                        <a:effectLst/>
                        <a:latin typeface="Georgia" charset="0"/>
                        <a:ea typeface="MS Mincho" charset="0"/>
                        <a:cs typeface="MS Mincho"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0"/>
            <a:ext cx="8229600" cy="1066800"/>
          </a:xfrm>
          <a:prstGeom prst="rect">
            <a:avLst/>
          </a:prstGeom>
        </p:spPr>
        <p:txBody>
          <a:bodyPr anchor="ctr">
            <a:normAutofit fontScale="90000" lnSpcReduction="20000"/>
          </a:bodyPr>
          <a:lstStyle/>
          <a:p>
            <a:pPr eaLnBrk="1" fontAlgn="auto" hangingPunct="1">
              <a:spcAft>
                <a:spcPts val="0"/>
              </a:spcAft>
              <a:defRPr/>
            </a:pPr>
            <a:r>
              <a:rPr lang="en-US" sz="4000" dirty="0">
                <a:solidFill>
                  <a:schemeClr val="tx2"/>
                </a:solidFill>
                <a:latin typeface="+mj-lt"/>
                <a:ea typeface="+mj-ea"/>
                <a:cs typeface="+mj-cs"/>
              </a:rPr>
              <a:t>Reminder! Use </a:t>
            </a:r>
            <a:r>
              <a:rPr lang="en-US" sz="4000" u="sng" dirty="0">
                <a:solidFill>
                  <a:schemeClr val="tx2"/>
                </a:solidFill>
                <a:latin typeface="+mj-lt"/>
                <a:ea typeface="+mj-ea"/>
                <a:cs typeface="+mj-cs"/>
              </a:rPr>
              <a:t>the SPI4 Tool </a:t>
            </a:r>
            <a:r>
              <a:rPr lang="en-US" sz="4000" dirty="0">
                <a:solidFill>
                  <a:schemeClr val="tx2"/>
                </a:solidFill>
                <a:latin typeface="+mj-lt"/>
                <a:ea typeface="+mj-ea"/>
                <a:cs typeface="+mj-cs"/>
              </a:rPr>
              <a:t>to Assess Your SPM Practices</a:t>
            </a:r>
          </a:p>
        </p:txBody>
      </p:sp>
      <p:sp>
        <p:nvSpPr>
          <p:cNvPr id="9" name="Bent-Up Arrow 8"/>
          <p:cNvSpPr/>
          <p:nvPr/>
        </p:nvSpPr>
        <p:spPr>
          <a:xfrm rot="5400000">
            <a:off x="2424906" y="4133057"/>
            <a:ext cx="931863" cy="106045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Bent-Up Arrow 9"/>
          <p:cNvSpPr/>
          <p:nvPr/>
        </p:nvSpPr>
        <p:spPr>
          <a:xfrm rot="5400000">
            <a:off x="792162" y="2946401"/>
            <a:ext cx="930275" cy="106045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417888" y="4425950"/>
            <a:ext cx="1920875" cy="1096963"/>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solidFill>
            <a:srgbClr val="FF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931" tIns="125931" rIns="125931" bIns="125931" spcCol="1270" anchor="ctr"/>
          <a:lstStyle/>
          <a:p>
            <a:pPr algn="ctr" defTabSz="844550" eaLnBrk="1" fontAlgn="auto" hangingPunct="1">
              <a:lnSpc>
                <a:spcPct val="90000"/>
              </a:lnSpc>
              <a:spcAft>
                <a:spcPct val="35000"/>
              </a:spcAft>
              <a:defRPr/>
            </a:pPr>
            <a:r>
              <a:rPr lang="en-US" sz="2400" kern="0" dirty="0">
                <a:solidFill>
                  <a:prstClr val="white"/>
                </a:solidFill>
              </a:rPr>
              <a:t>Essential Practices</a:t>
            </a:r>
          </a:p>
        </p:txBody>
      </p:sp>
      <p:sp>
        <p:nvSpPr>
          <p:cNvPr id="12" name="Freeform 11"/>
          <p:cNvSpPr/>
          <p:nvPr/>
        </p:nvSpPr>
        <p:spPr>
          <a:xfrm>
            <a:off x="1784350" y="3240088"/>
            <a:ext cx="1920875" cy="1096962"/>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solidFill>
            <a:srgbClr val="FF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931" tIns="125931" rIns="125931" bIns="125931" spcCol="1270" anchor="ctr"/>
          <a:lstStyle/>
          <a:p>
            <a:pPr algn="ctr" defTabSz="844550" eaLnBrk="1" fontAlgn="auto" hangingPunct="1">
              <a:lnSpc>
                <a:spcPct val="90000"/>
              </a:lnSpc>
              <a:spcAft>
                <a:spcPct val="35000"/>
              </a:spcAft>
              <a:defRPr/>
            </a:pPr>
            <a:r>
              <a:rPr lang="en-US" sz="2400" kern="0" dirty="0">
                <a:solidFill>
                  <a:prstClr val="white"/>
                </a:solidFill>
              </a:rPr>
              <a:t>Standards</a:t>
            </a:r>
          </a:p>
        </p:txBody>
      </p:sp>
      <p:sp>
        <p:nvSpPr>
          <p:cNvPr id="13" name="Freeform 12"/>
          <p:cNvSpPr/>
          <p:nvPr/>
        </p:nvSpPr>
        <p:spPr>
          <a:xfrm>
            <a:off x="152400" y="2052638"/>
            <a:ext cx="1919288" cy="1096962"/>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solidFill>
            <a:srgbClr val="FF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931" tIns="125931" rIns="125931" bIns="125931" spcCol="1270" anchor="ctr"/>
          <a:lstStyle/>
          <a:p>
            <a:pPr algn="ctr" defTabSz="844550" eaLnBrk="1" fontAlgn="auto" hangingPunct="1">
              <a:lnSpc>
                <a:spcPct val="90000"/>
              </a:lnSpc>
              <a:spcAft>
                <a:spcPct val="35000"/>
              </a:spcAft>
              <a:defRPr/>
            </a:pPr>
            <a:r>
              <a:rPr lang="en-US" sz="2400" kern="0" dirty="0">
                <a:solidFill>
                  <a:prstClr val="white"/>
                </a:solidFill>
              </a:rPr>
              <a:t>Dimensions</a:t>
            </a:r>
          </a:p>
        </p:txBody>
      </p:sp>
      <p:sp>
        <p:nvSpPr>
          <p:cNvPr id="14" name="Bent-Up Arrow 13"/>
          <p:cNvSpPr/>
          <p:nvPr/>
        </p:nvSpPr>
        <p:spPr>
          <a:xfrm rot="5400000">
            <a:off x="4343400" y="5430838"/>
            <a:ext cx="930275" cy="106045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5275263" y="5654675"/>
            <a:ext cx="1919287" cy="1096963"/>
          </a:xfrm>
          <a:custGeom>
            <a:avLst/>
            <a:gdLst>
              <a:gd name="connsiteX0" fmla="*/ 0 w 1566628"/>
              <a:gd name="connsiteY0" fmla="*/ 182801 h 1096588"/>
              <a:gd name="connsiteX1" fmla="*/ 182801 w 1566628"/>
              <a:gd name="connsiteY1" fmla="*/ 0 h 1096588"/>
              <a:gd name="connsiteX2" fmla="*/ 1383827 w 1566628"/>
              <a:gd name="connsiteY2" fmla="*/ 0 h 1096588"/>
              <a:gd name="connsiteX3" fmla="*/ 1566628 w 1566628"/>
              <a:gd name="connsiteY3" fmla="*/ 182801 h 1096588"/>
              <a:gd name="connsiteX4" fmla="*/ 1566628 w 1566628"/>
              <a:gd name="connsiteY4" fmla="*/ 913787 h 1096588"/>
              <a:gd name="connsiteX5" fmla="*/ 1383827 w 1566628"/>
              <a:gd name="connsiteY5" fmla="*/ 1096588 h 1096588"/>
              <a:gd name="connsiteX6" fmla="*/ 182801 w 1566628"/>
              <a:gd name="connsiteY6" fmla="*/ 1096588 h 1096588"/>
              <a:gd name="connsiteX7" fmla="*/ 0 w 1566628"/>
              <a:gd name="connsiteY7" fmla="*/ 913787 h 1096588"/>
              <a:gd name="connsiteX8" fmla="*/ 0 w 1566628"/>
              <a:gd name="connsiteY8" fmla="*/ 182801 h 10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28" h="1096588">
                <a:moveTo>
                  <a:pt x="0" y="182801"/>
                </a:moveTo>
                <a:cubicBezTo>
                  <a:pt x="0" y="81843"/>
                  <a:pt x="81843" y="0"/>
                  <a:pt x="182801" y="0"/>
                </a:cubicBezTo>
                <a:lnTo>
                  <a:pt x="1383827" y="0"/>
                </a:lnTo>
                <a:cubicBezTo>
                  <a:pt x="1484785" y="0"/>
                  <a:pt x="1566628" y="81843"/>
                  <a:pt x="1566628" y="182801"/>
                </a:cubicBezTo>
                <a:lnTo>
                  <a:pt x="1566628" y="913787"/>
                </a:lnTo>
                <a:cubicBezTo>
                  <a:pt x="1566628" y="1014745"/>
                  <a:pt x="1484785" y="1096588"/>
                  <a:pt x="1383827" y="1096588"/>
                </a:cubicBezTo>
                <a:lnTo>
                  <a:pt x="182801" y="1096588"/>
                </a:lnTo>
                <a:cubicBezTo>
                  <a:pt x="81843" y="1096588"/>
                  <a:pt x="0" y="1014745"/>
                  <a:pt x="0" y="913787"/>
                </a:cubicBezTo>
                <a:lnTo>
                  <a:pt x="0" y="182801"/>
                </a:lnTo>
                <a:close/>
              </a:path>
            </a:pathLst>
          </a:custGeom>
          <a:solidFill>
            <a:srgbClr val="008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931" tIns="125931" rIns="125931" bIns="125931" spcCol="1270" anchor="ctr"/>
          <a:lstStyle/>
          <a:p>
            <a:pPr algn="ctr" defTabSz="844550" eaLnBrk="1" fontAlgn="auto" hangingPunct="1">
              <a:lnSpc>
                <a:spcPct val="90000"/>
              </a:lnSpc>
              <a:spcAft>
                <a:spcPct val="35000"/>
              </a:spcAft>
              <a:defRPr/>
            </a:pPr>
            <a:r>
              <a:rPr lang="en-US" sz="2400" kern="0" dirty="0">
                <a:solidFill>
                  <a:prstClr val="white"/>
                </a:solidFill>
              </a:rPr>
              <a:t>Indicators</a:t>
            </a:r>
          </a:p>
        </p:txBody>
      </p:sp>
      <p:sp>
        <p:nvSpPr>
          <p:cNvPr id="25610" name="TextBox 15"/>
          <p:cNvSpPr txBox="1">
            <a:spLocks noChangeArrowheads="1"/>
          </p:cNvSpPr>
          <p:nvPr/>
        </p:nvSpPr>
        <p:spPr bwMode="auto">
          <a:xfrm>
            <a:off x="4632325" y="2057400"/>
            <a:ext cx="4206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ts val="300"/>
              </a:spcBef>
              <a:buClr>
                <a:srgbClr val="FA8716"/>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742950" indent="-285750">
              <a:spcBef>
                <a:spcPts val="300"/>
              </a:spcBef>
              <a:buClr>
                <a:schemeClr val="accent2"/>
              </a:buClr>
              <a:buFont typeface="Georgia" panose="02040502050405020303" pitchFamily="18" charset="0"/>
              <a:buChar char="▫"/>
              <a:defRPr sz="2600">
                <a:solidFill>
                  <a:srgbClr val="000000"/>
                </a:solidFill>
                <a:latin typeface="Georgia" panose="02040502050405020303" pitchFamily="18" charset="0"/>
                <a:ea typeface="MS PGothic" panose="020B0600070205080204" pitchFamily="34" charset="-128"/>
              </a:defRPr>
            </a:lvl2pPr>
            <a:lvl3pPr marL="1143000" indent="-228600">
              <a:spcBef>
                <a:spcPts val="300"/>
              </a:spcBef>
              <a:buClr>
                <a:schemeClr val="accent1"/>
              </a:buClr>
              <a:buFont typeface="Wingdings 2" panose="05020102010507070707" pitchFamily="18" charset="2"/>
              <a:buChar char=""/>
              <a:defRPr sz="2400">
                <a:solidFill>
                  <a:srgbClr val="000000"/>
                </a:solidFill>
                <a:latin typeface="Georgia" panose="02040502050405020303" pitchFamily="18" charset="0"/>
                <a:ea typeface="MS PGothic" panose="020B0600070205080204" pitchFamily="34" charset="-128"/>
              </a:defRPr>
            </a:lvl3pPr>
            <a:lvl4pPr marL="1600200" indent="-228600">
              <a:spcBef>
                <a:spcPts val="300"/>
              </a:spcBef>
              <a:buClr>
                <a:schemeClr val="accent1"/>
              </a:buClr>
              <a:buFont typeface="Wingdings 2" panose="05020102010507070707" pitchFamily="18" charset="2"/>
              <a:buChar char=""/>
              <a:defRPr sz="2200">
                <a:solidFill>
                  <a:srgbClr val="000000"/>
                </a:solidFill>
                <a:latin typeface="Georgia" panose="02040502050405020303" pitchFamily="18" charset="0"/>
                <a:ea typeface="MS PGothic" panose="020B0600070205080204" pitchFamily="34" charset="-128"/>
              </a:defRPr>
            </a:lvl4pPr>
            <a:lvl5pPr marL="2057400" indent="-228600">
              <a:spcBef>
                <a:spcPts val="300"/>
              </a:spcBef>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FA8716"/>
              </a:buClr>
              <a:buFont typeface="Georgia" panose="02040502050405020303" pitchFamily="18" charset="0"/>
              <a:buChar char="▫"/>
              <a:defRPr sz="2000">
                <a:solidFill>
                  <a:srgbClr val="000000"/>
                </a:solidFill>
                <a:latin typeface="Georgia" panose="02040502050405020303" pitchFamily="18" charset="0"/>
                <a:ea typeface="MS PGothic" panose="020B0600070205080204" pitchFamily="34" charset="-128"/>
              </a:defRPr>
            </a:lvl9pPr>
          </a:lstStyle>
          <a:p>
            <a:pPr eaLnBrk="1" hangingPunct="1">
              <a:spcBef>
                <a:spcPct val="0"/>
              </a:spcBef>
              <a:spcAft>
                <a:spcPts val="1200"/>
              </a:spcAft>
              <a:buClrTx/>
              <a:buFont typeface="Arial" panose="020B0604020202020204" pitchFamily="34" charset="0"/>
              <a:buChar char="•"/>
            </a:pPr>
            <a:r>
              <a:rPr lang="en-US" altLang="en-US" sz="2200"/>
              <a:t>SPI4 is the common data collection and assessment tool for the Universal Standards</a:t>
            </a:r>
          </a:p>
          <a:p>
            <a:pPr eaLnBrk="1" hangingPunct="1">
              <a:spcBef>
                <a:spcPct val="0"/>
              </a:spcBef>
              <a:spcAft>
                <a:spcPts val="1200"/>
              </a:spcAft>
              <a:buClrTx/>
              <a:buFont typeface="Arial" panose="020B0604020202020204" pitchFamily="34" charset="0"/>
              <a:buChar char="•"/>
            </a:pPr>
            <a:r>
              <a:rPr lang="en-US" altLang="en-US" sz="2200"/>
              <a:t>Evaluates implementation based on indicators</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irobi Training">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42065</TotalTime>
  <Words>2821</Words>
  <Application>Microsoft Macintosh PowerPoint</Application>
  <PresentationFormat>On-screen Show (4:3)</PresentationFormat>
  <Paragraphs>238</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Nairobi Training</vt:lpstr>
      <vt:lpstr> Dimension 5: Treat Employees Responsibly</vt:lpstr>
      <vt:lpstr>Agenda</vt:lpstr>
      <vt:lpstr>PowerPoint Presentation</vt:lpstr>
      <vt:lpstr>Dimension 5 of the Universal Standards</vt:lpstr>
      <vt:lpstr>Dimension 5: 3 Standards</vt:lpstr>
      <vt:lpstr>PowerPoint Presentation</vt:lpstr>
      <vt:lpstr>PowerPoint Presentation</vt:lpstr>
      <vt:lpstr>PowerPoint Presentation</vt:lpstr>
      <vt:lpstr>PowerPoint Presentation</vt:lpstr>
      <vt:lpstr>PowerPoint Presentation</vt:lpstr>
      <vt:lpstr>Agenda</vt:lpstr>
      <vt:lpstr>Meet your Speakers!</vt:lpstr>
      <vt:lpstr> Introduction to VF AzerCredit </vt:lpstr>
      <vt:lpstr>What mechanisms have you put in place for meeting the standards of the dimension “treat employees responsibly”?</vt:lpstr>
      <vt:lpstr>Can you give us an overview of the Code of Ethics and how it relates to dimension 5?</vt:lpstr>
      <vt:lpstr>What was the process of developing and implementing VF AzerCredit’s Code of Ethics?</vt:lpstr>
      <vt:lpstr>How was the code of ethics disseminated among the staff?</vt:lpstr>
      <vt:lpstr>What were the costs involved in implementing such an initiative?</vt:lpstr>
      <vt:lpstr>What are the benefits of these initiatives for VF AzerCredit?</vt:lpstr>
      <vt:lpstr>How have these practices benefitted your clients and staff?</vt:lpstr>
      <vt:lpstr>What advice do you have for other practitioners who want to practice standards of this dimension?</vt:lpstr>
      <vt:lpstr>Agenda</vt:lpstr>
      <vt:lpstr>Agenda</vt:lpstr>
      <vt:lpstr>Take Action: Use the Implementation Guide!</vt:lpstr>
      <vt:lpstr>Take Action: Consult the Resource Center!</vt:lpstr>
      <vt:lpstr>Where to find more information:</vt:lpstr>
      <vt:lpstr>   Thank you for your participation! </vt:lpstr>
    </vt:vector>
  </TitlesOfParts>
  <Company>3Jump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cgerteiser</dc:creator>
  <cp:lastModifiedBy>Yamini Annadanam</cp:lastModifiedBy>
  <cp:revision>2239</cp:revision>
  <cp:lastPrinted>2012-07-30T14:56:40Z</cp:lastPrinted>
  <dcterms:created xsi:type="dcterms:W3CDTF">2011-01-26T00:06:24Z</dcterms:created>
  <dcterms:modified xsi:type="dcterms:W3CDTF">2015-04-23T10:41:38Z</dcterms:modified>
</cp:coreProperties>
</file>