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921" r:id="rId3"/>
    <p:sldId id="922" r:id="rId4"/>
    <p:sldId id="923" r:id="rId5"/>
    <p:sldId id="924" r:id="rId6"/>
    <p:sldId id="925" r:id="rId7"/>
    <p:sldId id="926" r:id="rId8"/>
    <p:sldId id="927" r:id="rId9"/>
    <p:sldId id="928" r:id="rId10"/>
    <p:sldId id="865" r:id="rId11"/>
    <p:sldId id="910" r:id="rId12"/>
    <p:sldId id="911" r:id="rId13"/>
    <p:sldId id="912" r:id="rId14"/>
    <p:sldId id="913" r:id="rId15"/>
    <p:sldId id="916" r:id="rId16"/>
    <p:sldId id="920" r:id="rId17"/>
    <p:sldId id="917" r:id="rId18"/>
    <p:sldId id="918" r:id="rId19"/>
    <p:sldId id="919" r:id="rId20"/>
    <p:sldId id="938" r:id="rId2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ee Bradley" initials="LB" lastIdx="28" clrIdx="0"/>
  <p:cmAuthor id="1" name="Deena Burjorjee dburjorjee" initials="DB" lastIdx="1" clrIdx="1"/>
  <p:cmAuthor id="2" name="cgerteiser" initials="c" lastIdx="20" clrIdx="2"/>
  <p:cmAuthor id="3" name="Patrick Kelley" initials="PK" lastIdx="17" clrIdx="3"/>
  <p:cmAuthor id="4" name="yOlteanu" initials="y" lastIdx="10" clrIdx="4"/>
  <p:cmAuthor id="5" name="Yasmin Olteanu" initials="YO" lastIdx="1" clrIdx="5"/>
  <p:cmAuthor id="6" name="Author" initials="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EE7"/>
    <a:srgbClr val="000000"/>
    <a:srgbClr val="FCDBCC"/>
    <a:srgbClr val="D0FE6A"/>
    <a:srgbClr val="B66813"/>
    <a:srgbClr val="F9B495"/>
    <a:srgbClr val="FF0000"/>
    <a:srgbClr val="FDE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5" autoAdjust="0"/>
    <p:restoredTop sz="89068" autoAdjust="0"/>
  </p:normalViewPr>
  <p:slideViewPr>
    <p:cSldViewPr snapToGrid="0">
      <p:cViewPr varScale="1">
        <p:scale>
          <a:sx n="64" d="100"/>
          <a:sy n="64" d="100"/>
        </p:scale>
        <p:origin x="-1328" y="-104"/>
      </p:cViewPr>
      <p:guideLst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68" y="-90"/>
      </p:cViewPr>
      <p:guideLst>
        <p:guide orient="horz" pos="3134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r">
              <a:defRPr sz="1300"/>
            </a:lvl1pPr>
          </a:lstStyle>
          <a:p>
            <a:fld id="{9F47813F-4329-5245-898D-F9AAC1FBB4E6}" type="datetimeFigureOut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r">
              <a:defRPr sz="1300"/>
            </a:lvl1pPr>
          </a:lstStyle>
          <a:p>
            <a:fld id="{8BC6CD93-617D-E243-8901-71EC94F18E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r">
              <a:defRPr sz="1300"/>
            </a:lvl1pPr>
          </a:lstStyle>
          <a:p>
            <a:fld id="{192FE1A8-87DA-4BAA-82CB-D89BE7DD496D}" type="datetimeFigureOut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316" tIns="49659" rIns="99316" bIns="49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51"/>
            <a:ext cx="5444490" cy="4474847"/>
          </a:xfrm>
          <a:prstGeom prst="rect">
            <a:avLst/>
          </a:prstGeom>
        </p:spPr>
        <p:txBody>
          <a:bodyPr vert="horz" lIns="99316" tIns="49659" rIns="99316" bIns="49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r">
              <a:defRPr sz="1300"/>
            </a:lvl1pPr>
          </a:lstStyle>
          <a:p>
            <a:fld id="{06154A40-228E-48E4-80D8-AC6386B49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791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620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368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F161-E83C-4D4F-802C-A8BBE7C19EA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49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F161-E83C-4D4F-802C-A8BBE7C19EA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499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F161-E83C-4D4F-802C-A8BBE7C19EA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499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F161-E83C-4D4F-802C-A8BBE7C19EA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499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F6E5-7D66-4974-8DEE-CDFB40733199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43BF-4682-468A-A74A-B4BAFC945DCC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B3F1-8FC5-44B9-862D-3C0BA7C77D9A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93BCC3-267A-8849-9119-C03352B59428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7/28/14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16357F-9992-564A-B18A-2E887FEDCA1C}" type="slidenum">
              <a:rPr lang="en-US" smtClean="0">
                <a:solidFill>
                  <a:prstClr val="white"/>
                </a:solidFill>
                <a:latin typeface="Georgia"/>
              </a:rPr>
              <a:pPr/>
              <a:t>‹#›</a:t>
            </a:fld>
            <a:endParaRPr lang="en-US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95578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7/28/14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0D9A-1E78-1C4E-8DDE-8D6411FFFF54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1209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73066C-72DF-6E42-A0D2-D381E0D697DC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7/28/14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1056B5-D717-7E45-AF88-7058DB402C65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14078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3066C-72DF-6E42-A0D2-D381E0D697DC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7/28/14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1056B5-D717-7E45-AF88-7058DB402C65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405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5E62-1A1B-F944-A6A8-F237252F9F91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7/28/14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81A8-4A28-DA43-A986-7A4577DDBCCD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8501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4A28-5E7E-40B5-9527-66CCA902270F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685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5286" y="6236821"/>
            <a:ext cx="1713429" cy="4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06E2-A7BA-4F6D-AB83-A6575CA1063F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65AC-DA77-4AF1-ADB5-A11047446577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16002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0B94-5358-4A56-B461-4D5D5D09A36B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AF8-D8DB-461E-879A-75F1C8CB1D61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F805-1343-460A-9C9F-BD5327CD4526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DB4B-654A-426C-8F11-82E3BFEF97BE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298F-BA4A-42C4-8B1F-5CC481365075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C4AF-70BA-418D-80ED-ECA5D40881EB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0FA4-A987-465D-970F-C60F5FD2D8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 defTabSz="457200"/>
              <a:t>7/28/14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defTabSz="457200"/>
            <a:fld id="{061F0D9A-1E78-1C4E-8DDE-8D6411FFFF54}" type="slidenum">
              <a:rPr lang="en-US" smtClean="0">
                <a:latin typeface="Georgia"/>
              </a:rPr>
              <a:pPr defTabSz="457200"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79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04"/>
            <a:ext cx="8458200" cy="157350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Dimension 6: Balance Social and Financial Performance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5" descr="SocialPerformance400x1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909184"/>
            <a:ext cx="480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4897999"/>
            <a:ext cx="8262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Georgia"/>
              </a:rPr>
              <a:t>Today’s speakers: Leah Wardle, SPTF and Christophe </a:t>
            </a:r>
            <a:r>
              <a:rPr lang="en-US" sz="2800" dirty="0" err="1" smtClean="0">
                <a:solidFill>
                  <a:prstClr val="black"/>
                </a:solidFill>
                <a:latin typeface="Georgia"/>
              </a:rPr>
              <a:t>Bochatay</a:t>
            </a:r>
            <a:r>
              <a:rPr lang="en-US" sz="2800" dirty="0" smtClean="0">
                <a:solidFill>
                  <a:prstClr val="black"/>
                </a:solidFill>
                <a:latin typeface="Georgia"/>
              </a:rPr>
              <a:t>, Triple Jump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047463"/>
            <a:ext cx="8356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000" dirty="0" smtClean="0">
                <a:solidFill>
                  <a:prstClr val="black"/>
                </a:solidFill>
                <a:latin typeface="Georgia"/>
              </a:rPr>
              <a:t>The Universal Standards Implementation Series</a:t>
            </a:r>
          </a:p>
          <a:p>
            <a:pPr defTabSz="457200"/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6722" y="6093423"/>
            <a:ext cx="151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Georgia"/>
              </a:rPr>
              <a:t>July 15, 2014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6205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7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Part I screens 3 criteria to establish if deeper analysis is needed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5368" y="1717485"/>
            <a:ext cx="2591356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Weighted average APR &gt; 50%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49692" y="1717485"/>
            <a:ext cx="1268829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APR</a:t>
            </a:r>
            <a:r>
              <a:rPr lang="en-US" sz="1600" baseline="30000" dirty="0" smtClean="0">
                <a:solidFill>
                  <a:schemeClr val="tx1"/>
                </a:solidFill>
              </a:rPr>
              <a:t> (1)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76710" y="1717485"/>
            <a:ext cx="4026064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What is the average APR  of the MFI?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</a:rPr>
              <a:t>APR of </a:t>
            </a:r>
            <a:r>
              <a:rPr lang="fr-CH" sz="1600" dirty="0" err="1" smtClean="0">
                <a:solidFill>
                  <a:schemeClr val="tx1"/>
                </a:solidFill>
              </a:rPr>
              <a:t>each</a:t>
            </a:r>
            <a:r>
              <a:rPr lang="fr-CH" sz="1600" dirty="0" smtClean="0">
                <a:solidFill>
                  <a:schemeClr val="tx1"/>
                </a:solidFill>
              </a:rPr>
              <a:t> of the MFI </a:t>
            </a:r>
            <a:r>
              <a:rPr lang="fr-CH" sz="1600" dirty="0" err="1" smtClean="0">
                <a:solidFill>
                  <a:schemeClr val="tx1"/>
                </a:solidFill>
              </a:rPr>
              <a:t>loan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products</a:t>
            </a:r>
            <a:endParaRPr lang="fr-CH" sz="16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</a:rPr>
              <a:t>Number</a:t>
            </a:r>
            <a:r>
              <a:rPr lang="fr-CH" sz="1600" dirty="0" smtClean="0">
                <a:solidFill>
                  <a:schemeClr val="tx1"/>
                </a:solidFill>
              </a:rPr>
              <a:t> of </a:t>
            </a:r>
            <a:r>
              <a:rPr lang="fr-CH" sz="1600" dirty="0" err="1" smtClean="0">
                <a:solidFill>
                  <a:schemeClr val="tx1"/>
                </a:solidFill>
              </a:rPr>
              <a:t>outstanding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loans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65363" y="2756605"/>
            <a:ext cx="2591356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Average APR &gt; 1.2x peer average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9687" y="2756605"/>
            <a:ext cx="1268829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APR relative to peers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976705" y="2756605"/>
            <a:ext cx="4026064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How does the APR compare to APR of peers?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</a:rPr>
              <a:t>Average</a:t>
            </a:r>
            <a:r>
              <a:rPr lang="fr-CH" sz="1600" dirty="0" smtClean="0">
                <a:solidFill>
                  <a:schemeClr val="tx1"/>
                </a:solidFill>
              </a:rPr>
              <a:t> APR as </a:t>
            </a:r>
            <a:r>
              <a:rPr lang="fr-CH" sz="1600" dirty="0" err="1" smtClean="0">
                <a:solidFill>
                  <a:schemeClr val="tx1"/>
                </a:solidFill>
              </a:rPr>
              <a:t>calculated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under</a:t>
            </a:r>
            <a:r>
              <a:rPr lang="fr-CH" sz="1600" dirty="0" smtClean="0">
                <a:solidFill>
                  <a:schemeClr val="tx1"/>
                </a:solidFill>
              </a:rPr>
              <a:t> (1) </a:t>
            </a:r>
            <a:r>
              <a:rPr lang="fr-CH" sz="1600" dirty="0" err="1" smtClean="0">
                <a:solidFill>
                  <a:schemeClr val="tx1"/>
                </a:solidFill>
              </a:rPr>
              <a:t>above</a:t>
            </a:r>
            <a:endParaRPr lang="fr-CH" sz="16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</a:rPr>
              <a:t>APR of 3 </a:t>
            </a:r>
            <a:r>
              <a:rPr lang="fr-CH" sz="1600" dirty="0" err="1" smtClean="0">
                <a:solidFill>
                  <a:schemeClr val="tx1"/>
                </a:solidFill>
              </a:rPr>
              <a:t>most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similar</a:t>
            </a:r>
            <a:r>
              <a:rPr lang="fr-CH" sz="1600" dirty="0" smtClean="0">
                <a:solidFill>
                  <a:schemeClr val="tx1"/>
                </a:solidFill>
              </a:rPr>
              <a:t> MFIs in the country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65358" y="3740305"/>
            <a:ext cx="2591356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RoA &gt; 6%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RoE &gt; 25%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49682" y="3740305"/>
            <a:ext cx="1268829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Profitability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76700" y="3740305"/>
            <a:ext cx="4026064" cy="805857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How profitable was the MFI over last 3 years?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</a:rPr>
              <a:t>Return on </a:t>
            </a:r>
            <a:r>
              <a:rPr lang="fr-CH" sz="1600" dirty="0" err="1" smtClean="0">
                <a:solidFill>
                  <a:schemeClr val="tx1"/>
                </a:solidFill>
              </a:rPr>
              <a:t>Assets</a:t>
            </a:r>
            <a:r>
              <a:rPr lang="fr-CH" sz="1600" dirty="0" smtClean="0">
                <a:solidFill>
                  <a:schemeClr val="tx1"/>
                </a:solidFill>
              </a:rPr>
              <a:t> (RoA)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</a:rPr>
              <a:t>Return on </a:t>
            </a:r>
            <a:r>
              <a:rPr lang="fr-CH" sz="1600" dirty="0" err="1" smtClean="0">
                <a:solidFill>
                  <a:schemeClr val="tx1"/>
                </a:solidFill>
              </a:rPr>
              <a:t>Equity</a:t>
            </a:r>
            <a:r>
              <a:rPr lang="fr-CH" sz="1600" dirty="0" smtClean="0">
                <a:solidFill>
                  <a:schemeClr val="tx1"/>
                </a:solidFill>
              </a:rPr>
              <a:t> (RoE)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5368" y="1158089"/>
            <a:ext cx="2591356" cy="347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Threshold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9692" y="1158089"/>
            <a:ext cx="1268829" cy="347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Criteria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76710" y="1158089"/>
            <a:ext cx="4026064" cy="347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Question asked / Input factors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129477" y="1954843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9472" y="2993963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CH" sz="1600" dirty="0" smtClean="0">
                <a:solidFill>
                  <a:srgbClr val="000000"/>
                </a:solidFill>
                <a:latin typeface="Arial" charset="0"/>
              </a:rPr>
              <a:t>B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29467" y="3977663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CH" sz="1600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" y="6400800"/>
            <a:ext cx="31112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sz="1200" dirty="0" smtClean="0"/>
              <a:t>Annual percentage rate (non-compounded)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577" y="5155475"/>
            <a:ext cx="754622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 algn="ctr">
              <a:spcBef>
                <a:spcPts val="120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If one of the three Criteria is above the Threshold, then a deeper analysis is required: Part II needs to be filled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162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Part II analysis looks in more details at APR and profitability…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89813" y="1682273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&gt; 80%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818" y="1682268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50-80%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907828" y="1682268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&lt; 50%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6368" y="1682278"/>
            <a:ext cx="126882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APR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13386" y="1682278"/>
            <a:ext cx="3818066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What is the average APR of the MFI?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165145" y="5744438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&gt; 6%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24150" y="5744433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2-6%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883160" y="5744433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&lt; 2%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61700" y="5744443"/>
            <a:ext cx="126882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Profitability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88718" y="5744443"/>
            <a:ext cx="3818066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mtClean="0">
                <a:solidFill>
                  <a:schemeClr val="tx1"/>
                </a:solidFill>
              </a:rPr>
              <a:t>What is the level of RoA?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65145" y="5122132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&gt; 1.2x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024150" y="5122127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0.8 – 1.2x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883160" y="5122127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&gt; 0.8x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61700" y="5122137"/>
            <a:ext cx="126882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APR relative to peers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88718" y="5122137"/>
            <a:ext cx="3818066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How does the APR compare to APR of peers?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89808" y="2304587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&gt; 1.1x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048813" y="2304582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0.9 – 1.1x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907823" y="2304582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&lt; 0.9x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86363" y="2304590"/>
            <a:ext cx="1268829" cy="2606949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APR vs loan sizes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13381" y="2304590"/>
            <a:ext cx="3818066" cy="2606949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How does the APR relate to average loan size?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Use  approx. “universal” APR vs. loan size curve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Divide APR of MFI / APR indicated by curve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5210" y="2968553"/>
            <a:ext cx="3409376" cy="1831682"/>
          </a:xfrm>
          <a:prstGeom prst="rect">
            <a:avLst/>
          </a:prstGeom>
          <a:solidFill>
            <a:srgbClr val="FDEEE7"/>
          </a:solidFill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6189813" y="1172591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LEAST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48818" y="1172586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MEDIUM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907828" y="1172586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MOST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6368" y="946676"/>
            <a:ext cx="1268829" cy="547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Dimension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213386" y="946676"/>
            <a:ext cx="3818066" cy="547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Question asked / Input factors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89813" y="946676"/>
            <a:ext cx="2570984" cy="225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Scoring points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66153" y="1725665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41485" y="5787830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341485" y="5165524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66148" y="2347979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189813" y="1703789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&lt;2%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818" y="1703784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2-10%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907828" y="1703784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&gt;10%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33879" y="1747181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CH" sz="12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6368" y="1703794"/>
            <a:ext cx="126882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Added value to clients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13386" y="1703794"/>
            <a:ext cx="3818066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Spread between APR charged by MFI and end borrower’s net business margin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11305" y="2304269"/>
            <a:ext cx="8253872" cy="3930841"/>
            <a:chOff x="611305" y="1765163"/>
            <a:chExt cx="8253872" cy="449146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305" y="1765163"/>
              <a:ext cx="6286500" cy="37433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08865" y="2139248"/>
              <a:ext cx="6286500" cy="37433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78677" y="2513302"/>
              <a:ext cx="6286500" cy="37433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</p:grpSp>
      <p:sp>
        <p:nvSpPr>
          <p:cNvPr id="34" name="Rectangle 33"/>
          <p:cNvSpPr/>
          <p:nvPr/>
        </p:nvSpPr>
        <p:spPr>
          <a:xfrm>
            <a:off x="381000" y="228600"/>
            <a:ext cx="8047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… compares interest rates to business returns of end clients…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6368" y="1043498"/>
            <a:ext cx="1268829" cy="547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Dimension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13386" y="1043498"/>
            <a:ext cx="3818066" cy="547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Question asked / Input factors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89813" y="1265579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LEAST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48818" y="1265574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MEDIUM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07828" y="1265574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MOST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89813" y="1039664"/>
            <a:ext cx="2570984" cy="225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Scoring points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186716" y="1635818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5721" y="1635813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1  factor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904731" y="1635813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2+ factors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30782" y="1679210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6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3271" y="1635824"/>
            <a:ext cx="1268829" cy="1645263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Cost in the operating environment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10289" y="1635824"/>
            <a:ext cx="3818066" cy="1645263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Are there specific factors in the environment that contribute to higher than usual costs for the MFI?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High salary levels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Very rural MFI with large distances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High administrative costs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High borrowing costs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Inflation 10% or above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5903" y="3358606"/>
            <a:ext cx="852969" cy="1082994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34908" y="3358601"/>
            <a:ext cx="852969" cy="1082994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Has lowered rates or has plans to do so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893918" y="3358601"/>
            <a:ext cx="852969" cy="1082994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both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19969" y="3401999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7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2458" y="3358612"/>
            <a:ext cx="1268829" cy="1082988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Efforts to lower rates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99476" y="3358612"/>
            <a:ext cx="3818066" cy="1082988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Did the MFI lower APRs and/or has credible plans to do so in the near future?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75903" y="5099773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34908" y="5099768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1 factor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93918" y="5099768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2 factors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319969" y="5143165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9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2458" y="5099778"/>
            <a:ext cx="1268829" cy="1569971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Equity cushion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99476" y="5099778"/>
            <a:ext cx="3818066" cy="1569971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mtClean="0">
                <a:solidFill>
                  <a:schemeClr val="tx1"/>
                </a:solidFill>
              </a:rPr>
              <a:t>Are there factors in which make it necessary to build up an equity cushion?</a:t>
            </a:r>
          </a:p>
          <a:p>
            <a:pPr>
              <a:buFont typeface="Arial" pitchFamily="34" charset="0"/>
              <a:buChar char="•"/>
            </a:pPr>
            <a:r>
              <a:rPr lang="en-US" sz="1200" smtClean="0">
                <a:solidFill>
                  <a:schemeClr val="tx1"/>
                </a:solidFill>
              </a:rPr>
              <a:t> Below standard solvency </a:t>
            </a:r>
          </a:p>
          <a:p>
            <a:pPr>
              <a:buFont typeface="Arial" pitchFamily="34" charset="0"/>
              <a:buChar char="•"/>
            </a:pPr>
            <a:r>
              <a:rPr lang="en-US" sz="1200" smtClean="0">
                <a:solidFill>
                  <a:schemeClr val="tx1"/>
                </a:solidFill>
              </a:rPr>
              <a:t> Specific regulatory requirements which the MFI struggles to fulfil </a:t>
            </a:r>
          </a:p>
          <a:p>
            <a:pPr>
              <a:buFont typeface="Arial" pitchFamily="34" charset="0"/>
              <a:buChar char="•"/>
            </a:pPr>
            <a:r>
              <a:rPr lang="en-US" sz="1200" smtClean="0">
                <a:solidFill>
                  <a:schemeClr val="tx1"/>
                </a:solidFill>
              </a:rPr>
              <a:t> Currency fluctuation 15% or above </a:t>
            </a:r>
          </a:p>
          <a:p>
            <a:pPr>
              <a:buFont typeface="Arial" pitchFamily="34" charset="0"/>
              <a:buChar char="•"/>
            </a:pPr>
            <a:r>
              <a:rPr lang="en-US" sz="1200" smtClean="0">
                <a:solidFill>
                  <a:schemeClr val="tx1"/>
                </a:solidFill>
              </a:rPr>
              <a:t> Significant political instability</a:t>
            </a:r>
          </a:p>
          <a:p>
            <a:pPr>
              <a:buFont typeface="Arial" pitchFamily="34" charset="0"/>
              <a:buChar char="•"/>
            </a:pPr>
            <a:r>
              <a:rPr lang="en-US" sz="1200" smtClean="0">
                <a:solidFill>
                  <a:schemeClr val="tx1"/>
                </a:solidFill>
              </a:rPr>
              <a:t> Recurring natural disasters…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175903" y="4531746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&gt; 33% dividend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034908" y="4531741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&lt; 33% dividend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893918" y="4531741"/>
            <a:ext cx="85296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No dividend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319969" y="4575138"/>
            <a:ext cx="357187" cy="3571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  <a:latin typeface="Arial" charset="0"/>
              </a:rPr>
              <a:t>8</a:t>
            </a:r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2458" y="4531751"/>
            <a:ext cx="1268829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Use of profits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99476" y="4531751"/>
            <a:ext cx="3818066" cy="457200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Does the MFI distribute its profit or reinvest it in the institution?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1000" y="228600"/>
            <a:ext cx="6284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… and considers a number of mitigating factors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86368" y="978950"/>
            <a:ext cx="1268829" cy="547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Dimension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213386" y="978950"/>
            <a:ext cx="3818066" cy="547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Question asked / Input factors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189813" y="1203587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LEAST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48818" y="1203582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MEDIUM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907828" y="1203582"/>
            <a:ext cx="852969" cy="321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MOST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189813" y="977672"/>
            <a:ext cx="2570984" cy="225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Scoring points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7443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Outcome of traffic light influences TJ investment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65826" y="968189"/>
            <a:ext cx="282319" cy="4707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Rot="1" noChangeArrowheads="1"/>
          </p:cNvSpPr>
          <p:nvPr/>
        </p:nvSpPr>
        <p:spPr>
          <a:xfrm>
            <a:off x="827088" y="1133613"/>
            <a:ext cx="7961312" cy="48275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GREEN:</a:t>
            </a:r>
            <a:r>
              <a:rPr kumimoji="0" lang="en-US" sz="1800" b="1" i="0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800" b="0" i="0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 specific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actions required, general monitoring of situation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YELLOW:</a:t>
            </a:r>
            <a:r>
              <a:rPr kumimoji="0" lang="en-US" sz="1800" b="1" i="0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following set of actions should be </a:t>
            </a:r>
            <a:r>
              <a:rPr lang="en-US" dirty="0" smtClean="0">
                <a:solidFill>
                  <a:srgbClr val="333333"/>
                </a:solidFill>
                <a:latin typeface="Calibri" pitchFamily="34" charset="0"/>
              </a:rPr>
              <a:t>implemented, taking into consideration the sustainability of the MFI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endParaRPr kumimoji="0" lang="en-US" sz="1800" b="0" i="0" u="sng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Approval of the loan subject to a commitment in writing from the MFI to lower effective rates within a 12-18 month period (e.g. the MFI agrees to pass on reductions in the total cost ratio to clients)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Loan Tenor reduced to a maximum of 24 months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TJ Investment Officer to review effective interest rate annually and result to be included in annual progress report to the fund under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management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RED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Not eligible for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investment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03225" y="5066738"/>
            <a:ext cx="425449" cy="418577"/>
          </a:xfrm>
          <a:prstGeom prst="ellipse">
            <a:avLst/>
          </a:prstGeom>
          <a:solidFill>
            <a:srgbClr val="C00000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3700" y="1813448"/>
            <a:ext cx="425449" cy="4185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3225" y="1085849"/>
            <a:ext cx="425449" cy="41857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165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endParaRPr lang="en-US" sz="14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5600" indent="-173038">
              <a:spcBef>
                <a:spcPts val="0"/>
              </a:spcBef>
              <a:buNone/>
              <a:defRPr/>
            </a:pPr>
            <a:endParaRPr lang="en-US" sz="16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en-US" sz="1600" kern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6845" y="2324746"/>
            <a:ext cx="61528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Download the Interest Traffic Light at: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u="sng" dirty="0" smtClean="0"/>
              <a:t>www.interesttrafficlight.org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17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Executive Compensation Questionnaire  </a:t>
            </a:r>
            <a:r>
              <a:rPr lang="en-US" sz="2400" b="1" kern="0" dirty="0" smtClean="0">
                <a:solidFill>
                  <a:schemeClr val="accent1"/>
                </a:solidFill>
                <a:latin typeface="Calibri" pitchFamily="34" charset="0"/>
              </a:rPr>
              <a:t>-&gt;Universal Standard 6D 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165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Developed to standardize our assessment of CEO’s remuneration package  and designed  to provide our investment committees all the elements to make a decision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TJ requires the MFI to be transparent on the compensation of its CEO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We define here the CEO compensation package as the gross sum of salary, bonuses and pension benefits received by the CEO during the last fiscal year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All MFIs reporting a total CEO compensation package above USD 150.000  must be further assessed through a set of 6 questions  </a:t>
            </a:r>
          </a:p>
          <a:p>
            <a:pPr>
              <a:spcBef>
                <a:spcPts val="1200"/>
              </a:spcBef>
              <a:buNone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5600" indent="-173038">
              <a:spcBef>
                <a:spcPts val="0"/>
              </a:spcBef>
              <a:buNone/>
              <a:defRPr/>
            </a:pPr>
            <a:endParaRPr lang="en-US" sz="18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sz="18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sz="18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en-US" sz="1800" kern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087580"/>
            <a:ext cx="304800" cy="48975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17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Executive Compensation Questionnaire                     </a:t>
            </a:r>
            <a:endParaRPr lang="en-US" sz="2400" b="1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165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the structure of the compensation package appropriate?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Incentive systems and  inclusion of longer term targets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Stock options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 the board setting compensation and is the board sufficiently independent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Ratio of  CEO compensation to the one of junior loan officers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the compensation package in-line with executive compensation packages of peers?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there elements that make the MFI a particularly complex institution to manage?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Legal form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Size of the institution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5600" indent="-173038">
              <a:spcBef>
                <a:spcPts val="0"/>
              </a:spcBef>
              <a:buNone/>
              <a:defRPr/>
            </a:pPr>
            <a:endParaRPr lang="en-US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087580"/>
            <a:ext cx="304800" cy="48975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17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Executive Compensation Questionnaire                     </a:t>
            </a:r>
            <a:r>
              <a:rPr lang="en-US" sz="2400" b="1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165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 startAt="4"/>
            </a:pP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Does the performance of the CEO stand out?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Compare performance against peers in terms of growth, sustainability, outreach and SPM</a:t>
            </a:r>
          </a:p>
          <a:p>
            <a:pPr lvl="1">
              <a:spcBef>
                <a:spcPts val="1200"/>
              </a:spcBef>
              <a:buNone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+mj-lt"/>
              <a:buAutoNum type="arabicPeriod" startAt="4"/>
            </a:pP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there any elements in the operating environment that justify higher compensation?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Living expenses, hardship, availability of skilled executives</a:t>
            </a:r>
          </a:p>
          <a:p>
            <a:pPr>
              <a:spcBef>
                <a:spcPts val="1200"/>
              </a:spcBef>
              <a:buFont typeface="+mj-lt"/>
              <a:buAutoNum type="arabicPeriod" startAt="4"/>
            </a:pPr>
            <a:endParaRPr lang="en-US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+mj-lt"/>
              <a:buAutoNum type="arabicPeriod" startAt="4"/>
            </a:pP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profits and interest rates at acceptable levels?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the Interest Traffic Light green?</a:t>
            </a:r>
          </a:p>
          <a:p>
            <a:pPr>
              <a:spcBef>
                <a:spcPts val="1200"/>
              </a:spcBef>
              <a:buFont typeface="+mj-lt"/>
              <a:buAutoNum type="arabicPeriod" startAt="4"/>
            </a:pPr>
            <a:endParaRPr lang="en-US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5600" indent="-173038">
              <a:spcBef>
                <a:spcPts val="0"/>
              </a:spcBef>
              <a:buNone/>
              <a:defRPr/>
            </a:pPr>
            <a:endParaRPr lang="en-US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087580"/>
            <a:ext cx="304800" cy="48975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7891"/>
            <a:ext cx="8229600" cy="1066800"/>
          </a:xfrm>
        </p:spPr>
        <p:txBody>
          <a:bodyPr/>
          <a:lstStyle/>
          <a:p>
            <a:r>
              <a:rPr lang="en-US" dirty="0" smtClean="0"/>
              <a:t>Discussion with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Dimension 6 of the Universal Standards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Presentation by Christophe </a:t>
            </a:r>
            <a:r>
              <a:rPr lang="en-US" dirty="0" err="1" smtClean="0"/>
              <a:t>Bochatay</a:t>
            </a:r>
            <a:r>
              <a:rPr lang="en-US" dirty="0" smtClean="0"/>
              <a:t>, Triple Jump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Discussion with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Dimension 6 of the Universal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5181601"/>
          </a:xfrm>
        </p:spPr>
        <p:txBody>
          <a:bodyPr>
            <a:normAutofit/>
          </a:bodyPr>
          <a:lstStyle/>
          <a:p>
            <a:r>
              <a:rPr lang="en-US" b="1" dirty="0" smtClean="0"/>
              <a:t>Title</a:t>
            </a:r>
            <a:r>
              <a:rPr lang="en-US" dirty="0" smtClean="0"/>
              <a:t>: Balance Social and Financial Performance</a:t>
            </a:r>
          </a:p>
          <a:p>
            <a:endParaRPr lang="en-US" dirty="0" smtClean="0"/>
          </a:p>
          <a:p>
            <a:r>
              <a:rPr lang="en-US" b="1" dirty="0" smtClean="0"/>
              <a:t>Rationale</a:t>
            </a:r>
            <a:r>
              <a:rPr lang="en-US" dirty="0" smtClean="0"/>
              <a:t>: An institution’s financial decisions and results should reflect their social goals.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 smtClean="0"/>
              <a:t>Four standards: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6a- </a:t>
            </a:r>
            <a:r>
              <a:rPr lang="en-US" dirty="0" smtClean="0">
                <a:solidFill>
                  <a:schemeClr val="tx1"/>
                </a:solidFill>
              </a:rPr>
              <a:t>Growth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6b- </a:t>
            </a:r>
            <a:r>
              <a:rPr lang="en-US" dirty="0" smtClean="0">
                <a:solidFill>
                  <a:schemeClr val="tx1"/>
                </a:solidFill>
              </a:rPr>
              <a:t>Returns &amp; financing structure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6c</a:t>
            </a:r>
            <a:r>
              <a:rPr lang="en-US" dirty="0" smtClean="0">
                <a:solidFill>
                  <a:schemeClr val="tx1"/>
                </a:solidFill>
              </a:rPr>
              <a:t>- Pricing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6d</a:t>
            </a:r>
            <a:r>
              <a:rPr lang="en-US" dirty="0" smtClean="0">
                <a:solidFill>
                  <a:schemeClr val="tx1"/>
                </a:solidFill>
              </a:rPr>
              <a:t>- Executive compensation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7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9183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Georgia"/>
              </a:rPr>
              <a:t>6a- The institution sets and monitors growth rates that promote both financial sustainability and client well-being.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319822"/>
              </p:ext>
            </p:extLst>
          </p:nvPr>
        </p:nvGraphicFramePr>
        <p:xfrm>
          <a:off x="0" y="1643678"/>
          <a:ext cx="9144000" cy="521432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5269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Essential Practices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73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Set a policy on sustainable target growth rates, for all branches/regions and all product types, considering the institution's growth capacity and the markets being targeted.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Analyze growth rates and market saturation to assess whether growth policies ensure both financial sustainability and client well-being.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Monitor whether internal capacity is keeping pace with institutional growth in number of clients and amount of loans and deposits, and enhance that capacity as needed.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20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9183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dirty="0">
                <a:solidFill>
                  <a:prstClr val="black"/>
                </a:solidFill>
                <a:latin typeface="Georgia"/>
              </a:rPr>
              <a:t>6b- Equity investors, lenders, board and management are aligned on the institution’s double bottom line and implement an appropriate financial structure in its mix of sources, terms, and desired returns.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59304"/>
              </p:ext>
            </p:extLst>
          </p:nvPr>
        </p:nvGraphicFramePr>
        <p:xfrm>
          <a:off x="0" y="1788134"/>
          <a:ext cx="9144000" cy="546761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45232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Essential Practices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1529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baseline="0" dirty="0" smtClean="0"/>
                        <a:t>Set clear policies on desired level of returns and on how those returns will be used.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Engage with funders whose expectations for financial returns, timeframe and exit strategies are aligned with your social goals and stage of development.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deciding on funding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sources,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cost would be passed on to the client.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 client savings and cash collateral.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Maintain a transparent financial structure.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67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9183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Georgia"/>
              </a:rPr>
              <a:t>6c- Pursuit of profits does not undermine the long-term sustainability of the institution or client well-being. 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74466"/>
              </p:ext>
            </p:extLst>
          </p:nvPr>
        </p:nvGraphicFramePr>
        <p:xfrm>
          <a:off x="0" y="1643678"/>
          <a:ext cx="9144000" cy="53732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52694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Essential Practices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73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Set market-based,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non-discriminatory pricing.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kumimoji="0"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Ensure efficiency ratios are aligned with peers.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not charge excessive fees.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kumimoji="0"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 whether pricing levels are consistent with your policies on returns.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kumimoji="0"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a field-officer-to-client ratio that promotes high service quality for clients.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2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52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9183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Georgia"/>
              </a:rPr>
              <a:t>6d- The institution offers  compensation to senior managers that is appropriate to a double bottom line institution. 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66492"/>
              </p:ext>
            </p:extLst>
          </p:nvPr>
        </p:nvGraphicFramePr>
        <p:xfrm>
          <a:off x="0" y="1643678"/>
          <a:ext cx="9144000" cy="521432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52694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Essential Practices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738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that compensation of the CEO/Managing Director and other senior employees is in line with your social goals.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kumimoji="0"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senior management compensation is in part incentive-based, include the social performance evaluation.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kumimoji="0"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Upon request, transparently disclose compensation to regulators, auditors, raters, donors, lenders, and investors.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2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Calculate the difference between the average compensation of top level executives and field employees, and analyze whether this spread is consistent with the your mission.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39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99" y="1910869"/>
            <a:ext cx="8229600" cy="106984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Presentation by Christophe </a:t>
            </a:r>
            <a:r>
              <a:rPr lang="en-US" dirty="0" err="1" smtClean="0">
                <a:solidFill>
                  <a:srgbClr val="000000"/>
                </a:solidFill>
              </a:rPr>
              <a:t>Bochatay</a:t>
            </a:r>
            <a:r>
              <a:rPr lang="en-US" dirty="0" smtClean="0">
                <a:solidFill>
                  <a:srgbClr val="000000"/>
                </a:solidFill>
              </a:rPr>
              <a:t>, Triple Jump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Senior Investment Officer, Africa &amp; Middle East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0548" y="52413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9" name="Picture 8" descr="IMG_2624 sw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4793966" y="3657600"/>
            <a:ext cx="4350034" cy="320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5269" y="5147121"/>
            <a:ext cx="2836855" cy="78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700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17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kern="0" dirty="0" smtClean="0">
                <a:latin typeface="Calibri" pitchFamily="34" charset="0"/>
              </a:rPr>
              <a:t>Introduction to the Interest Traffic Light  </a:t>
            </a:r>
            <a:r>
              <a:rPr lang="en-US" sz="2400" b="1" kern="0" dirty="0" smtClean="0">
                <a:solidFill>
                  <a:schemeClr val="accent1"/>
                </a:solidFill>
                <a:latin typeface="Calibri" pitchFamily="34" charset="0"/>
              </a:rPr>
              <a:t>-&gt;Universal Standard 6C 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165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Profitability can come at the expense of clients’ well being. A double bottom line institution needs to balance profitability and social mission.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Imperfect competition and vulnerability of clients mean that markets are not self-regulating. Investors have a strong role to play to contribute to responsible pricing and profits.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appropriate level of interest rate depends from a complex mix of factors including social mission, costs, competition, regulation, etc. 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endParaRPr lang="en-US" sz="14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5600" indent="-173038">
              <a:spcBef>
                <a:spcPts val="0"/>
              </a:spcBef>
              <a:buNone/>
              <a:defRPr/>
            </a:pPr>
            <a:endParaRPr lang="en-US" sz="16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173038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en-US" sz="1600" kern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087580"/>
            <a:ext cx="304800" cy="48975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60943" y="3468793"/>
            <a:ext cx="2980605" cy="2405062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Interest Traffic Light</a:t>
            </a:r>
          </a:p>
          <a:p>
            <a:pPr algn="ctr"/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6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16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selection tool to evaluate whether Interest Rates charged by MFIs and their Profitability are justified or not.</a:t>
            </a:r>
          </a:p>
          <a:p>
            <a:pPr algn="ctr"/>
            <a:endParaRPr lang="en-US" sz="16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6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First introduced by TJ in 2010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54620" y="3492038"/>
            <a:ext cx="1932497" cy="444531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16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Structured and consistent approach</a:t>
            </a:r>
          </a:p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52026" y="5421573"/>
            <a:ext cx="1638029" cy="413533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16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Accountability</a:t>
            </a:r>
          </a:p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49456" y="4137802"/>
            <a:ext cx="1638029" cy="413533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16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Objectivity</a:t>
            </a:r>
          </a:p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46870" y="4770646"/>
            <a:ext cx="1638029" cy="413533"/>
          </a:xfrm>
          <a:prstGeom prst="rect">
            <a:avLst/>
          </a:prstGeom>
          <a:solidFill>
            <a:srgbClr val="FDEEE7"/>
          </a:solidFill>
          <a:ln>
            <a:solidFill>
              <a:srgbClr val="B6681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16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Transparency</a:t>
            </a:r>
          </a:p>
          <a:p>
            <a:pPr>
              <a:spcBef>
                <a:spcPts val="1200"/>
              </a:spcBef>
              <a:buNone/>
            </a:pPr>
            <a:endParaRPr lang="en-US" sz="1600" b="1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859078" y="3735092"/>
            <a:ext cx="805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40997" y="4383437"/>
            <a:ext cx="805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38414" y="5000787"/>
            <a:ext cx="805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35831" y="5618136"/>
            <a:ext cx="805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B66813"/>
          </a:solidFill>
        </a:ln>
        <a:effectLst/>
      </a:spPr>
      <a:bodyPr rtlCol="0" anchor="ctr"/>
      <a:lstStyle>
        <a:defPPr algn="ctr">
          <a:defRPr sz="105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Nairobi Training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27086</TotalTime>
  <Words>1463</Words>
  <Application>Microsoft Macintosh PowerPoint</Application>
  <PresentationFormat>On-screen Show (4:3)</PresentationFormat>
  <Paragraphs>277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Nairobi Training</vt:lpstr>
      <vt:lpstr>   Dimension 6: Balance Social and Financial Performance</vt:lpstr>
      <vt:lpstr>Agenda</vt:lpstr>
      <vt:lpstr>Dimension 6 of the Universal Standards</vt:lpstr>
      <vt:lpstr>PowerPoint Presentation</vt:lpstr>
      <vt:lpstr>PowerPoint Presentation</vt:lpstr>
      <vt:lpstr>PowerPoint Presentation</vt:lpstr>
      <vt:lpstr>PowerPoint Presentation</vt:lpstr>
      <vt:lpstr>Presentation by Christophe Bochatay, Triple Jump  Senior Investment Officer, Africa &amp; Middle East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with Participants</vt:lpstr>
    </vt:vector>
  </TitlesOfParts>
  <Company>3Jump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cgerteiser</dc:creator>
  <cp:lastModifiedBy>Steve Wardle</cp:lastModifiedBy>
  <cp:revision>1997</cp:revision>
  <cp:lastPrinted>2012-07-30T14:56:40Z</cp:lastPrinted>
  <dcterms:created xsi:type="dcterms:W3CDTF">2011-01-26T00:06:24Z</dcterms:created>
  <dcterms:modified xsi:type="dcterms:W3CDTF">2014-07-28T13:50:01Z</dcterms:modified>
</cp:coreProperties>
</file>