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  <p:sldMasterId id="2147483672" r:id="rId2"/>
  </p:sldMasterIdLst>
  <p:notesMasterIdLst>
    <p:notesMasterId r:id="rId36"/>
  </p:notesMasterIdLst>
  <p:sldIdLst>
    <p:sldId id="257" r:id="rId3"/>
    <p:sldId id="258" r:id="rId4"/>
    <p:sldId id="259" r:id="rId5"/>
    <p:sldId id="270" r:id="rId6"/>
    <p:sldId id="279" r:id="rId7"/>
    <p:sldId id="27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78" r:id="rId32"/>
    <p:sldId id="280" r:id="rId33"/>
    <p:sldId id="282" r:id="rId34"/>
    <p:sldId id="281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5A15D-A6E5-9043-B9D5-2C85AD144619}" type="datetimeFigureOut">
              <a:rPr lang="en-US" smtClean="0"/>
              <a:pPr/>
              <a:t>12/16/12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65310-A661-DB43-8673-74A08901B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Relationship Id="rId3" Type="http://schemas.openxmlformats.org/officeDocument/2006/relationships/hyperlink" Target="http://www.amfi.ba/en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 </a:t>
            </a:r>
            <a:r>
              <a:rPr lang="en-US" dirty="0" smtClean="0">
                <a:hlinkClick r:id="rId3"/>
              </a:rPr>
              <a:t>Association of Microfinance Institutions in Bosnia and Herzegovina </a:t>
            </a:r>
            <a:r>
              <a:rPr lang="en-US" dirty="0" smtClean="0"/>
              <a:t>(AMFI), the country’s primary MFI network covering 98% of MFI clients in Bosnia, has adopted a progressive Code of Business Ethics. This code includes provisions on transparency of pricing and conditions, complaint resolution and privacy of client information. The issue of over-indebtedness is not addressed in this code, however.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4E122-58BE-9E48-AC79-E23D67E5DC46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en-US" u="sng" dirty="0" smtClean="0"/>
              <a:t>The Core</a:t>
            </a:r>
            <a:r>
              <a:rPr lang="en-US" u="sng" baseline="0" dirty="0" smtClean="0"/>
              <a:t> Principles:</a:t>
            </a:r>
            <a:endParaRPr lang="en-US" u="sng" dirty="0" smtClean="0"/>
          </a:p>
          <a:p>
            <a:pPr marL="514350" indent="-514350">
              <a:buAutoNum type="arabicPeriod"/>
            </a:pPr>
            <a:r>
              <a:rPr lang="en-US" dirty="0" smtClean="0"/>
              <a:t>OID is clearly defined by the MFI with a proactive view and introduced as a specific risk to be managed within the MFIs credit processes</a:t>
            </a:r>
          </a:p>
          <a:p>
            <a:pPr marL="514350" indent="-514350">
              <a:buFont typeface="Wingdings 2"/>
              <a:buAutoNum type="arabicPeriod"/>
            </a:pPr>
            <a:r>
              <a:rPr lang="en-US" dirty="0" smtClean="0"/>
              <a:t>Top management has a clear understanding of OID and its causes and is fully aware of OID risk</a:t>
            </a:r>
          </a:p>
          <a:p>
            <a:pPr marL="514350" indent="-514350">
              <a:buFont typeface="Wingdings 2"/>
              <a:buAutoNum type="arabicPeriod"/>
            </a:pPr>
            <a:r>
              <a:rPr lang="en-US" dirty="0" smtClean="0"/>
              <a:t>The MFI uses the credit bureaus, and other credit information gathering techniques</a:t>
            </a:r>
          </a:p>
          <a:p>
            <a:pPr marL="514350" indent="-514350">
              <a:buFont typeface="Wingdings 2"/>
              <a:buAutoNum type="arabicPeriod"/>
            </a:pPr>
            <a:r>
              <a:rPr lang="en-US" dirty="0" smtClean="0"/>
              <a:t>The MFI has official credit policies that go beyond determining a level of loan losses seen as acceptable. It does not provide premiums to staff in order to meet credit growth targets.</a:t>
            </a:r>
          </a:p>
          <a:p>
            <a:pPr marL="514350" indent="-514350">
              <a:buFont typeface="Wingdings 2"/>
              <a:buAutoNum type="arabicPeriod"/>
            </a:pPr>
            <a:r>
              <a:rPr lang="en-US" dirty="0" smtClean="0"/>
              <a:t>The MFI has clear and conservative criteria in its credit policies that are implemented during evaluation. These efficiently avoid lending to over-indebted customers or over-indebting new borrowers.</a:t>
            </a:r>
          </a:p>
          <a:p>
            <a:pPr marL="514350" indent="-514350">
              <a:buFont typeface="Wingdings 2"/>
              <a:buAutoNum type="arabicPeriod"/>
            </a:pPr>
            <a:r>
              <a:rPr lang="en-US" dirty="0" smtClean="0"/>
              <a:t>The MFI conducts a thorough evaluation of  the clients’ cash flows and debts (including those of the family), and uses conservative assumptions and calculations in order to determine repayment capacity and loan amounts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The MFI conducts a close follow-up of its customers, using clear early warning criteria and on-site work, in order to early identify OID situations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The MFI conducts a close monitoring of its credit portfolios in order to early identify growing OID risks in them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The MFI always offers reasonable rescheduling and restructuring solutions for over-indebted customers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The MFI makes sure that its´ resources are not over-stretched in a way that OID risk could be increased due to the general weakness in the quality of the whole credit process and of the internal controls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The MFI has good internal controls, both permanent or ex-post, aimed at addressing properly OID risk, and an independent internal audit function</a:t>
            </a:r>
          </a:p>
          <a:p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www.oikocredit.org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4336B6-AB3C-4B05-BB7A-68AE5961C27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Core Principle 1: OID is clearly defined by the MFI as a specific risk to be managed within the MFIs credit processes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669C7-01DD-4926-8FC4-3E604B7D1AF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Core Principle 2: Top management has a clear understanding of OID and its causes and is fully aware of OID risk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669C7-01DD-4926-8FC4-3E604B7D1AF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Core Principle 1: OID is clearly defined by the MFI as a specific risk to be managed within the MFIs credit processes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669C7-01DD-4926-8FC4-3E604B7D1AF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Core Principle 10: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MFI makes sure that its resources are not over-stretched in a way that OID risk could be increased due to the general weakness in the quality of the whole credit process and of the internal controls.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669C7-01DD-4926-8FC4-3E604B7D1AF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42FF44A-B3AF-0C4A-85BE-5D8653657ACC}" type="datetimeFigureOut">
              <a:rPr lang="en-US" smtClean="0">
                <a:solidFill>
                  <a:srgbClr val="EFE1A2"/>
                </a:solidFill>
                <a:latin typeface="Georgia"/>
              </a:rPr>
              <a:pPr/>
              <a:t>12/16/12</a:t>
            </a:fld>
            <a:endParaRPr lang="en-US">
              <a:solidFill>
                <a:srgbClr val="EFE1A2"/>
              </a:solidFill>
              <a:latin typeface="Georgia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EFE1A2"/>
              </a:solidFill>
              <a:latin typeface="Georgia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CE69465-B709-AF4E-804A-CD64098C1D4B}" type="slidenum">
              <a:rPr lang="en-US" smtClean="0">
                <a:solidFill>
                  <a:prstClr val="white"/>
                </a:solidFill>
                <a:latin typeface="Georgia"/>
              </a:rPr>
              <a:pPr/>
              <a:t>‹#›</a:t>
            </a:fld>
            <a:endParaRPr lang="en-US">
              <a:solidFill>
                <a:prstClr val="white"/>
              </a:solidFill>
              <a:latin typeface="Georgi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31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F44A-B3AF-0C4A-85BE-5D8653657ACC}" type="datetimeFigureOut">
              <a:rPr lang="en-US" smtClean="0">
                <a:solidFill>
                  <a:srgbClr val="EFE1A2"/>
                </a:solidFill>
                <a:latin typeface="Georgia"/>
              </a:rPr>
              <a:pPr/>
              <a:t>12/16/12</a:t>
            </a:fld>
            <a:endParaRPr lang="en-US">
              <a:solidFill>
                <a:srgbClr val="EFE1A2"/>
              </a:solidFill>
              <a:latin typeface="Georg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FE1A2"/>
              </a:solidFill>
              <a:latin typeface="Georg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9465-B709-AF4E-804A-CD64098C1D4B}" type="slidenum">
              <a:rPr lang="en-US" smtClean="0">
                <a:latin typeface="Georgia"/>
              </a:rPr>
              <a:pPr/>
              <a:t>‹#›</a:t>
            </a:fld>
            <a:endParaRPr lang="en-US">
              <a:latin typeface="Georgi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4452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F44A-B3AF-0C4A-85BE-5D8653657ACC}" type="datetimeFigureOut">
              <a:rPr lang="en-US" smtClean="0">
                <a:solidFill>
                  <a:srgbClr val="EFE1A2"/>
                </a:solidFill>
                <a:latin typeface="Georgia"/>
              </a:rPr>
              <a:pPr/>
              <a:t>12/16/12</a:t>
            </a:fld>
            <a:endParaRPr lang="en-US">
              <a:solidFill>
                <a:srgbClr val="EFE1A2"/>
              </a:solidFill>
              <a:latin typeface="Georg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FE1A2"/>
              </a:solidFill>
              <a:latin typeface="Georg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9465-B709-AF4E-804A-CD64098C1D4B}" type="slidenum">
              <a:rPr lang="en-US" smtClean="0">
                <a:latin typeface="Georgia"/>
              </a:rPr>
              <a:pPr/>
              <a:t>‹#›</a:t>
            </a:fld>
            <a:endParaRPr lang="en-US">
              <a:latin typeface="Georgi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48708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Moderator &amp;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5517232"/>
            <a:ext cx="7848872" cy="64462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568" y="2416026"/>
            <a:ext cx="1440159" cy="173062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3568" y="4221088"/>
            <a:ext cx="1440160" cy="11649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pour une image  2"/>
          <p:cNvSpPr>
            <a:spLocks noGrp="1"/>
          </p:cNvSpPr>
          <p:nvPr>
            <p:ph type="pic" idx="11"/>
          </p:nvPr>
        </p:nvSpPr>
        <p:spPr>
          <a:xfrm>
            <a:off x="2267744" y="2418457"/>
            <a:ext cx="1440159" cy="173062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7" name="Espace réservé pour une image  2"/>
          <p:cNvSpPr>
            <a:spLocks noGrp="1"/>
          </p:cNvSpPr>
          <p:nvPr>
            <p:ph type="pic" idx="12"/>
          </p:nvPr>
        </p:nvSpPr>
        <p:spPr>
          <a:xfrm>
            <a:off x="7020272" y="330225"/>
            <a:ext cx="1440159" cy="173062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8" name="Espace réservé pour une image  2"/>
          <p:cNvSpPr>
            <a:spLocks noGrp="1"/>
          </p:cNvSpPr>
          <p:nvPr>
            <p:ph type="pic" idx="13"/>
          </p:nvPr>
        </p:nvSpPr>
        <p:spPr>
          <a:xfrm>
            <a:off x="3851920" y="2418457"/>
            <a:ext cx="1440159" cy="173062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9" name="Espace réservé pour une image  2"/>
          <p:cNvSpPr>
            <a:spLocks noGrp="1"/>
          </p:cNvSpPr>
          <p:nvPr>
            <p:ph type="pic" idx="14"/>
          </p:nvPr>
        </p:nvSpPr>
        <p:spPr>
          <a:xfrm>
            <a:off x="5436096" y="2418457"/>
            <a:ext cx="1440159" cy="173062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10" name="Espace réservé pour une image  2"/>
          <p:cNvSpPr>
            <a:spLocks noGrp="1"/>
          </p:cNvSpPr>
          <p:nvPr>
            <p:ph type="pic" idx="15"/>
          </p:nvPr>
        </p:nvSpPr>
        <p:spPr>
          <a:xfrm>
            <a:off x="7020272" y="2418457"/>
            <a:ext cx="1440159" cy="173062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16"/>
          </p:nvPr>
        </p:nvSpPr>
        <p:spPr>
          <a:xfrm>
            <a:off x="2267744" y="4233862"/>
            <a:ext cx="1440160" cy="11649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half" idx="17"/>
          </p:nvPr>
        </p:nvSpPr>
        <p:spPr>
          <a:xfrm>
            <a:off x="3851920" y="4233862"/>
            <a:ext cx="1440160" cy="11649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half" idx="18"/>
          </p:nvPr>
        </p:nvSpPr>
        <p:spPr>
          <a:xfrm>
            <a:off x="5436096" y="4233862"/>
            <a:ext cx="1440160" cy="11649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7020272" y="4233862"/>
            <a:ext cx="1440160" cy="11649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half" idx="20"/>
          </p:nvPr>
        </p:nvSpPr>
        <p:spPr>
          <a:xfrm>
            <a:off x="3059832" y="1556792"/>
            <a:ext cx="3816424" cy="5040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anner-PP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0"/>
          <p:cNvSpPr>
            <a:spLocks noChangeShapeType="1"/>
          </p:cNvSpPr>
          <p:nvPr userDrawn="1"/>
        </p:nvSpPr>
        <p:spPr bwMode="auto">
          <a:xfrm rot="10800000">
            <a:off x="395288" y="1989138"/>
            <a:ext cx="8270875" cy="0"/>
          </a:xfrm>
          <a:prstGeom prst="line">
            <a:avLst/>
          </a:prstGeom>
          <a:noFill/>
          <a:ln w="28575">
            <a:solidFill>
              <a:srgbClr val="FEC34B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_tradnl" sz="2000" b="1" dirty="0">
              <a:solidFill>
                <a:srgbClr val="243F81"/>
              </a:solidFill>
            </a:endParaRPr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 rot="10800000">
            <a:off x="409575" y="2565400"/>
            <a:ext cx="8270875" cy="0"/>
          </a:xfrm>
          <a:prstGeom prst="line">
            <a:avLst/>
          </a:prstGeom>
          <a:noFill/>
          <a:ln w="28575">
            <a:solidFill>
              <a:srgbClr val="FEC34B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_tradnl" sz="2000" b="1" dirty="0">
              <a:solidFill>
                <a:srgbClr val="243F81"/>
              </a:solidFill>
            </a:endParaRPr>
          </a:p>
        </p:txBody>
      </p:sp>
      <p:sp>
        <p:nvSpPr>
          <p:cNvPr id="7" name="Line 12"/>
          <p:cNvSpPr>
            <a:spLocks noChangeShapeType="1"/>
          </p:cNvSpPr>
          <p:nvPr userDrawn="1"/>
        </p:nvSpPr>
        <p:spPr bwMode="auto">
          <a:xfrm rot="10800000">
            <a:off x="395288" y="3644900"/>
            <a:ext cx="8270875" cy="0"/>
          </a:xfrm>
          <a:prstGeom prst="line">
            <a:avLst/>
          </a:prstGeom>
          <a:noFill/>
          <a:ln w="38100">
            <a:solidFill>
              <a:srgbClr val="BFD7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_tradnl" sz="2000" b="1" dirty="0">
              <a:solidFill>
                <a:srgbClr val="243F81"/>
              </a:solidFill>
            </a:endParaRPr>
          </a:p>
        </p:txBody>
      </p:sp>
      <p:pic>
        <p:nvPicPr>
          <p:cNvPr id="8" name="Picture 19" descr="Oikocredit_ENG_PM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5949950"/>
            <a:ext cx="1173163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8138" y="1960563"/>
            <a:ext cx="8337550" cy="531812"/>
          </a:xfrm>
        </p:spPr>
        <p:txBody>
          <a:bodyPr wrap="none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5600" y="2500313"/>
            <a:ext cx="8320088" cy="1000125"/>
          </a:xfrm>
        </p:spPr>
        <p:txBody>
          <a:bodyPr wrap="none" lIns="36000" tIns="36000" rIns="36000" bIns="36000"/>
          <a:lstStyle>
            <a:lvl1pPr>
              <a:defRPr b="1">
                <a:solidFill>
                  <a:srgbClr val="F1B14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F44A-B3AF-0C4A-85BE-5D8653657ACC}" type="datetimeFigureOut">
              <a:rPr lang="en-US" smtClean="0">
                <a:solidFill>
                  <a:srgbClr val="EFE1A2"/>
                </a:solidFill>
                <a:latin typeface="Georgia"/>
              </a:rPr>
              <a:pPr/>
              <a:t>12/16/12</a:t>
            </a:fld>
            <a:endParaRPr lang="en-US">
              <a:solidFill>
                <a:srgbClr val="EFE1A2"/>
              </a:solidFill>
              <a:latin typeface="Georg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FE1A2"/>
              </a:solidFill>
              <a:latin typeface="Georg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9465-B709-AF4E-804A-CD64098C1D4B}" type="slidenum">
              <a:rPr lang="en-US" smtClean="0">
                <a:latin typeface="Georgia"/>
              </a:rPr>
              <a:pPr/>
              <a:t>‹#›</a:t>
            </a:fld>
            <a:endParaRPr lang="en-US">
              <a:latin typeface="Georgi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1649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F44A-B3AF-0C4A-85BE-5D8653657ACC}" type="datetimeFigureOut">
              <a:rPr lang="en-US" smtClean="0">
                <a:solidFill>
                  <a:srgbClr val="EFE1A2"/>
                </a:solidFill>
                <a:latin typeface="Georgia"/>
              </a:rPr>
              <a:pPr/>
              <a:t>12/16/12</a:t>
            </a:fld>
            <a:endParaRPr lang="en-US">
              <a:solidFill>
                <a:srgbClr val="EFE1A2"/>
              </a:solidFill>
              <a:latin typeface="Georg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FE1A2"/>
              </a:solidFill>
              <a:latin typeface="Georg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9465-B709-AF4E-804A-CD64098C1D4B}" type="slidenum">
              <a:rPr lang="en-US" smtClean="0">
                <a:latin typeface="Georgia"/>
              </a:rPr>
              <a:pPr/>
              <a:t>‹#›</a:t>
            </a:fld>
            <a:endParaRPr lang="en-US">
              <a:latin typeface="Georgi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0188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F44A-B3AF-0C4A-85BE-5D8653657ACC}" type="datetimeFigureOut">
              <a:rPr lang="en-US" smtClean="0">
                <a:solidFill>
                  <a:srgbClr val="EFE1A2"/>
                </a:solidFill>
                <a:latin typeface="Georgia"/>
              </a:rPr>
              <a:pPr/>
              <a:t>12/16/12</a:t>
            </a:fld>
            <a:endParaRPr lang="en-US">
              <a:solidFill>
                <a:srgbClr val="EFE1A2"/>
              </a:solidFill>
              <a:latin typeface="Georg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FE1A2"/>
              </a:solidFill>
              <a:latin typeface="Georg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9465-B709-AF4E-804A-CD64098C1D4B}" type="slidenum">
              <a:rPr lang="en-US" smtClean="0">
                <a:latin typeface="Georgia"/>
              </a:rPr>
              <a:pPr/>
              <a:t>‹#›</a:t>
            </a:fld>
            <a:endParaRPr lang="en-US">
              <a:latin typeface="Georgi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1286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2FF44A-B3AF-0C4A-85BE-5D8653657ACC}" type="datetimeFigureOut">
              <a:rPr lang="en-US" smtClean="0">
                <a:solidFill>
                  <a:srgbClr val="EFE1A2"/>
                </a:solidFill>
                <a:latin typeface="Georgia"/>
              </a:rPr>
              <a:pPr/>
              <a:t>12/16/12</a:t>
            </a:fld>
            <a:endParaRPr lang="en-US">
              <a:solidFill>
                <a:srgbClr val="EFE1A2"/>
              </a:solidFill>
              <a:latin typeface="Georgia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CE69465-B709-AF4E-804A-CD64098C1D4B}" type="slidenum">
              <a:rPr lang="en-US" smtClean="0">
                <a:latin typeface="Georgia"/>
              </a:rPr>
              <a:pPr/>
              <a:t>‹#›</a:t>
            </a:fld>
            <a:endParaRPr lang="en-US">
              <a:latin typeface="Georgia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EFE1A2"/>
              </a:solidFill>
              <a:latin typeface="Georgi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0608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42FF44A-B3AF-0C4A-85BE-5D8653657ACC}" type="datetimeFigureOut">
              <a:rPr lang="en-US" smtClean="0">
                <a:solidFill>
                  <a:srgbClr val="EFE1A2"/>
                </a:solidFill>
                <a:latin typeface="Georgia"/>
              </a:rPr>
              <a:pPr/>
              <a:t>12/16/12</a:t>
            </a:fld>
            <a:endParaRPr lang="en-US">
              <a:solidFill>
                <a:srgbClr val="EFE1A2"/>
              </a:solidFill>
              <a:latin typeface="Georgi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EFE1A2"/>
              </a:solidFill>
              <a:latin typeface="Georg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CE69465-B709-AF4E-804A-CD64098C1D4B}" type="slidenum">
              <a:rPr lang="en-US" smtClean="0">
                <a:latin typeface="Georgia"/>
              </a:rPr>
              <a:pPr/>
              <a:t>‹#›</a:t>
            </a:fld>
            <a:endParaRPr lang="en-US">
              <a:latin typeface="Georgi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53030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F44A-B3AF-0C4A-85BE-5D8653657ACC}" type="datetimeFigureOut">
              <a:rPr lang="en-US" smtClean="0">
                <a:solidFill>
                  <a:srgbClr val="EFE1A2"/>
                </a:solidFill>
                <a:latin typeface="Georgia"/>
              </a:rPr>
              <a:pPr/>
              <a:t>12/16/12</a:t>
            </a:fld>
            <a:endParaRPr lang="en-US">
              <a:solidFill>
                <a:srgbClr val="EFE1A2"/>
              </a:solidFill>
              <a:latin typeface="Georg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FE1A2"/>
              </a:solidFill>
              <a:latin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9465-B709-AF4E-804A-CD64098C1D4B}" type="slidenum">
              <a:rPr lang="en-US" smtClean="0">
                <a:latin typeface="Georgia"/>
              </a:rPr>
              <a:pPr/>
              <a:t>‹#›</a:t>
            </a:fld>
            <a:endParaRPr lang="en-US">
              <a:latin typeface="Georgi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87969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F44A-B3AF-0C4A-85BE-5D8653657ACC}" type="datetimeFigureOut">
              <a:rPr lang="en-US" smtClean="0">
                <a:solidFill>
                  <a:srgbClr val="EFE1A2"/>
                </a:solidFill>
                <a:latin typeface="Georgia"/>
              </a:rPr>
              <a:pPr/>
              <a:t>12/16/12</a:t>
            </a:fld>
            <a:endParaRPr lang="en-US">
              <a:solidFill>
                <a:srgbClr val="EFE1A2"/>
              </a:solidFill>
              <a:latin typeface="Georg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FE1A2"/>
              </a:solidFill>
              <a:latin typeface="Georg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9465-B709-AF4E-804A-CD64098C1D4B}" type="slidenum">
              <a:rPr lang="en-US" smtClean="0">
                <a:latin typeface="Georgia"/>
              </a:rPr>
              <a:pPr/>
              <a:t>‹#›</a:t>
            </a:fld>
            <a:endParaRPr lang="en-US">
              <a:latin typeface="Georgi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1312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F44A-B3AF-0C4A-85BE-5D8653657ACC}" type="datetimeFigureOut">
              <a:rPr lang="en-US" smtClean="0">
                <a:solidFill>
                  <a:srgbClr val="EFE1A2"/>
                </a:solidFill>
                <a:latin typeface="Georgia"/>
              </a:rPr>
              <a:pPr/>
              <a:t>12/16/12</a:t>
            </a:fld>
            <a:endParaRPr lang="en-US">
              <a:solidFill>
                <a:srgbClr val="EFE1A2"/>
              </a:solidFill>
              <a:latin typeface="Georg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FE1A2"/>
              </a:solidFill>
              <a:latin typeface="Georg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9465-B709-AF4E-804A-CD64098C1D4B}" type="slidenum">
              <a:rPr lang="en-US" smtClean="0">
                <a:latin typeface="Georgia"/>
              </a:rPr>
              <a:pPr/>
              <a:t>‹#›</a:t>
            </a:fld>
            <a:endParaRPr lang="en-US">
              <a:latin typeface="Georgi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53978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theme" Target="../theme/theme2.xml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42FF44A-B3AF-0C4A-85BE-5D8653657ACC}" type="datetimeFigureOut">
              <a:rPr lang="en-US" smtClean="0">
                <a:solidFill>
                  <a:srgbClr val="EFE1A2"/>
                </a:solidFill>
                <a:latin typeface="Georgia"/>
              </a:rPr>
              <a:pPr/>
              <a:t>12/16/12</a:t>
            </a:fld>
            <a:endParaRPr lang="en-US">
              <a:solidFill>
                <a:srgbClr val="EFE1A2"/>
              </a:solidFill>
              <a:latin typeface="Georg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>
              <a:solidFill>
                <a:srgbClr val="EFE1A2"/>
              </a:solidFill>
              <a:latin typeface="Georgi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CE69465-B709-AF4E-804A-CD64098C1D4B}" type="slidenum">
              <a:rPr lang="en-US" smtClean="0">
                <a:latin typeface="Georgia"/>
              </a:rPr>
              <a:pPr/>
              <a:t>‹#›</a:t>
            </a:fld>
            <a:endParaRPr lang="en-US">
              <a:latin typeface="Georgi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7859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6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600200"/>
            <a:ext cx="82296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38138" y="588963"/>
            <a:ext cx="83375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Line 3"/>
          <p:cNvSpPr>
            <a:spLocks noChangeShapeType="1"/>
          </p:cNvSpPr>
          <p:nvPr userDrawn="1"/>
        </p:nvSpPr>
        <p:spPr bwMode="auto">
          <a:xfrm rot="10800000" flipH="1">
            <a:off x="409575" y="608013"/>
            <a:ext cx="8270875" cy="1587"/>
          </a:xfrm>
          <a:prstGeom prst="line">
            <a:avLst/>
          </a:prstGeom>
          <a:noFill/>
          <a:ln w="28575">
            <a:solidFill>
              <a:srgbClr val="FEC34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_tradnl" sz="2000" b="1" dirty="0">
              <a:solidFill>
                <a:srgbClr val="243F81"/>
              </a:solidFill>
            </a:endParaRPr>
          </a:p>
        </p:txBody>
      </p:sp>
      <p:sp>
        <p:nvSpPr>
          <p:cNvPr id="1029" name="Line 3"/>
          <p:cNvSpPr>
            <a:spLocks noChangeShapeType="1"/>
          </p:cNvSpPr>
          <p:nvPr userDrawn="1"/>
        </p:nvSpPr>
        <p:spPr bwMode="auto">
          <a:xfrm rot="10800000" flipH="1">
            <a:off x="409575" y="1139825"/>
            <a:ext cx="8270875" cy="1588"/>
          </a:xfrm>
          <a:prstGeom prst="line">
            <a:avLst/>
          </a:prstGeom>
          <a:noFill/>
          <a:ln w="28575">
            <a:solidFill>
              <a:srgbClr val="FEC34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_tradnl" sz="2000" b="1" dirty="0">
              <a:solidFill>
                <a:srgbClr val="243F81"/>
              </a:solidFill>
            </a:endParaRPr>
          </a:p>
        </p:txBody>
      </p:sp>
      <p:pic>
        <p:nvPicPr>
          <p:cNvPr id="1030" name="Picture 19" descr="Oikocredit_ENG_PMS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650" y="5949950"/>
            <a:ext cx="1173163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133D8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133D8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133D8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133D8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133D8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rgbClr val="133D8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rgbClr val="133D8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rgbClr val="133D8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rgbClr val="133D8D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000">
          <a:solidFill>
            <a:srgbClr val="133D8D"/>
          </a:solidFill>
          <a:latin typeface="+mn-lt"/>
          <a:ea typeface="+mn-ea"/>
          <a:cs typeface="+mn-cs"/>
        </a:defRPr>
      </a:lvl1pPr>
      <a:lvl2pPr marL="828675" indent="-28575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000">
          <a:solidFill>
            <a:srgbClr val="243F81"/>
          </a:solidFill>
          <a:latin typeface="+mn-lt"/>
        </a:defRPr>
      </a:lvl2pPr>
      <a:lvl3pPr marL="1236663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•"/>
        <a:defRPr sz="2000">
          <a:solidFill>
            <a:srgbClr val="243F81"/>
          </a:solidFill>
          <a:latin typeface="+mn-lt"/>
        </a:defRPr>
      </a:lvl3pPr>
      <a:lvl4pPr marL="164465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000">
          <a:solidFill>
            <a:srgbClr val="243F81"/>
          </a:solidFill>
          <a:latin typeface="+mn-lt"/>
        </a:defRPr>
      </a:lvl4pPr>
      <a:lvl5pPr marL="20574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»"/>
        <a:defRPr sz="2000">
          <a:solidFill>
            <a:srgbClr val="243F81"/>
          </a:solidFill>
          <a:latin typeface="+mn-lt"/>
        </a:defRPr>
      </a:lvl5pPr>
      <a:lvl6pPr marL="2514600" indent="-228600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 sz="2000">
          <a:solidFill>
            <a:srgbClr val="243F81"/>
          </a:solidFill>
          <a:latin typeface="+mn-lt"/>
        </a:defRPr>
      </a:lvl6pPr>
      <a:lvl7pPr marL="2971800" indent="-228600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 sz="2000">
          <a:solidFill>
            <a:srgbClr val="243F81"/>
          </a:solidFill>
          <a:latin typeface="+mn-lt"/>
        </a:defRPr>
      </a:lvl7pPr>
      <a:lvl8pPr marL="3429000" indent="-228600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 sz="2000">
          <a:solidFill>
            <a:srgbClr val="243F81"/>
          </a:solidFill>
          <a:latin typeface="+mn-lt"/>
        </a:defRPr>
      </a:lvl8pPr>
      <a:lvl9pPr marL="3886200" indent="-228600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 sz="2000">
          <a:solidFill>
            <a:srgbClr val="243F8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tf.info/online-trainings/universal-standards-implementation" TargetMode="External"/><Relationship Id="rId4" Type="http://schemas.openxmlformats.org/officeDocument/2006/relationships/hyperlink" Target="http://www.sptf.info/spmstandards/standards-resource-library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ptf.info/images/designed%20usspm%20manual%2010%2015%2012.pdf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ptf.info/images/svasti_cgr_training%20material%20for%20bms.docx" TargetMode="External"/><Relationship Id="rId3" Type="http://schemas.openxmlformats.org/officeDocument/2006/relationships/hyperlink" Target="http://www.sptf.info/images/svasti_tm2%20script-english.docx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19441"/>
            <a:ext cx="8458200" cy="1674040"/>
          </a:xfrm>
        </p:spPr>
        <p:txBody>
          <a:bodyPr>
            <a:noAutofit/>
          </a:bodyPr>
          <a:lstStyle/>
          <a:p>
            <a:pPr lvl="0" algn="ctr"/>
            <a:r>
              <a:rPr lang="en-US" dirty="0" smtClean="0">
                <a:solidFill>
                  <a:srgbClr val="FF6600"/>
                </a:solidFill>
              </a:rPr>
              <a:t/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/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/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Section </a:t>
            </a:r>
            <a:r>
              <a:rPr lang="en-US" dirty="0" smtClean="0">
                <a:solidFill>
                  <a:srgbClr val="FF6600"/>
                </a:solidFill>
              </a:rPr>
              <a:t>3: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Treat Clients Responsibly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Picture 5" descr="SocialPerformance400x1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871912"/>
            <a:ext cx="4800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5548312"/>
            <a:ext cx="8262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Moderator: Cara Forster</a:t>
            </a:r>
          </a:p>
          <a:p>
            <a:pPr algn="ctr"/>
            <a:r>
              <a:rPr lang="en-US" sz="2200" dirty="0" smtClean="0"/>
              <a:t>With </a:t>
            </a:r>
            <a:r>
              <a:rPr lang="en-US" sz="2200" dirty="0" smtClean="0"/>
              <a:t>Partner</a:t>
            </a:r>
            <a:r>
              <a:rPr lang="en-US" sz="2200" dirty="0" smtClean="0"/>
              <a:t> (</a:t>
            </a:r>
            <a:r>
              <a:rPr lang="en-US" sz="2200" dirty="0" smtClean="0"/>
              <a:t>Bosnia) </a:t>
            </a:r>
            <a:r>
              <a:rPr lang="en-US" sz="2200" dirty="0" smtClean="0"/>
              <a:t>and </a:t>
            </a:r>
            <a:r>
              <a:rPr lang="en-US" sz="2200" dirty="0" err="1" smtClean="0"/>
              <a:t>Oikocredit</a:t>
            </a:r>
            <a:endParaRPr lang="en-US" sz="22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6377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565" y="443440"/>
            <a:ext cx="8229600" cy="1255340"/>
          </a:xfrm>
        </p:spPr>
        <p:txBody>
          <a:bodyPr>
            <a:normAutofit/>
          </a:bodyPr>
          <a:lstStyle/>
          <a:p>
            <a:pPr lvl="0"/>
            <a:r>
              <a:rPr lang="en-US" sz="3000" dirty="0" smtClean="0"/>
              <a:t>Introduction to Client Protection at Partner</a:t>
            </a:r>
            <a:endParaRPr lang="en-US" sz="3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3187" y="1685910"/>
            <a:ext cx="8778240" cy="490118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Serious </a:t>
            </a:r>
            <a:r>
              <a:rPr lang="en-US" dirty="0" smtClean="0"/>
              <a:t>and </a:t>
            </a:r>
            <a:r>
              <a:rPr lang="en-US" dirty="0" smtClean="0"/>
              <a:t>systematic approach to </a:t>
            </a:r>
            <a:r>
              <a:rPr lang="en-US" dirty="0" smtClean="0"/>
              <a:t>the problem of clients’ over- </a:t>
            </a:r>
            <a:r>
              <a:rPr lang="en-US" dirty="0" smtClean="0"/>
              <a:t>indebtedness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Raising </a:t>
            </a:r>
            <a:r>
              <a:rPr lang="en-US" dirty="0" smtClean="0"/>
              <a:t>institutional awareness</a:t>
            </a:r>
            <a:r>
              <a:rPr lang="en-US" dirty="0" smtClean="0"/>
              <a:t> (creating buy</a:t>
            </a:r>
            <a:r>
              <a:rPr lang="en-US" dirty="0" smtClean="0"/>
              <a:t>-in</a:t>
            </a:r>
            <a:r>
              <a:rPr lang="en-US" dirty="0" smtClean="0"/>
              <a:t> among </a:t>
            </a:r>
            <a:r>
              <a:rPr lang="en-US" dirty="0" smtClean="0"/>
              <a:t>loan officers, and eventually</a:t>
            </a:r>
            <a:r>
              <a:rPr lang="en-US" dirty="0" smtClean="0"/>
              <a:t> all staff)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0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0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r-HR" sz="2000" u="sng" dirty="0" smtClean="0"/>
              <a:t>Compliance </a:t>
            </a:r>
            <a:r>
              <a:rPr lang="hr-HR" sz="2000" u="sng" dirty="0" smtClean="0"/>
              <a:t>with all 7 Client Protection Principles (2012):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hr-HR" sz="2000" dirty="0" smtClean="0">
              <a:solidFill>
                <a:schemeClr val="accent1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Appropriate product design and delivery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Prevention of over-indebtedness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Transparency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Responsible pricing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Fair and respectful treatment of clients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Privacy of client data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Mechanisms for complaint resolution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1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5830" y="4618049"/>
            <a:ext cx="2814298" cy="191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868803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1" y="443440"/>
            <a:ext cx="8862247" cy="958466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Highlights of Client Protection Practices at Partner</a:t>
            </a:r>
            <a:endParaRPr lang="en-US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8872" y="1410160"/>
            <a:ext cx="9025128" cy="557154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500" dirty="0" smtClean="0"/>
              <a:t>Explicit guidance regarding debt thresholds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500" dirty="0" smtClean="0"/>
              <a:t>Prices</a:t>
            </a:r>
            <a:r>
              <a:rPr lang="en-US" sz="2500" dirty="0" smtClean="0"/>
              <a:t>, </a:t>
            </a:r>
            <a:r>
              <a:rPr lang="en-US" sz="2500" dirty="0" smtClean="0"/>
              <a:t>terms, </a:t>
            </a:r>
            <a:r>
              <a:rPr lang="en-US" sz="2500" dirty="0" smtClean="0"/>
              <a:t>and conditions are disclosed</a:t>
            </a:r>
            <a:r>
              <a:rPr lang="en-US" sz="2500" dirty="0" smtClean="0"/>
              <a:t> - prior </a:t>
            </a:r>
            <a:r>
              <a:rPr lang="en-US" sz="2500" dirty="0" smtClean="0"/>
              <a:t>and at point of </a:t>
            </a:r>
            <a:r>
              <a:rPr lang="en-US" sz="2500" dirty="0" smtClean="0"/>
              <a:t>sale (participated in MF Transparency project)</a:t>
            </a:r>
            <a:endParaRPr lang="en-US" sz="25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500" dirty="0" smtClean="0"/>
              <a:t>Appropriate collection </a:t>
            </a:r>
            <a:r>
              <a:rPr lang="en-US" sz="2500" dirty="0" smtClean="0"/>
              <a:t>practices, </a:t>
            </a:r>
            <a:r>
              <a:rPr lang="en-US" sz="2500" dirty="0" smtClean="0"/>
              <a:t>formalized in the Foundation’s </a:t>
            </a:r>
            <a:r>
              <a:rPr lang="en-US" sz="2500" dirty="0" smtClean="0"/>
              <a:t>policies, </a:t>
            </a:r>
            <a:r>
              <a:rPr lang="en-US" sz="2500" dirty="0" smtClean="0"/>
              <a:t>prevent depriving borrower of basic survival capacity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500" dirty="0" smtClean="0"/>
              <a:t>Possibility to negotiate with the delinquent</a:t>
            </a:r>
            <a:r>
              <a:rPr lang="hr-HR" sz="2500" dirty="0" smtClean="0"/>
              <a:t> </a:t>
            </a:r>
            <a:r>
              <a:rPr lang="en-US" sz="2500" dirty="0" smtClean="0"/>
              <a:t>borrowers</a:t>
            </a:r>
            <a:r>
              <a:rPr lang="hr-HR" sz="2500" dirty="0" smtClean="0"/>
              <a:t> and r</a:t>
            </a:r>
            <a:r>
              <a:rPr lang="en-US" sz="2500" dirty="0" smtClean="0"/>
              <a:t>e-scheduling policies prevent automatic debt extensions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500" dirty="0" smtClean="0"/>
              <a:t>Evaluation of loan staff behavior (managers</a:t>
            </a:r>
            <a:r>
              <a:rPr lang="hr-HR" sz="2500" dirty="0" smtClean="0"/>
              <a:t> </a:t>
            </a:r>
            <a:r>
              <a:rPr lang="en-US" sz="2500" dirty="0" smtClean="0"/>
              <a:t>+</a:t>
            </a:r>
            <a:r>
              <a:rPr lang="hr-HR" sz="2500" dirty="0" smtClean="0"/>
              <a:t> </a:t>
            </a:r>
            <a:r>
              <a:rPr lang="en-US" sz="2500" dirty="0" smtClean="0"/>
              <a:t>internal audit</a:t>
            </a:r>
            <a:r>
              <a:rPr lang="hr-HR" sz="2500" dirty="0" smtClean="0"/>
              <a:t> </a:t>
            </a:r>
            <a:r>
              <a:rPr lang="en-US" sz="2500" dirty="0" smtClean="0"/>
              <a:t>+</a:t>
            </a:r>
            <a:r>
              <a:rPr lang="hr-HR" sz="2500" dirty="0" smtClean="0"/>
              <a:t> </a:t>
            </a:r>
            <a:r>
              <a:rPr lang="en-US" sz="2500" dirty="0" smtClean="0"/>
              <a:t>marketing audits)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500" dirty="0" smtClean="0"/>
              <a:t>Fraud prevention:</a:t>
            </a:r>
            <a:r>
              <a:rPr lang="en-US" sz="2500" dirty="0" smtClean="0"/>
              <a:t> internal controls &amp; organizational </a:t>
            </a:r>
            <a:r>
              <a:rPr lang="en-US" sz="2500" dirty="0" smtClean="0"/>
              <a:t>culture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500" dirty="0" smtClean="0"/>
              <a:t>Procedure for handling complaints in place 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868803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Essential Practice 3.a.1 is about borrower repayment capacity and the loan approval process.  How does Partner handle these issues?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79362" y="2249424"/>
            <a:ext cx="8229600" cy="432511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  <a:buNone/>
            </a:pPr>
            <a:r>
              <a:rPr lang="en-US" dirty="0" smtClean="0"/>
              <a:t>The credit analysis is based on an</a:t>
            </a:r>
            <a:r>
              <a:rPr lang="en-US" dirty="0" smtClean="0"/>
              <a:t> </a:t>
            </a:r>
            <a:r>
              <a:rPr lang="en-US" dirty="0" smtClean="0"/>
              <a:t>evaluation </a:t>
            </a:r>
            <a:r>
              <a:rPr lang="en-US" dirty="0" smtClean="0"/>
              <a:t>of</a:t>
            </a:r>
            <a:r>
              <a:rPr lang="en-US" dirty="0" smtClean="0"/>
              <a:t>: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Client’s character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Repayment capacity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Capital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Environment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Warranty</a:t>
            </a:r>
          </a:p>
        </p:txBody>
      </p:sp>
      <p:sp>
        <p:nvSpPr>
          <p:cNvPr id="5" name="Rectangle 4"/>
          <p:cNvSpPr/>
          <p:nvPr/>
        </p:nvSpPr>
        <p:spPr>
          <a:xfrm>
            <a:off x="5129784" y="3355848"/>
            <a:ext cx="3383280" cy="27157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Loan officers have a conversation with prospective clients that covers a list of 25 questions including household and business income, debts, and experience/obligations. 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3738837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1" y="5715000"/>
            <a:ext cx="9144000" cy="9128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Findings from the World Bank’s study on Partner’s clients</a:t>
            </a:r>
            <a:r>
              <a:rPr lang="hr-HR" dirty="0" smtClean="0"/>
              <a:t> </a:t>
            </a:r>
            <a:r>
              <a:rPr lang="en-US" dirty="0" smtClean="0"/>
              <a:t>stated </a:t>
            </a:r>
            <a:r>
              <a:rPr lang="en-US" dirty="0" smtClean="0"/>
              <a:t>that the development of practical business skills can influence</a:t>
            </a:r>
            <a:r>
              <a:rPr lang="en-US" dirty="0" smtClean="0"/>
              <a:t> </a:t>
            </a:r>
            <a:r>
              <a:rPr lang="en-US" dirty="0" smtClean="0"/>
              <a:t>all these areas.</a:t>
            </a:r>
            <a:endParaRPr lang="fr-FR" dirty="0" smtClean="0"/>
          </a:p>
        </p:txBody>
      </p:sp>
      <p:sp>
        <p:nvSpPr>
          <p:cNvPr id="3075" name="Text Placeholder 5"/>
          <p:cNvSpPr>
            <a:spLocks noGrp="1"/>
          </p:cNvSpPr>
          <p:nvPr>
            <p:ph type="body" sz="half" idx="2"/>
          </p:nvPr>
        </p:nvSpPr>
        <p:spPr>
          <a:xfrm>
            <a:off x="285750" y="3571875"/>
            <a:ext cx="1582738" cy="178593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hr-HR" sz="1600" b="1" dirty="0" smtClean="0"/>
              <a:t>445 clients</a:t>
            </a:r>
          </a:p>
          <a:p>
            <a:pPr>
              <a:lnSpc>
                <a:spcPct val="80000"/>
              </a:lnSpc>
            </a:pPr>
            <a:endParaRPr lang="hr-HR" sz="800" dirty="0" smtClean="0"/>
          </a:p>
          <a:p>
            <a:pPr algn="ctr">
              <a:lnSpc>
                <a:spcPct val="80000"/>
              </a:lnSpc>
            </a:pPr>
            <a:r>
              <a:rPr lang="hr-HR" sz="1600" dirty="0" smtClean="0"/>
              <a:t>2/3 business training + financial literacy</a:t>
            </a:r>
          </a:p>
          <a:p>
            <a:pPr algn="ctr">
              <a:lnSpc>
                <a:spcPct val="80000"/>
              </a:lnSpc>
            </a:pPr>
            <a:endParaRPr lang="hr-HR" sz="800" dirty="0" smtClean="0"/>
          </a:p>
          <a:p>
            <a:pPr algn="ctr">
              <a:lnSpc>
                <a:spcPct val="80000"/>
              </a:lnSpc>
            </a:pPr>
            <a:r>
              <a:rPr lang="hr-HR" sz="1600" dirty="0" smtClean="0"/>
              <a:t>1/3 control group</a:t>
            </a:r>
          </a:p>
          <a:p>
            <a:endParaRPr lang="fr-FR" dirty="0" smtClean="0"/>
          </a:p>
        </p:txBody>
      </p:sp>
      <p:sp>
        <p:nvSpPr>
          <p:cNvPr id="3076" name="Text Placeholder 11"/>
          <p:cNvSpPr>
            <a:spLocks noGrp="1"/>
          </p:cNvSpPr>
          <p:nvPr>
            <p:ph type="body" sz="half" idx="16"/>
          </p:nvPr>
        </p:nvSpPr>
        <p:spPr>
          <a:xfrm>
            <a:off x="1917701" y="3571875"/>
            <a:ext cx="1439862" cy="857250"/>
          </a:xfrm>
        </p:spPr>
        <p:txBody>
          <a:bodyPr/>
          <a:lstStyle/>
          <a:p>
            <a:pPr marL="0" lvl="1" algn="ctr"/>
            <a:r>
              <a:rPr lang="hr-HR" sz="1600" dirty="0" smtClean="0">
                <a:solidFill>
                  <a:schemeClr val="accent1"/>
                </a:solidFill>
              </a:rPr>
              <a:t>36% new businesses shut down</a:t>
            </a:r>
          </a:p>
          <a:p>
            <a:endParaRPr lang="fr-FR" sz="1600" dirty="0" smtClean="0"/>
          </a:p>
        </p:txBody>
      </p:sp>
      <p:sp>
        <p:nvSpPr>
          <p:cNvPr id="3077" name="Text Placeholder 12"/>
          <p:cNvSpPr>
            <a:spLocks noGrp="1"/>
          </p:cNvSpPr>
          <p:nvPr>
            <p:ph type="body" sz="half" idx="17"/>
          </p:nvPr>
        </p:nvSpPr>
        <p:spPr>
          <a:xfrm>
            <a:off x="3357563" y="3643313"/>
            <a:ext cx="2000250" cy="642937"/>
          </a:xfrm>
        </p:spPr>
        <p:txBody>
          <a:bodyPr/>
          <a:lstStyle/>
          <a:p>
            <a:pPr marL="0" lvl="1" algn="ctr"/>
            <a:r>
              <a:rPr lang="en-US" sz="1600" dirty="0" smtClean="0">
                <a:solidFill>
                  <a:schemeClr val="accent1"/>
                </a:solidFill>
              </a:rPr>
              <a:t>Improved business practices</a:t>
            </a:r>
            <a:r>
              <a:rPr lang="hr-HR" sz="1600" dirty="0" smtClean="0">
                <a:solidFill>
                  <a:schemeClr val="accent1"/>
                </a:solidFill>
              </a:rPr>
              <a:t> (17%)</a:t>
            </a:r>
          </a:p>
          <a:p>
            <a:endParaRPr lang="fr-FR" sz="1600" dirty="0" smtClean="0"/>
          </a:p>
        </p:txBody>
      </p:sp>
      <p:sp>
        <p:nvSpPr>
          <p:cNvPr id="3078" name="Text Placeholder 13"/>
          <p:cNvSpPr>
            <a:spLocks noGrp="1"/>
          </p:cNvSpPr>
          <p:nvPr>
            <p:ph type="body" sz="half" idx="18"/>
          </p:nvPr>
        </p:nvSpPr>
        <p:spPr>
          <a:xfrm>
            <a:off x="5286375" y="3571875"/>
            <a:ext cx="1439863" cy="1071563"/>
          </a:xfrm>
        </p:spPr>
        <p:txBody>
          <a:bodyPr/>
          <a:lstStyle/>
          <a:p>
            <a:pPr marL="0" lvl="1" algn="ctr"/>
            <a:r>
              <a:rPr lang="en-US" sz="1600" dirty="0" smtClean="0">
                <a:solidFill>
                  <a:schemeClr val="accent1"/>
                </a:solidFill>
              </a:rPr>
              <a:t>Encourages new business investments</a:t>
            </a:r>
            <a:r>
              <a:rPr lang="hr-HR" sz="1600" dirty="0" smtClean="0">
                <a:solidFill>
                  <a:schemeClr val="accent1"/>
                </a:solidFill>
              </a:rPr>
              <a:t> (11%)</a:t>
            </a:r>
          </a:p>
          <a:p>
            <a:endParaRPr lang="fr-FR" sz="1600" dirty="0" smtClean="0"/>
          </a:p>
        </p:txBody>
      </p:sp>
      <p:sp>
        <p:nvSpPr>
          <p:cNvPr id="3079" name="Text Placeholder 14"/>
          <p:cNvSpPr>
            <a:spLocks noGrp="1"/>
          </p:cNvSpPr>
          <p:nvPr>
            <p:ph type="body" sz="half" idx="19"/>
          </p:nvPr>
        </p:nvSpPr>
        <p:spPr>
          <a:xfrm>
            <a:off x="7215188" y="3714750"/>
            <a:ext cx="1439862" cy="1071563"/>
          </a:xfrm>
        </p:spPr>
        <p:txBody>
          <a:bodyPr>
            <a:normAutofit fontScale="92500" lnSpcReduction="20000"/>
          </a:bodyPr>
          <a:lstStyle/>
          <a:p>
            <a:pPr marL="0" lvl="1" algn="ctr"/>
            <a:r>
              <a:rPr lang="en-US" sz="1600" dirty="0" smtClean="0">
                <a:solidFill>
                  <a:schemeClr val="accent1"/>
                </a:solidFill>
              </a:rPr>
              <a:t>More capital growth</a:t>
            </a:r>
            <a:r>
              <a:rPr lang="hr-HR" sz="1600" dirty="0" smtClean="0">
                <a:solidFill>
                  <a:schemeClr val="accent1"/>
                </a:solidFill>
              </a:rPr>
              <a:t> (15% but 54% in some subgroups)</a:t>
            </a:r>
          </a:p>
          <a:p>
            <a:endParaRPr lang="fr-FR" sz="1600" dirty="0" smtClean="0"/>
          </a:p>
        </p:txBody>
      </p:sp>
      <p:pic>
        <p:nvPicPr>
          <p:cNvPr id="3081" name="Picture 2" descr="http://www.instablogsimages.com/images/2009/11/17/unemployment_jIepl_178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286000"/>
            <a:ext cx="157162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4" descr="http://www.undp.ba/images/SC/Youth%20unemploym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22860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6" descr="http://www.topnews.in/files/Parents-22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2143125"/>
            <a:ext cx="14271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8" descr="http://adspakistani.com/wp-content/uploads/2011/06/164350-150x1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2081213"/>
            <a:ext cx="1357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0" descr="http://t1.gstatic.com/images?q=tbn:ANd9GcRYufbMUuuvlzNZd0xwP_i0mXVkKnrdTGbJE4ZJpoSk9LRuZ7Jzp_DIV2H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63" y="2143125"/>
            <a:ext cx="1960562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Placeholder 11"/>
          <p:cNvSpPr txBox="1">
            <a:spLocks/>
          </p:cNvSpPr>
          <p:nvPr/>
        </p:nvSpPr>
        <p:spPr bwMode="auto">
          <a:xfrm>
            <a:off x="1071563" y="4500563"/>
            <a:ext cx="25003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ctr">
              <a:defRPr/>
            </a:pPr>
            <a:r>
              <a:rPr lang="en-US" sz="1600" dirty="0"/>
              <a:t>Separation of business from personal </a:t>
            </a:r>
            <a:endParaRPr lang="hr-HR" sz="1600" dirty="0"/>
          </a:p>
          <a:p>
            <a:pPr lvl="1" algn="ctr">
              <a:defRPr/>
            </a:pPr>
            <a:r>
              <a:rPr lang="en-US" sz="1600" dirty="0"/>
              <a:t>accounts</a:t>
            </a:r>
            <a:endParaRPr lang="hr-HR" sz="1600" dirty="0"/>
          </a:p>
          <a:p>
            <a:pPr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None/>
              <a:defRPr/>
            </a:pPr>
            <a:endParaRPr lang="fr-FR" sz="1600" kern="0" dirty="0">
              <a:latin typeface="+mn-lt"/>
              <a:cs typeface="+mn-cs"/>
            </a:endParaRPr>
          </a:p>
        </p:txBody>
      </p:sp>
      <p:sp>
        <p:nvSpPr>
          <p:cNvPr id="24" name="Text Placeholder 11"/>
          <p:cNvSpPr txBox="1">
            <a:spLocks/>
          </p:cNvSpPr>
          <p:nvPr/>
        </p:nvSpPr>
        <p:spPr bwMode="auto">
          <a:xfrm>
            <a:off x="3000375" y="4429125"/>
            <a:ext cx="20002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ctr">
              <a:defRPr/>
            </a:pPr>
            <a:r>
              <a:rPr lang="en-US" sz="1600" dirty="0"/>
              <a:t>Refinance the loans under more favorable terms</a:t>
            </a:r>
            <a:endParaRPr lang="hr-HR" sz="1600" dirty="0"/>
          </a:p>
          <a:p>
            <a:pPr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None/>
              <a:defRPr/>
            </a:pPr>
            <a:endParaRPr lang="fr-FR" sz="1600" kern="0" dirty="0">
              <a:latin typeface="+mn-lt"/>
              <a:cs typeface="+mn-cs"/>
            </a:endParaRPr>
          </a:p>
        </p:txBody>
      </p:sp>
      <p:sp>
        <p:nvSpPr>
          <p:cNvPr id="25" name="Text Placeholder 13"/>
          <p:cNvSpPr txBox="1">
            <a:spLocks/>
          </p:cNvSpPr>
          <p:nvPr/>
        </p:nvSpPr>
        <p:spPr bwMode="auto">
          <a:xfrm>
            <a:off x="4857750" y="4643438"/>
            <a:ext cx="207168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ctr">
              <a:defRPr/>
            </a:pPr>
            <a:r>
              <a:rPr lang="en-US" sz="1600" dirty="0"/>
              <a:t>Improvements in business performance and sales</a:t>
            </a:r>
            <a:endParaRPr lang="hr-HR" sz="1600" dirty="0"/>
          </a:p>
          <a:p>
            <a:pPr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None/>
              <a:defRPr/>
            </a:pPr>
            <a:endParaRPr lang="fr-FR" sz="1600" kern="0" dirty="0">
              <a:latin typeface="+mn-lt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8097" y="729378"/>
            <a:ext cx="7488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is Partner’s motivation for its Financial Literacy program for both staff and clients?</a:t>
            </a:r>
            <a:endParaRPr lang="hr-HR" sz="28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epuna.org.nz/Graphics/client_info_gre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1551" y="4565492"/>
            <a:ext cx="2438400" cy="2438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34"/>
            <a:ext cx="8229600" cy="1066800"/>
          </a:xfrm>
        </p:spPr>
        <p:txBody>
          <a:bodyPr>
            <a:noAutofit/>
          </a:bodyPr>
          <a:lstStyle/>
          <a:p>
            <a:r>
              <a:rPr lang="en-US" sz="3000" dirty="0" smtClean="0"/>
              <a:t>T</a:t>
            </a:r>
            <a:r>
              <a:rPr lang="en-US" sz="3000" dirty="0" smtClean="0"/>
              <a:t>ell </a:t>
            </a:r>
            <a:r>
              <a:rPr lang="en-US" sz="3000" dirty="0" smtClean="0"/>
              <a:t>us about the role of the credit bureaus in Partner’s risk management strategy?</a:t>
            </a:r>
            <a:endParaRPr lang="en-US" sz="3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The</a:t>
            </a:r>
            <a:r>
              <a:rPr lang="en-US" dirty="0" smtClean="0"/>
              <a:t> </a:t>
            </a:r>
            <a:r>
              <a:rPr lang="hr-HR" dirty="0" smtClean="0"/>
              <a:t>Central </a:t>
            </a:r>
            <a:r>
              <a:rPr lang="hr-HR" dirty="0" smtClean="0"/>
              <a:t>Loan </a:t>
            </a:r>
            <a:r>
              <a:rPr lang="hr-HR" dirty="0" smtClean="0"/>
              <a:t>Registry (</a:t>
            </a:r>
            <a:r>
              <a:rPr lang="en-US" dirty="0" smtClean="0"/>
              <a:t>CLR) </a:t>
            </a:r>
            <a:r>
              <a:rPr lang="en-US" dirty="0" smtClean="0"/>
              <a:t>was introduced at the end of 2006</a:t>
            </a:r>
            <a:r>
              <a:rPr lang="hr-HR" dirty="0" smtClean="0"/>
              <a:t>.</a:t>
            </a:r>
            <a:r>
              <a:rPr lang="en-US" dirty="0" smtClean="0"/>
              <a:t> </a:t>
            </a:r>
            <a:endParaRPr lang="hr-HR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By </a:t>
            </a:r>
            <a:r>
              <a:rPr lang="en-US" dirty="0" smtClean="0"/>
              <a:t>decision from the Central Bank</a:t>
            </a:r>
            <a:r>
              <a:rPr lang="en-US" dirty="0" smtClean="0"/>
              <a:t> of B</a:t>
            </a:r>
            <a:r>
              <a:rPr lang="en-US" dirty="0" smtClean="0"/>
              <a:t>&amp;H, all financial institutions are obliged to submit </a:t>
            </a:r>
            <a:r>
              <a:rPr lang="en-US" dirty="0" smtClean="0"/>
              <a:t>their clients’ information</a:t>
            </a:r>
            <a:r>
              <a:rPr lang="en-US" dirty="0" smtClean="0"/>
              <a:t>.</a:t>
            </a:r>
            <a:endParaRPr lang="hr-HR" dirty="0" smtClean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dirty="0" smtClean="0"/>
              <a:t>Each financial </a:t>
            </a:r>
            <a:r>
              <a:rPr lang="en-US" dirty="0" smtClean="0"/>
              <a:t>institution</a:t>
            </a:r>
            <a:r>
              <a:rPr lang="en-US" dirty="0" smtClean="0"/>
              <a:t> </a:t>
            </a:r>
            <a:r>
              <a:rPr lang="en-US" dirty="0" smtClean="0"/>
              <a:t>must </a:t>
            </a:r>
            <a:r>
              <a:rPr lang="en-US" dirty="0" smtClean="0"/>
              <a:t> </a:t>
            </a:r>
            <a:r>
              <a:rPr lang="en-US" dirty="0" smtClean="0"/>
              <a:t>interpret the given information</a:t>
            </a:r>
            <a:r>
              <a:rPr lang="hr-HR" dirty="0" smtClean="0"/>
              <a:t>.</a:t>
            </a:r>
            <a:r>
              <a:rPr lang="en-US" dirty="0" smtClean="0"/>
              <a:t> </a:t>
            </a:r>
            <a:endParaRPr lang="hr-HR" dirty="0" smtClean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dirty="0" smtClean="0"/>
              <a:t>In Partner, we are taking into consideration all information from the CLR. </a:t>
            </a:r>
            <a:endParaRPr lang="hr-HR" dirty="0" smtClean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hr-HR" dirty="0" smtClean="0"/>
              <a:t>Partner </a:t>
            </a:r>
            <a:r>
              <a:rPr lang="en-US" dirty="0" smtClean="0"/>
              <a:t>h</a:t>
            </a:r>
            <a:r>
              <a:rPr lang="hr-HR" dirty="0" smtClean="0"/>
              <a:t>as</a:t>
            </a:r>
            <a:r>
              <a:rPr lang="en-US" dirty="0" smtClean="0"/>
              <a:t> developed a list of criteria with clearly stated indicators for assessing individual clients’ risks. </a:t>
            </a:r>
            <a:endParaRPr lang="hr-HR" dirty="0" smtClean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3187202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5868"/>
            <a:ext cx="8229600" cy="1066800"/>
          </a:xfrm>
        </p:spPr>
        <p:txBody>
          <a:bodyPr>
            <a:noAutofit/>
          </a:bodyPr>
          <a:lstStyle/>
          <a:p>
            <a:pPr lvl="0"/>
            <a:r>
              <a:rPr lang="en-US" sz="3000" dirty="0" smtClean="0"/>
              <a:t>How did Partner’s </a:t>
            </a:r>
            <a:r>
              <a:rPr lang="en-US" sz="3000" dirty="0" smtClean="0"/>
              <a:t>internal audit system </a:t>
            </a:r>
            <a:r>
              <a:rPr lang="en-US" sz="3000" dirty="0" smtClean="0"/>
              <a:t>develop </a:t>
            </a:r>
            <a:r>
              <a:rPr lang="en-US" sz="3000" dirty="0" smtClean="0"/>
              <a:t>and how</a:t>
            </a:r>
            <a:r>
              <a:rPr lang="en-US" sz="3000" dirty="0" smtClean="0"/>
              <a:t> </a:t>
            </a:r>
            <a:r>
              <a:rPr lang="en-US" sz="3000" dirty="0" smtClean="0"/>
              <a:t>does it </a:t>
            </a:r>
            <a:r>
              <a:rPr lang="en-US" sz="3000" dirty="0" smtClean="0"/>
              <a:t>help </a:t>
            </a:r>
            <a:r>
              <a:rPr lang="en-US" sz="3000" dirty="0" smtClean="0"/>
              <a:t>prevent</a:t>
            </a:r>
            <a:r>
              <a:rPr lang="en-US" sz="3000" dirty="0" smtClean="0"/>
              <a:t> over-indebtedness?</a:t>
            </a:r>
            <a:endParaRPr lang="en-US" sz="3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686800" cy="432511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sz="2400" dirty="0" smtClean="0"/>
              <a:t>I</a:t>
            </a:r>
            <a:r>
              <a:rPr lang="en-US" sz="2400" dirty="0" smtClean="0"/>
              <a:t>t is in the Audit’s scope of work to check the criteria for each individual loan selected</a:t>
            </a:r>
            <a:r>
              <a:rPr lang="hr-HR" sz="2400" dirty="0" smtClean="0"/>
              <a:t> </a:t>
            </a:r>
            <a:r>
              <a:rPr lang="en-US" sz="2400" dirty="0" smtClean="0"/>
              <a:t>(e.g. number </a:t>
            </a:r>
            <a:r>
              <a:rPr lang="en-US" sz="2400" dirty="0" smtClean="0"/>
              <a:t>of loans, the amount of installments, income per household)</a:t>
            </a:r>
            <a:endParaRPr lang="hr-HR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hr-HR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The </a:t>
            </a:r>
            <a:r>
              <a:rPr lang="en-US" sz="2400" dirty="0" smtClean="0"/>
              <a:t>Audit Team checks the client’s capacity at the moment when the loan was approved, i.e. if the client was </a:t>
            </a:r>
            <a:r>
              <a:rPr lang="en-US" sz="2400" dirty="0" smtClean="0"/>
              <a:t>over-indebted </a:t>
            </a:r>
            <a:r>
              <a:rPr lang="en-US" sz="2400" dirty="0" smtClean="0"/>
              <a:t>when he received the loan</a:t>
            </a:r>
            <a:r>
              <a:rPr lang="en-US" sz="2400" dirty="0" smtClean="0"/>
              <a:t> </a:t>
            </a:r>
            <a:r>
              <a:rPr lang="en-US" sz="2400" dirty="0" smtClean="0"/>
              <a:t>from</a:t>
            </a:r>
            <a:r>
              <a:rPr lang="en-US" sz="2400" dirty="0" smtClean="0"/>
              <a:t> </a:t>
            </a:r>
            <a:r>
              <a:rPr lang="en-US" sz="2400" dirty="0" smtClean="0"/>
              <a:t>Partner. </a:t>
            </a:r>
            <a:endParaRPr lang="hr-HR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hr-HR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The Audit Team also occasionally conducts the analyses of slow loans, based on data from</a:t>
            </a:r>
            <a:r>
              <a:rPr lang="en-US" sz="2400" dirty="0" smtClean="0"/>
              <a:t> the CLR.</a:t>
            </a:r>
            <a:endParaRPr lang="hr-HR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3187202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s.hotfrog.co.za/companies/Debt-Rite-Debt-Counsellors/images-pr/Debt-Counselling-Services-1684_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4908" y="2743978"/>
            <a:ext cx="2114550" cy="20955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9693"/>
            <a:ext cx="8229600" cy="1066800"/>
          </a:xfrm>
        </p:spPr>
        <p:txBody>
          <a:bodyPr>
            <a:noAutofit/>
          </a:bodyPr>
          <a:lstStyle/>
          <a:p>
            <a:r>
              <a:rPr lang="en-US" sz="3000" dirty="0" smtClean="0"/>
              <a:t>How is customer satisfaction important to avoiding client over-indebtedness?</a:t>
            </a:r>
            <a:endParaRPr lang="en-US" sz="3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5766" y="1995654"/>
            <a:ext cx="8229600" cy="457063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sz="2000" dirty="0" smtClean="0"/>
              <a:t>T</a:t>
            </a:r>
            <a:r>
              <a:rPr lang="en-US" sz="2000" dirty="0" smtClean="0"/>
              <a:t>he preventing over-indebtedness does not always </a:t>
            </a:r>
            <a:r>
              <a:rPr lang="en-US" sz="2000" dirty="0" smtClean="0"/>
              <a:t>coincide with customer satisfaction – may have negative </a:t>
            </a:r>
            <a:r>
              <a:rPr lang="en-US" sz="2000" dirty="0" smtClean="0"/>
              <a:t>effects</a:t>
            </a:r>
            <a:r>
              <a:rPr lang="en-US" sz="2000" dirty="0" smtClean="0"/>
              <a:t> in the short-term, </a:t>
            </a:r>
            <a:r>
              <a:rPr lang="hr-HR" sz="2000" dirty="0" smtClean="0"/>
              <a:t>but </a:t>
            </a:r>
            <a:r>
              <a:rPr lang="hr-HR" sz="2000" dirty="0" smtClean="0"/>
              <a:t>positive long-term effects.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hr-HR" sz="20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Partner believes that </a:t>
            </a:r>
            <a:r>
              <a:rPr lang="hr-HR" sz="2000" dirty="0" smtClean="0"/>
              <a:t>satisfied</a:t>
            </a:r>
            <a:r>
              <a:rPr lang="en-US" sz="2000" dirty="0" smtClean="0"/>
              <a:t> clients</a:t>
            </a:r>
            <a:r>
              <a:rPr lang="en-US" sz="2000" dirty="0" smtClean="0"/>
              <a:t> </a:t>
            </a:r>
            <a:r>
              <a:rPr lang="hr-HR" sz="2000" dirty="0" smtClean="0"/>
              <a:t>are </a:t>
            </a:r>
            <a:r>
              <a:rPr lang="hr-HR" sz="2000" dirty="0" smtClean="0"/>
              <a:t>more </a:t>
            </a:r>
            <a:r>
              <a:rPr lang="en-US" sz="2000" dirty="0" smtClean="0"/>
              <a:t>loyal and </a:t>
            </a:r>
            <a:r>
              <a:rPr lang="hr-HR" sz="2000" dirty="0" smtClean="0"/>
              <a:t>won’t</a:t>
            </a:r>
            <a:r>
              <a:rPr lang="en-US" sz="2000" dirty="0" smtClean="0"/>
              <a:t> seek </a:t>
            </a:r>
            <a:r>
              <a:rPr lang="hr-HR" sz="2000" dirty="0" smtClean="0"/>
              <a:t>loans </a:t>
            </a:r>
            <a:r>
              <a:rPr lang="en-US" sz="2000" dirty="0" smtClean="0"/>
              <a:t>from other institutions, allowing the Foundation to maintain better control of clients’ levels of indebtedness.</a:t>
            </a:r>
            <a:endParaRPr lang="hr-HR" sz="20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hr-HR" sz="20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Market research represents an important pillar in strategic planning and is</a:t>
            </a:r>
            <a:r>
              <a:rPr lang="en-US" sz="2000" dirty="0" smtClean="0"/>
              <a:t> carried </a:t>
            </a:r>
            <a:r>
              <a:rPr lang="en-US" sz="2000" dirty="0" smtClean="0"/>
              <a:t>out through a system of customer satisfaction surveys, product testing, client exit monitoring, and mystery shopping.  </a:t>
            </a:r>
            <a:endParaRPr lang="hr-HR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3187202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9693"/>
            <a:ext cx="8229600" cy="1066800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/>
              <a:t>Does Partner have guidelines on the maximum number of loans outstanding? </a:t>
            </a:r>
            <a:endParaRPr lang="en-US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r-HR" dirty="0" smtClean="0"/>
              <a:t>Partner </a:t>
            </a:r>
            <a:r>
              <a:rPr lang="en-US" dirty="0" smtClean="0"/>
              <a:t>has developed a list of eliminatory criteria, setting up explicit thresholds for clients</a:t>
            </a:r>
            <a:r>
              <a:rPr lang="hr-HR" dirty="0" smtClean="0"/>
              <a:t> by: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dirty="0" smtClean="0">
              <a:solidFill>
                <a:schemeClr val="accent1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Repayment </a:t>
            </a:r>
            <a:r>
              <a:rPr lang="en-US" dirty="0" smtClean="0">
                <a:solidFill>
                  <a:schemeClr val="accent1"/>
                </a:solidFill>
              </a:rPr>
              <a:t>capacity 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Target </a:t>
            </a:r>
            <a:r>
              <a:rPr lang="en-US" dirty="0" smtClean="0">
                <a:solidFill>
                  <a:schemeClr val="accent1"/>
                </a:solidFill>
              </a:rPr>
              <a:t>population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Loan use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Debt </a:t>
            </a:r>
            <a:r>
              <a:rPr lang="en-US" dirty="0" smtClean="0">
                <a:solidFill>
                  <a:schemeClr val="accent1"/>
                </a:solidFill>
              </a:rPr>
              <a:t>exposure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r-HR" dirty="0" smtClean="0"/>
              <a:t>Every</a:t>
            </a:r>
            <a:r>
              <a:rPr lang="en-US" dirty="0" smtClean="0"/>
              <a:t> loan is</a:t>
            </a:r>
            <a:r>
              <a:rPr lang="en-US" dirty="0" smtClean="0"/>
              <a:t> placed </a:t>
            </a:r>
            <a:r>
              <a:rPr lang="en-US" dirty="0" smtClean="0"/>
              <a:t>into a certain risk category.</a:t>
            </a:r>
            <a:r>
              <a:rPr lang="hr-HR" dirty="0" smtClean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hr-HR" dirty="0" smtClean="0"/>
              <a:t>	</a:t>
            </a:r>
            <a:r>
              <a:rPr lang="hr-HR" dirty="0" smtClean="0"/>
              <a:t>(</a:t>
            </a:r>
            <a:r>
              <a:rPr lang="en-US" dirty="0" smtClean="0"/>
              <a:t>A loan can be exceptionally approved by a special loan committee, but it</a:t>
            </a:r>
            <a:r>
              <a:rPr lang="en-US" dirty="0" smtClean="0"/>
              <a:t> </a:t>
            </a:r>
            <a:r>
              <a:rPr lang="en-US" dirty="0" smtClean="0"/>
              <a:t>will be </a:t>
            </a:r>
            <a:r>
              <a:rPr lang="en-US" dirty="0" smtClean="0"/>
              <a:t>thoroughly </a:t>
            </a:r>
            <a:r>
              <a:rPr lang="en-US" dirty="0" smtClean="0"/>
              <a:t>monitored until it is repaid</a:t>
            </a:r>
            <a:r>
              <a:rPr lang="en-US" dirty="0" smtClean="0"/>
              <a:t>.</a:t>
            </a:r>
            <a:r>
              <a:rPr lang="hr-H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3187202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7940"/>
            <a:ext cx="8229600" cy="1066800"/>
          </a:xfrm>
        </p:spPr>
        <p:txBody>
          <a:bodyPr>
            <a:noAutofit/>
          </a:bodyPr>
          <a:lstStyle/>
          <a:p>
            <a:pPr lvl="0"/>
            <a:r>
              <a:rPr lang="en-US" sz="3000" dirty="0" smtClean="0"/>
              <a:t>Does Partner have guidelines on</a:t>
            </a:r>
            <a:r>
              <a:rPr lang="en-US" sz="3000" dirty="0" smtClean="0"/>
              <a:t> maximum debt thresholds? </a:t>
            </a:r>
            <a:endParaRPr lang="en-US" sz="3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54422"/>
            <a:ext cx="8229600" cy="490357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200" dirty="0" smtClean="0"/>
              <a:t>If a household member already has an active loan</a:t>
            </a:r>
            <a:r>
              <a:rPr lang="en-US" sz="2200" dirty="0" smtClean="0"/>
              <a:t> </a:t>
            </a:r>
            <a:r>
              <a:rPr lang="en-US" sz="2200" dirty="0" smtClean="0"/>
              <a:t>with</a:t>
            </a:r>
            <a:r>
              <a:rPr lang="en-US" sz="2200" dirty="0" smtClean="0"/>
              <a:t> </a:t>
            </a:r>
            <a:r>
              <a:rPr lang="en-US" sz="2200" dirty="0" smtClean="0"/>
              <a:t>Partner,</a:t>
            </a:r>
            <a:r>
              <a:rPr lang="en-US" sz="2200" dirty="0" smtClean="0"/>
              <a:t> the Branch </a:t>
            </a:r>
            <a:r>
              <a:rPr lang="en-US" sz="2200" dirty="0" smtClean="0"/>
              <a:t>Manager must visit the client and take part in</a:t>
            </a:r>
            <a:r>
              <a:rPr lang="en-US" sz="2200" dirty="0" smtClean="0"/>
              <a:t> the business analysis, </a:t>
            </a:r>
            <a:r>
              <a:rPr lang="en-US" sz="2200" dirty="0" smtClean="0"/>
              <a:t>if the remaining balance is over </a:t>
            </a:r>
            <a:r>
              <a:rPr lang="hr-HR" sz="2200" dirty="0" smtClean="0"/>
              <a:t>USD </a:t>
            </a:r>
            <a:r>
              <a:rPr lang="hr-HR" sz="2200" dirty="0" smtClean="0"/>
              <a:t>4,710</a:t>
            </a:r>
            <a:r>
              <a:rPr lang="hr-HR" sz="2200" dirty="0" smtClean="0"/>
              <a:t>.</a:t>
            </a:r>
            <a:r>
              <a:rPr lang="en-US" sz="2200" dirty="0" smtClean="0"/>
              <a:t>  </a:t>
            </a:r>
            <a:endParaRPr lang="hr-HR" sz="22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2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200" dirty="0" smtClean="0"/>
              <a:t>Or if</a:t>
            </a:r>
            <a:r>
              <a:rPr lang="en-US" sz="2200" dirty="0" smtClean="0"/>
              <a:t> </a:t>
            </a:r>
            <a:r>
              <a:rPr lang="en-US" sz="2200" dirty="0" smtClean="0"/>
              <a:t>a potential client has taken a loan during the last 9 months</a:t>
            </a:r>
            <a:r>
              <a:rPr lang="en-US" sz="2200" dirty="0" smtClean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2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200" dirty="0" smtClean="0"/>
              <a:t>All household members cannot have more than 3 active loans (unless the total debt is lower than </a:t>
            </a:r>
            <a:r>
              <a:rPr lang="hr-HR" sz="2200" dirty="0" smtClean="0"/>
              <a:t>USD </a:t>
            </a:r>
            <a:r>
              <a:rPr lang="hr-HR" sz="2200" dirty="0" smtClean="0"/>
              <a:t>5,383</a:t>
            </a:r>
            <a:r>
              <a:rPr lang="en-US" sz="2200" dirty="0" smtClean="0"/>
              <a:t>)</a:t>
            </a:r>
            <a:endParaRPr lang="hr-HR" sz="22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2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200" dirty="0" smtClean="0"/>
              <a:t>All household members cannot have</a:t>
            </a:r>
            <a:r>
              <a:rPr lang="en-US" sz="2200" dirty="0" smtClean="0"/>
              <a:t> </a:t>
            </a:r>
            <a:r>
              <a:rPr lang="en-US" sz="2200" dirty="0" smtClean="0"/>
              <a:t>a </a:t>
            </a:r>
            <a:r>
              <a:rPr lang="en-US" sz="2200" dirty="0" smtClean="0"/>
              <a:t>total </a:t>
            </a:r>
            <a:r>
              <a:rPr lang="en-US" sz="2200" dirty="0" smtClean="0"/>
              <a:t>outstanding balance over </a:t>
            </a:r>
            <a:r>
              <a:rPr lang="hr-HR" sz="2200" dirty="0" smtClean="0"/>
              <a:t>USD </a:t>
            </a:r>
            <a:r>
              <a:rPr lang="hr-HR" sz="2200" dirty="0" smtClean="0"/>
              <a:t>27,000</a:t>
            </a:r>
            <a:r>
              <a:rPr lang="en-US" sz="2200" dirty="0" smtClean="0"/>
              <a:t>.</a:t>
            </a:r>
            <a:endParaRPr lang="hr-HR" sz="22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2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200" dirty="0" smtClean="0"/>
              <a:t>The total amount of all monthly installments for all household members cannot exceed </a:t>
            </a:r>
            <a:r>
              <a:rPr lang="hr-HR" sz="2200" dirty="0" smtClean="0"/>
              <a:t>USD 404.</a:t>
            </a:r>
            <a:endParaRPr lang="en-US" sz="2200" dirty="0" smtClean="0"/>
          </a:p>
          <a:p>
            <a:pPr>
              <a:lnSpc>
                <a:spcPct val="200000"/>
              </a:lnSpc>
            </a:pPr>
            <a:endParaRPr lang="en-US" dirty="0"/>
          </a:p>
        </p:txBody>
      </p:sp>
      <p:pic>
        <p:nvPicPr>
          <p:cNvPr id="36866" name="Picture 2" descr="http://static1.iii.co.uk/sites/default/files/risk_image_l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4329413"/>
            <a:ext cx="161925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3187202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61" y="780410"/>
            <a:ext cx="8847103" cy="1066800"/>
          </a:xfrm>
        </p:spPr>
        <p:txBody>
          <a:bodyPr>
            <a:noAutofit/>
          </a:bodyPr>
          <a:lstStyle/>
          <a:p>
            <a:pPr lvl="0"/>
            <a:r>
              <a:rPr lang="en-US" sz="3000" dirty="0" smtClean="0"/>
              <a:t>Recommendations</a:t>
            </a:r>
            <a:endParaRPr lang="en-US" sz="3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54422"/>
            <a:ext cx="8229600" cy="4903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>
                <a:latin typeface="Cambria"/>
              </a:rPr>
              <a:t>The mentioned phenomenon must be dealt with, if possible, on the state level. This includes all the stakeholders in the field:</a:t>
            </a:r>
          </a:p>
          <a:p>
            <a:pPr>
              <a:buFont typeface="Cambria"/>
              <a:buChar char="-"/>
            </a:pPr>
            <a:r>
              <a:rPr lang="en-US" sz="2200" dirty="0" smtClean="0">
                <a:latin typeface="Cambria"/>
              </a:rPr>
              <a:t>Legislative bodies</a:t>
            </a:r>
          </a:p>
          <a:p>
            <a:pPr>
              <a:buFont typeface="Cambria"/>
              <a:buChar char="-"/>
            </a:pPr>
            <a:r>
              <a:rPr lang="en-US" sz="2200" dirty="0" smtClean="0">
                <a:latin typeface="Cambria"/>
              </a:rPr>
              <a:t>Legal framework</a:t>
            </a:r>
          </a:p>
          <a:p>
            <a:pPr>
              <a:buFont typeface="Cambria"/>
              <a:buChar char="-"/>
            </a:pPr>
            <a:r>
              <a:rPr lang="en-US" sz="2200" dirty="0" smtClean="0">
                <a:latin typeface="Cambria"/>
              </a:rPr>
              <a:t>Financial supervisory authorities (banking agencies)</a:t>
            </a:r>
          </a:p>
          <a:p>
            <a:pPr>
              <a:buFont typeface="Cambria"/>
              <a:buChar char="-"/>
            </a:pPr>
            <a:r>
              <a:rPr lang="en-US" sz="2200" dirty="0" smtClean="0">
                <a:latin typeface="Cambria"/>
              </a:rPr>
              <a:t>Sectoral  approach through trade</a:t>
            </a:r>
            <a:r>
              <a:rPr lang="en-US" sz="2200" dirty="0" smtClean="0">
                <a:latin typeface="Cambria"/>
              </a:rPr>
              <a:t> associations </a:t>
            </a:r>
            <a:r>
              <a:rPr lang="en-US" sz="2200" dirty="0" smtClean="0">
                <a:latin typeface="Cambria"/>
              </a:rPr>
              <a:t>(for both </a:t>
            </a:r>
            <a:r>
              <a:rPr lang="en-US" sz="2200" dirty="0" smtClean="0">
                <a:latin typeface="Cambria"/>
              </a:rPr>
              <a:t>banks </a:t>
            </a:r>
            <a:r>
              <a:rPr lang="en-US" sz="2200" dirty="0" smtClean="0">
                <a:latin typeface="Cambria"/>
              </a:rPr>
              <a:t>and </a:t>
            </a:r>
            <a:r>
              <a:rPr lang="en-US" sz="2200" dirty="0" err="1" smtClean="0">
                <a:latin typeface="Cambria"/>
              </a:rPr>
              <a:t>MCOs</a:t>
            </a:r>
            <a:r>
              <a:rPr lang="en-US" sz="2200" dirty="0" smtClean="0">
                <a:latin typeface="Cambria"/>
              </a:rPr>
              <a:t>)</a:t>
            </a:r>
            <a:endParaRPr lang="hr-HR" sz="2200" dirty="0" smtClean="0">
              <a:latin typeface="Cambria"/>
            </a:endParaRPr>
          </a:p>
          <a:p>
            <a:pPr>
              <a:buFont typeface="Cambria"/>
              <a:buChar char="-"/>
            </a:pPr>
            <a:endParaRPr lang="hr-HR" sz="2200" dirty="0" smtClean="0">
              <a:latin typeface="Cambria"/>
            </a:endParaRPr>
          </a:p>
          <a:p>
            <a:pPr>
              <a:spcBef>
                <a:spcPts val="0"/>
              </a:spcBef>
              <a:buNone/>
            </a:pPr>
            <a:r>
              <a:rPr lang="en-US" sz="2200" dirty="0" smtClean="0">
                <a:latin typeface="Cambria"/>
              </a:rPr>
              <a:t>If a MFI </a:t>
            </a:r>
            <a:r>
              <a:rPr lang="en-US" sz="2200" dirty="0" smtClean="0">
                <a:latin typeface="Cambria"/>
              </a:rPr>
              <a:t>works </a:t>
            </a:r>
            <a:r>
              <a:rPr lang="en-US" sz="2200" dirty="0" smtClean="0">
                <a:latin typeface="Cambria"/>
              </a:rPr>
              <a:t>in a unregulated environment </a:t>
            </a:r>
            <a:r>
              <a:rPr lang="hr-HR" sz="2200" dirty="0" smtClean="0">
                <a:latin typeface="Cambria"/>
              </a:rPr>
              <a:t>(i.e. </a:t>
            </a:r>
            <a:r>
              <a:rPr lang="en-US" sz="2200" dirty="0" smtClean="0">
                <a:latin typeface="Cambria"/>
              </a:rPr>
              <a:t>no </a:t>
            </a:r>
            <a:r>
              <a:rPr lang="en-US" sz="2200" dirty="0" smtClean="0">
                <a:latin typeface="Cambria"/>
              </a:rPr>
              <a:t>legislation or </a:t>
            </a:r>
            <a:r>
              <a:rPr lang="en-US" sz="2200" dirty="0" smtClean="0">
                <a:latin typeface="Cambria"/>
              </a:rPr>
              <a:t>Credit Bureau</a:t>
            </a:r>
            <a:r>
              <a:rPr lang="hr-HR" sz="2200" dirty="0" smtClean="0">
                <a:latin typeface="Cambria"/>
              </a:rPr>
              <a:t>)</a:t>
            </a:r>
            <a:r>
              <a:rPr lang="en-US" sz="2200" dirty="0" smtClean="0">
                <a:latin typeface="Cambria"/>
              </a:rPr>
              <a:t> it is important for an organization </a:t>
            </a:r>
            <a:r>
              <a:rPr lang="en-US" sz="2200" b="1" dirty="0" smtClean="0">
                <a:latin typeface="Cambria"/>
              </a:rPr>
              <a:t>to find its own way </a:t>
            </a:r>
            <a:r>
              <a:rPr lang="en-US" sz="2200" dirty="0" smtClean="0">
                <a:latin typeface="Cambria"/>
              </a:rPr>
              <a:t>and to, if</a:t>
            </a:r>
            <a:r>
              <a:rPr lang="en-US" sz="2200" dirty="0" smtClean="0">
                <a:latin typeface="Cambria"/>
              </a:rPr>
              <a:t> possible</a:t>
            </a:r>
            <a:r>
              <a:rPr lang="en-US" sz="2200" dirty="0" smtClean="0">
                <a:latin typeface="Cambria"/>
              </a:rPr>
              <a:t>, become </a:t>
            </a:r>
            <a:r>
              <a:rPr lang="en-US" sz="2200" b="1" dirty="0" smtClean="0">
                <a:latin typeface="Cambria"/>
              </a:rPr>
              <a:t>self-determined and persistent </a:t>
            </a:r>
            <a:r>
              <a:rPr lang="en-US" sz="2200" dirty="0" smtClean="0">
                <a:latin typeface="Cambria"/>
              </a:rPr>
              <a:t>in its efforts to </a:t>
            </a:r>
            <a:r>
              <a:rPr lang="en-US" sz="2200" dirty="0" smtClean="0">
                <a:latin typeface="Cambria"/>
              </a:rPr>
              <a:t>keep the </a:t>
            </a:r>
            <a:r>
              <a:rPr lang="en-US" sz="2200" dirty="0" smtClean="0">
                <a:latin typeface="Cambria"/>
              </a:rPr>
              <a:t>client in the focus. </a:t>
            </a:r>
            <a:endParaRPr lang="hr-HR" sz="2200" dirty="0" smtClean="0">
              <a:latin typeface="Cambria"/>
            </a:endParaRPr>
          </a:p>
          <a:p>
            <a:pPr>
              <a:buNone/>
            </a:pPr>
            <a:endParaRPr lang="en-US" dirty="0" smtClean="0">
              <a:latin typeface="Cambria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3187202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97" y="865883"/>
            <a:ext cx="8389903" cy="10668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91" y="1932683"/>
            <a:ext cx="8865658" cy="432511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600" b="1" dirty="0" smtClean="0"/>
              <a:t>Review of Section 3 of the Universal Standards</a:t>
            </a:r>
          </a:p>
          <a:p>
            <a:pPr>
              <a:lnSpc>
                <a:spcPct val="200000"/>
              </a:lnSpc>
            </a:pPr>
            <a:r>
              <a:rPr lang="en-US" sz="2600" dirty="0" smtClean="0"/>
              <a:t>Interview with Selma </a:t>
            </a:r>
            <a:r>
              <a:rPr lang="en-US" sz="2600" dirty="0" err="1" smtClean="0"/>
              <a:t>Jahic</a:t>
            </a:r>
            <a:r>
              <a:rPr lang="en-US" sz="2600" dirty="0" smtClean="0"/>
              <a:t> of Partner, Bosnia</a:t>
            </a:r>
          </a:p>
          <a:p>
            <a:pPr>
              <a:lnSpc>
                <a:spcPct val="200000"/>
              </a:lnSpc>
            </a:pPr>
            <a:r>
              <a:rPr lang="en-US" sz="2600" dirty="0" smtClean="0"/>
              <a:t>Input from </a:t>
            </a:r>
            <a:r>
              <a:rPr lang="en-GB" sz="2400" dirty="0" err="1" smtClean="0"/>
              <a:t>Yolirruth</a:t>
            </a:r>
            <a:r>
              <a:rPr lang="en-GB" sz="2400" dirty="0" smtClean="0"/>
              <a:t> </a:t>
            </a:r>
            <a:r>
              <a:rPr lang="en-GB" sz="2400" dirty="0" err="1" smtClean="0"/>
              <a:t>Núñez</a:t>
            </a:r>
            <a:r>
              <a:rPr lang="en-US" sz="2600" dirty="0" smtClean="0"/>
              <a:t> of </a:t>
            </a:r>
            <a:r>
              <a:rPr lang="en-US" sz="2600" dirty="0" err="1" smtClean="0"/>
              <a:t>Oikocredit</a:t>
            </a:r>
            <a:r>
              <a:rPr lang="en-US" sz="2600" dirty="0" smtClean="0"/>
              <a:t>, South America</a:t>
            </a:r>
          </a:p>
          <a:p>
            <a:pPr>
              <a:lnSpc>
                <a:spcPct val="200000"/>
              </a:lnSpc>
            </a:pPr>
            <a:r>
              <a:rPr lang="en-US" sz="2600" dirty="0" smtClean="0"/>
              <a:t>Discussion with Participants</a:t>
            </a:r>
            <a:endParaRPr lang="en-US" sz="26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30346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97" y="865883"/>
            <a:ext cx="8389903" cy="10668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91" y="1932683"/>
            <a:ext cx="8865658" cy="432511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600" dirty="0" smtClean="0"/>
              <a:t>Review of Section 3 of the Universal Standards</a:t>
            </a:r>
          </a:p>
          <a:p>
            <a:pPr>
              <a:lnSpc>
                <a:spcPct val="200000"/>
              </a:lnSpc>
            </a:pPr>
            <a:r>
              <a:rPr lang="en-US" sz="2600" dirty="0" smtClean="0"/>
              <a:t>Interview with Selma </a:t>
            </a:r>
            <a:r>
              <a:rPr lang="en-US" sz="2600" dirty="0" err="1" smtClean="0"/>
              <a:t>Jahic</a:t>
            </a:r>
            <a:r>
              <a:rPr lang="en-US" sz="2600" dirty="0" smtClean="0"/>
              <a:t> of Partner, Bosnia</a:t>
            </a:r>
          </a:p>
          <a:p>
            <a:pPr>
              <a:lnSpc>
                <a:spcPct val="200000"/>
              </a:lnSpc>
            </a:pPr>
            <a:r>
              <a:rPr lang="en-US" sz="2600" b="1" dirty="0" smtClean="0"/>
              <a:t>Input from </a:t>
            </a:r>
            <a:r>
              <a:rPr lang="en-US" sz="2600" b="1" dirty="0" err="1" smtClean="0"/>
              <a:t>Yolirruth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Núñez</a:t>
            </a:r>
            <a:r>
              <a:rPr lang="en-US" sz="2600" b="1" dirty="0" smtClean="0"/>
              <a:t> of </a:t>
            </a:r>
            <a:r>
              <a:rPr lang="en-US" sz="2600" b="1" dirty="0" err="1" smtClean="0"/>
              <a:t>Oikocredit</a:t>
            </a:r>
            <a:endParaRPr lang="en-US" sz="2600" b="1" dirty="0" smtClean="0"/>
          </a:p>
          <a:p>
            <a:pPr>
              <a:lnSpc>
                <a:spcPct val="200000"/>
              </a:lnSpc>
            </a:pPr>
            <a:r>
              <a:rPr lang="en-US" sz="2600" dirty="0" smtClean="0"/>
              <a:t>Discussion with Participants</a:t>
            </a:r>
            <a:endParaRPr lang="en-US" sz="26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30346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2564904"/>
            <a:ext cx="8337550" cy="1008112"/>
          </a:xfrm>
        </p:spPr>
        <p:txBody>
          <a:bodyPr/>
          <a:lstStyle/>
          <a:p>
            <a:pPr algn="ctr"/>
            <a:r>
              <a:rPr lang="en-GB" dirty="0" smtClean="0"/>
              <a:t>Over-indebtedness Risk Management </a:t>
            </a:r>
            <a:br>
              <a:rPr lang="en-GB" dirty="0" smtClean="0"/>
            </a:br>
            <a:r>
              <a:rPr lang="en-GB" dirty="0" smtClean="0"/>
              <a:t>at </a:t>
            </a:r>
            <a:r>
              <a:rPr lang="en-GB" dirty="0" err="1" smtClean="0"/>
              <a:t>Oikocredit</a:t>
            </a:r>
            <a:r>
              <a:rPr lang="en-GB" dirty="0" smtClean="0"/>
              <a:t> SANR</a:t>
            </a:r>
            <a:endParaRPr lang="en-GB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4005064"/>
            <a:ext cx="8320088" cy="1152128"/>
          </a:xfrm>
        </p:spPr>
        <p:txBody>
          <a:bodyPr/>
          <a:lstStyle/>
          <a:p>
            <a:pPr marL="0">
              <a:lnSpc>
                <a:spcPct val="100000"/>
              </a:lnSpc>
            </a:pPr>
            <a:r>
              <a:rPr lang="en-GB" dirty="0" err="1" smtClean="0"/>
              <a:t>Yolirruth</a:t>
            </a:r>
            <a:r>
              <a:rPr lang="en-GB" dirty="0" smtClean="0"/>
              <a:t> </a:t>
            </a:r>
            <a:r>
              <a:rPr lang="en-GB" dirty="0" err="1" smtClean="0"/>
              <a:t>Núñez</a:t>
            </a:r>
            <a:endParaRPr lang="en-GB" dirty="0" smtClean="0"/>
          </a:p>
          <a:p>
            <a:pPr marL="0">
              <a:lnSpc>
                <a:spcPct val="100000"/>
              </a:lnSpc>
            </a:pPr>
            <a:r>
              <a:rPr lang="en-GB" dirty="0" smtClean="0"/>
              <a:t>Social Performance Management &amp; Capacity Building Coordinator</a:t>
            </a:r>
          </a:p>
          <a:p>
            <a:pPr marL="0">
              <a:lnSpc>
                <a:spcPct val="100000"/>
              </a:lnSpc>
            </a:pPr>
            <a:r>
              <a:rPr lang="en-GB" dirty="0" err="1" smtClean="0"/>
              <a:t>Oikocredit</a:t>
            </a:r>
            <a:r>
              <a:rPr lang="en-GB" dirty="0" smtClean="0"/>
              <a:t> - SANR</a:t>
            </a:r>
          </a:p>
        </p:txBody>
      </p:sp>
      <p:pic>
        <p:nvPicPr>
          <p:cNvPr id="4" name="Imagen 1" descr="Descripción: C:\Users\Yolirruth\AppData\Local\Microsoft\Windows\Temporary Internet Files\Content.Outlook\V44M2YEO\Oikocredit_SP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768975"/>
            <a:ext cx="13589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smtClean="0"/>
              <a:t>Agenda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2132856"/>
            <a:ext cx="7772400" cy="429650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 smtClean="0"/>
              <a:t>What is Over-indebtedness (OID)?</a:t>
            </a:r>
          </a:p>
          <a:p>
            <a:pPr marL="514350" indent="-514350">
              <a:buAutoNum type="arabicPeriod"/>
            </a:pPr>
            <a:r>
              <a:rPr lang="en-GB" dirty="0" smtClean="0"/>
              <a:t>OID Risk Management within </a:t>
            </a:r>
            <a:r>
              <a:rPr lang="en-GB" dirty="0" err="1" smtClean="0"/>
              <a:t>Oikocredit’s</a:t>
            </a:r>
            <a:r>
              <a:rPr lang="en-GB" dirty="0" smtClean="0"/>
              <a:t> Processes</a:t>
            </a:r>
          </a:p>
          <a:p>
            <a:pPr marL="514350" indent="-514350">
              <a:buAutoNum type="arabicPeriod"/>
            </a:pPr>
            <a:r>
              <a:rPr lang="en-GB" dirty="0" err="1" smtClean="0"/>
              <a:t>Oikocredit’s</a:t>
            </a:r>
            <a:r>
              <a:rPr lang="en-GB" dirty="0" smtClean="0"/>
              <a:t> Core Principles of OID Risk Management</a:t>
            </a:r>
          </a:p>
          <a:p>
            <a:pPr marL="514350" indent="-514350">
              <a:buAutoNum type="arabicPeriod"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smtClean="0"/>
              <a:t>What is overindebtedness?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196752"/>
            <a:ext cx="8568630" cy="4680173"/>
          </a:xfrm>
        </p:spPr>
        <p:txBody>
          <a:bodyPr/>
          <a:lstStyle/>
          <a:p>
            <a:pPr>
              <a:buNone/>
            </a:pPr>
            <a:r>
              <a:rPr lang="en-GB" u="sng" dirty="0" err="1" smtClean="0"/>
              <a:t>Oikocredit</a:t>
            </a:r>
            <a:r>
              <a:rPr lang="en-GB" u="sng" dirty="0" smtClean="0"/>
              <a:t> definition:</a:t>
            </a:r>
          </a:p>
          <a:p>
            <a:pPr>
              <a:buNone/>
            </a:pPr>
            <a:r>
              <a:rPr lang="en-GB" dirty="0" smtClean="0"/>
              <a:t>	“P</a:t>
            </a:r>
            <a:r>
              <a:rPr lang="en-US" dirty="0" err="1" smtClean="0"/>
              <a:t>oor</a:t>
            </a:r>
            <a:r>
              <a:rPr lang="en-US" dirty="0" smtClean="0"/>
              <a:t> entrepreneurs taking on debt beyond their repayment capacity, sometimes from multiple microfinance institutions</a:t>
            </a:r>
            <a:r>
              <a:rPr lang="en-GB" dirty="0" smtClean="0"/>
              <a:t>”</a:t>
            </a:r>
          </a:p>
          <a:p>
            <a:pPr>
              <a:buNone/>
            </a:pPr>
            <a:r>
              <a:rPr lang="en-GB" dirty="0" smtClean="0"/>
              <a:t>But...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The borrower can be anyone from a poor </a:t>
            </a:r>
            <a:r>
              <a:rPr lang="en-GB" dirty="0" err="1" smtClean="0"/>
              <a:t>microentrepreneur</a:t>
            </a:r>
            <a:r>
              <a:rPr lang="en-GB" dirty="0" smtClean="0"/>
              <a:t>, to a subsistence farmer, to a middle-class worker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The reason for becoming over-indebted can be internal with the lender/borrower (active OID) or external, e.g. a natural catastrophe (passive OID), or a combination of both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The repayment capacity of the borrower needs to be well assessed and goes beyond checking whether the client falls into arrears </a:t>
            </a:r>
          </a:p>
          <a:p>
            <a:pPr lvl="1"/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58204" cy="504056"/>
          </a:xfrm>
        </p:spPr>
        <p:txBody>
          <a:bodyPr anchor="t">
            <a:noAutofit/>
          </a:bodyPr>
          <a:lstStyle/>
          <a:p>
            <a:r>
              <a:rPr lang="en-US" sz="2400" dirty="0" smtClean="0"/>
              <a:t>OID Risk Management within </a:t>
            </a:r>
            <a:r>
              <a:rPr lang="en-US" sz="2400" dirty="0" err="1" smtClean="0"/>
              <a:t>Oikocredit</a:t>
            </a:r>
            <a:r>
              <a:rPr lang="en-US" sz="2400" dirty="0" smtClean="0"/>
              <a:t> Processes: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24744"/>
            <a:ext cx="8367464" cy="57332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Pre-Selection Phase: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Social Scorecard - Client Protection Principles</a:t>
            </a:r>
          </a:p>
          <a:p>
            <a:endParaRPr lang="en-US" dirty="0" smtClean="0"/>
          </a:p>
          <a:p>
            <a:r>
              <a:rPr lang="en-US" dirty="0" smtClean="0"/>
              <a:t>Due Diligence Phase: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Social Scorecard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OID Risk Management Guidelines</a:t>
            </a:r>
          </a:p>
          <a:p>
            <a:endParaRPr lang="en-US" dirty="0" smtClean="0"/>
          </a:p>
          <a:p>
            <a:r>
              <a:rPr lang="en-US" dirty="0" smtClean="0"/>
              <a:t>Approval Phase: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Set of more stringent conditions (covenants) concerning credit policies and some organizational issues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Monitoring Phase: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Offer of technical assistance related to management of OID risk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8" y="588963"/>
            <a:ext cx="8805862" cy="752475"/>
          </a:xfrm>
        </p:spPr>
        <p:txBody>
          <a:bodyPr/>
          <a:lstStyle/>
          <a:p>
            <a:r>
              <a:rPr lang="en-GB" dirty="0" smtClean="0"/>
              <a:t>Core Principles of OID Risk Management</a:t>
            </a:r>
            <a:endParaRPr lang="en-GB" dirty="0"/>
          </a:p>
        </p:txBody>
      </p:sp>
      <p:grpSp>
        <p:nvGrpSpPr>
          <p:cNvPr id="3" name="Group 9"/>
          <p:cNvGrpSpPr/>
          <p:nvPr/>
        </p:nvGrpSpPr>
        <p:grpSpPr>
          <a:xfrm>
            <a:off x="428596" y="1857364"/>
            <a:ext cx="2428892" cy="4786346"/>
            <a:chOff x="428596" y="1428736"/>
            <a:chExt cx="2428892" cy="4786346"/>
          </a:xfrm>
          <a:solidFill>
            <a:schemeClr val="tx2">
              <a:lumMod val="75000"/>
            </a:schemeClr>
          </a:solidFill>
        </p:grpSpPr>
        <p:sp>
          <p:nvSpPr>
            <p:cNvPr id="6" name="Rounded Rectangle 5"/>
            <p:cNvSpPr/>
            <p:nvPr/>
          </p:nvSpPr>
          <p:spPr bwMode="auto">
            <a:xfrm>
              <a:off x="428596" y="1428736"/>
              <a:ext cx="2428892" cy="1000132"/>
            </a:xfrm>
            <a:prstGeom prst="roundRect">
              <a:avLst/>
            </a:prstGeom>
            <a:grpFill/>
            <a:ln w="9525" cap="flat" cmpd="sng" algn="ctr">
              <a:solidFill>
                <a:srgbClr val="133D8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I. The concept  and its integration in MFI</a:t>
              </a: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428596" y="5214950"/>
              <a:ext cx="2428892" cy="1000132"/>
            </a:xfrm>
            <a:prstGeom prst="roundRect">
              <a:avLst/>
            </a:prstGeom>
            <a:grpFill/>
            <a:ln w="9525" cap="flat" cmpd="sng" algn="ctr">
              <a:solidFill>
                <a:srgbClr val="133D8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IV. Internal control</a:t>
              </a: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428596" y="2500306"/>
              <a:ext cx="2428892" cy="1436170"/>
            </a:xfrm>
            <a:prstGeom prst="roundRect">
              <a:avLst/>
            </a:prstGeom>
            <a:grpFill/>
            <a:ln w="9525" cap="flat" cmpd="sng" algn="ctr">
              <a:solidFill>
                <a:srgbClr val="133D8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II. Credit policies and evaluation process</a:t>
              </a: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428596" y="4008484"/>
              <a:ext cx="2428892" cy="1135028"/>
            </a:xfrm>
            <a:prstGeom prst="roundRect">
              <a:avLst/>
            </a:prstGeom>
            <a:grpFill/>
            <a:ln w="9525" cap="flat" cmpd="sng" algn="ctr">
              <a:solidFill>
                <a:srgbClr val="133D8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III. Monitoring</a:t>
              </a:r>
            </a:p>
          </p:txBody>
        </p:sp>
      </p:grpSp>
      <p:grpSp>
        <p:nvGrpSpPr>
          <p:cNvPr id="4" name="Group 18"/>
          <p:cNvGrpSpPr/>
          <p:nvPr/>
        </p:nvGrpSpPr>
        <p:grpSpPr>
          <a:xfrm>
            <a:off x="2928926" y="1928802"/>
            <a:ext cx="6000792" cy="4714908"/>
            <a:chOff x="2928926" y="1500174"/>
            <a:chExt cx="6000792" cy="4714908"/>
          </a:xfrm>
          <a:solidFill>
            <a:schemeClr val="bg2">
              <a:lumMod val="75000"/>
            </a:schemeClr>
          </a:solidFill>
        </p:grpSpPr>
        <p:sp>
          <p:nvSpPr>
            <p:cNvPr id="13" name="Rectangle 12"/>
            <p:cNvSpPr/>
            <p:nvPr/>
          </p:nvSpPr>
          <p:spPr bwMode="auto">
            <a:xfrm>
              <a:off x="2928926" y="5286388"/>
              <a:ext cx="6000792" cy="928694"/>
            </a:xfrm>
            <a:prstGeom prst="rect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 smtClean="0">
                  <a:solidFill>
                    <a:srgbClr val="243F81"/>
                  </a:solidFill>
                </a:rPr>
                <a:t>10. Adequate Resources</a:t>
              </a:r>
            </a:p>
            <a:p>
              <a:pPr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 smtClean="0">
                  <a:solidFill>
                    <a:srgbClr val="243F81"/>
                  </a:solidFill>
                </a:rPr>
                <a:t>11. Internal Control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928926" y="4008484"/>
              <a:ext cx="6000792" cy="1135028"/>
            </a:xfrm>
            <a:prstGeom prst="rect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 smtClean="0">
                  <a:solidFill>
                    <a:srgbClr val="243F81"/>
                  </a:solidFill>
                </a:rPr>
                <a:t>7. Follow up 	               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 smtClean="0">
                  <a:solidFill>
                    <a:srgbClr val="243F81"/>
                  </a:solidFill>
                </a:rPr>
                <a:t>8. Portfolio Monitoring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 smtClean="0">
                  <a:solidFill>
                    <a:srgbClr val="243F81"/>
                  </a:solidFill>
                </a:rPr>
                <a:t>9. Rescheduling and Restructuring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928926" y="2568324"/>
              <a:ext cx="6000792" cy="1368152"/>
            </a:xfrm>
            <a:prstGeom prst="rect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b="1" dirty="0" smtClean="0">
                <a:solidFill>
                  <a:srgbClr val="243F81"/>
                </a:solidFill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 smtClean="0">
                  <a:solidFill>
                    <a:srgbClr val="243F81"/>
                  </a:solidFill>
                </a:rPr>
                <a:t>3. Access to Credit History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 smtClean="0">
                  <a:solidFill>
                    <a:srgbClr val="243F81"/>
                  </a:solidFill>
                </a:rPr>
                <a:t>4. Set of Credit Policies for all Branches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 smtClean="0">
                  <a:solidFill>
                    <a:srgbClr val="243F81"/>
                  </a:solidFill>
                </a:rPr>
                <a:t>5. Credit Policies Implemented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 smtClean="0">
                  <a:solidFill>
                    <a:srgbClr val="243F81"/>
                  </a:solidFill>
                </a:rPr>
                <a:t>6. Credit Assessment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b="1" dirty="0" smtClean="0">
                <a:solidFill>
                  <a:srgbClr val="243F8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928926" y="1500174"/>
              <a:ext cx="6000792" cy="928694"/>
            </a:xfrm>
            <a:prstGeom prst="rect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indent="-457200"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AutoNum type="arabicPeriod"/>
              </a:pPr>
              <a:r>
                <a:rPr lang="en-GB" b="1" dirty="0" smtClean="0">
                  <a:solidFill>
                    <a:srgbClr val="243F81"/>
                  </a:solidFill>
                </a:rPr>
                <a:t>Proactive Definition of Over Indebtedness</a:t>
              </a:r>
            </a:p>
            <a:p>
              <a:pPr marL="457200" indent="-457200"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AutoNum type="arabicPeriod"/>
              </a:pPr>
              <a:r>
                <a:rPr lang="en-GB" b="1" dirty="0" smtClean="0">
                  <a:solidFill>
                    <a:srgbClr val="243F81"/>
                  </a:solidFill>
                </a:rPr>
                <a:t>Understanding of the Concept among Staff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447800" y="1148050"/>
            <a:ext cx="7390604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000" b="1" u="sng" dirty="0" smtClean="0">
                <a:solidFill>
                  <a:srgbClr val="243F81"/>
                </a:solidFill>
              </a:rPr>
              <a:t>The 11 Core Principles Integrated into 4 Processes: </a:t>
            </a:r>
            <a:endParaRPr lang="en-GB" sz="2000" b="1" u="sng" dirty="0">
              <a:solidFill>
                <a:srgbClr val="243F8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424936" cy="2016224"/>
          </a:xfrm>
        </p:spPr>
        <p:txBody>
          <a:bodyPr anchor="t">
            <a:normAutofit fontScale="90000"/>
          </a:bodyPr>
          <a:lstStyle/>
          <a:p>
            <a:r>
              <a:rPr lang="en-US" sz="2700" dirty="0" smtClean="0"/>
              <a:t>Core Principle 1: Proactive Definition of OID</a:t>
            </a:r>
            <a:br>
              <a:rPr lang="en-US" sz="2700" dirty="0" smtClean="0"/>
            </a:br>
            <a:r>
              <a:rPr lang="en-US" sz="2700" b="0" dirty="0" smtClean="0"/>
              <a:t>OID is clearly defined by the MFI with a proactive view and introduced as a specific risk to be managed within the MFIs credit processes.</a:t>
            </a:r>
            <a:r>
              <a:rPr lang="es-ES" sz="2700" b="0" dirty="0" smtClean="0"/>
              <a:t/>
            </a:r>
            <a:br>
              <a:rPr lang="es-ES" sz="2700" b="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74848" y="3672408"/>
            <a:ext cx="822960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rgbClr val="133D8D"/>
                </a:solidFill>
              </a:rPr>
              <a:t>Core Principle 2: Understanding of OID by Staff</a:t>
            </a:r>
            <a:r>
              <a:rPr lang="en-US" sz="2400" kern="0" dirty="0" smtClean="0">
                <a:solidFill>
                  <a:srgbClr val="133D8D"/>
                </a:solidFill>
              </a:rPr>
              <a:t/>
            </a:r>
            <a:br>
              <a:rPr lang="en-US" sz="2400" kern="0" dirty="0" smtClean="0">
                <a:solidFill>
                  <a:srgbClr val="133D8D"/>
                </a:solidFill>
              </a:rPr>
            </a:br>
            <a:r>
              <a:rPr lang="en-US" sz="2400" kern="0" dirty="0" smtClean="0">
                <a:solidFill>
                  <a:srgbClr val="133D8D"/>
                </a:solidFill>
              </a:rPr>
              <a:t>Top management has a clear understanding of OID and its causes and is fully aware of OID risk.</a:t>
            </a:r>
            <a:endParaRPr lang="en-US" sz="2400" kern="0" dirty="0">
              <a:solidFill>
                <a:srgbClr val="133D8D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67544" y="548680"/>
            <a:ext cx="799288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rgbClr val="243F81"/>
                </a:solidFill>
              </a:rPr>
              <a:t>I. THE CONCEPT AND INTEGRATION IN THE MFI </a:t>
            </a:r>
            <a:endParaRPr lang="es-PE" sz="2400" b="1" dirty="0">
              <a:solidFill>
                <a:srgbClr val="243F8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228600" y="2276872"/>
            <a:ext cx="84969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 smtClean="0">
                <a:solidFill>
                  <a:srgbClr val="133D8D"/>
                </a:solidFill>
              </a:rPr>
              <a:t>Core Principle 4: Set of Credit Policies</a:t>
            </a:r>
            <a:r>
              <a:rPr lang="en-US" sz="2000" kern="0" dirty="0" smtClean="0">
                <a:solidFill>
                  <a:srgbClr val="133D8D"/>
                </a:solidFill>
              </a:rPr>
              <a:t/>
            </a:r>
            <a:br>
              <a:rPr lang="en-US" sz="2000" kern="0" dirty="0" smtClean="0">
                <a:solidFill>
                  <a:srgbClr val="133D8D"/>
                </a:solidFill>
              </a:rPr>
            </a:br>
            <a:r>
              <a:rPr lang="en-US" sz="2000" kern="0" dirty="0" smtClean="0">
                <a:solidFill>
                  <a:srgbClr val="133D8D"/>
                </a:solidFill>
              </a:rPr>
              <a:t>The MFI has credit policies decided at the highest level and not based on a pre-determined level of loan losses seen as acceptable; its incentives for staff are not mainly based on credit growth targets.</a:t>
            </a:r>
            <a:r>
              <a:rPr lang="en-US" sz="2400" kern="0" dirty="0" smtClean="0">
                <a:solidFill>
                  <a:srgbClr val="133D8D"/>
                </a:solidFill>
              </a:rPr>
              <a:t/>
            </a:r>
            <a:br>
              <a:rPr lang="en-US" sz="2400" kern="0" dirty="0" smtClean="0">
                <a:solidFill>
                  <a:srgbClr val="133D8D"/>
                </a:solidFill>
              </a:rPr>
            </a:br>
            <a:endParaRPr lang="en-US" sz="2400" kern="0" dirty="0">
              <a:solidFill>
                <a:srgbClr val="133D8D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idx="1"/>
          </p:nvPr>
        </p:nvSpPr>
        <p:spPr>
          <a:xfrm>
            <a:off x="117848" y="3573016"/>
            <a:ext cx="8568952" cy="1512168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000" dirty="0" smtClean="0"/>
              <a:t>Core Principle 5: Credit Policies Implemented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The MFI has clear and conservative criteria in its credit policies, and those are really implemented in the evaluation, in order to efficiently avoid lending to over-indebted customers or over-indebting new borrowers. 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89856" y="5029200"/>
            <a:ext cx="8496944" cy="91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 smtClean="0">
                <a:solidFill>
                  <a:srgbClr val="133D8D"/>
                </a:solidFill>
              </a:rPr>
              <a:t>Core Principle 6: Credit Assessment</a:t>
            </a:r>
            <a:r>
              <a:rPr lang="en-US" sz="2000" kern="0" dirty="0" smtClean="0">
                <a:solidFill>
                  <a:srgbClr val="133D8D"/>
                </a:solidFill>
              </a:rPr>
              <a:t/>
            </a:r>
            <a:br>
              <a:rPr lang="en-US" sz="2000" kern="0" dirty="0" smtClean="0">
                <a:solidFill>
                  <a:srgbClr val="133D8D"/>
                </a:solidFill>
              </a:rPr>
            </a:br>
            <a:r>
              <a:rPr lang="en-US" sz="2000" kern="0" dirty="0" smtClean="0">
                <a:solidFill>
                  <a:srgbClr val="133D8D"/>
                </a:solidFill>
              </a:rPr>
              <a:t>The MFI conducts a thorough evaluation of the clients’ cash flows and debts (including those of the family), and uses conservative assumptions and calculations in order to determine repayment capacity and loan amounts.</a:t>
            </a:r>
            <a:r>
              <a:rPr lang="en-US" sz="2000" b="1" kern="0" dirty="0" smtClean="0">
                <a:solidFill>
                  <a:srgbClr val="133D8D"/>
                </a:solidFill>
              </a:rPr>
              <a:t/>
            </a:r>
            <a:br>
              <a:rPr lang="en-US" sz="2000" b="1" kern="0" dirty="0" smtClean="0">
                <a:solidFill>
                  <a:srgbClr val="133D8D"/>
                </a:solidFill>
              </a:rPr>
            </a:br>
            <a:endParaRPr lang="en-US" sz="2000" b="1" kern="0" dirty="0">
              <a:solidFill>
                <a:srgbClr val="133D8D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228600" y="1196752"/>
            <a:ext cx="87484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 smtClean="0">
                <a:solidFill>
                  <a:srgbClr val="133D8D"/>
                </a:solidFill>
              </a:rPr>
              <a:t>Core Principle 3: Access to Credit History</a:t>
            </a:r>
            <a:r>
              <a:rPr lang="en-US" sz="2000" kern="0" dirty="0" smtClean="0">
                <a:solidFill>
                  <a:srgbClr val="133D8D"/>
                </a:solidFill>
              </a:rPr>
              <a:t/>
            </a:r>
            <a:br>
              <a:rPr lang="en-US" sz="2000" kern="0" dirty="0" smtClean="0">
                <a:solidFill>
                  <a:srgbClr val="133D8D"/>
                </a:solidFill>
              </a:rPr>
            </a:br>
            <a:r>
              <a:rPr lang="en-US" sz="2000" kern="0" dirty="0" smtClean="0">
                <a:solidFill>
                  <a:srgbClr val="133D8D"/>
                </a:solidFill>
              </a:rPr>
              <a:t>The MFI uses the credit bureaus, and other credit information gathering techniques, for purposes of management of OID risk.</a:t>
            </a:r>
            <a:r>
              <a:rPr lang="en-US" sz="2000" b="1" kern="0" dirty="0" smtClean="0">
                <a:solidFill>
                  <a:srgbClr val="133D8D"/>
                </a:solidFill>
              </a:rPr>
              <a:t/>
            </a:r>
            <a:br>
              <a:rPr lang="en-US" sz="2000" b="1" kern="0" dirty="0" smtClean="0">
                <a:solidFill>
                  <a:srgbClr val="133D8D"/>
                </a:solidFill>
              </a:rPr>
            </a:br>
            <a:endParaRPr lang="en-US" sz="2000" b="1" kern="0" dirty="0">
              <a:solidFill>
                <a:srgbClr val="133D8D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67544" y="45720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rgbClr val="243F81"/>
                </a:solidFill>
              </a:rPr>
              <a:t>II. CREDIT POLICIES AND EVALUATION PROCESS</a:t>
            </a:r>
            <a:endParaRPr lang="es-PE" sz="2400" b="1" dirty="0">
              <a:solidFill>
                <a:srgbClr val="243F8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95536" y="141277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 smtClean="0">
                <a:solidFill>
                  <a:srgbClr val="133D8D"/>
                </a:solidFill>
              </a:rPr>
              <a:t>Core Principle 7: Follow-up</a:t>
            </a:r>
            <a:r>
              <a:rPr lang="en-US" sz="2000" kern="0" dirty="0" smtClean="0">
                <a:solidFill>
                  <a:srgbClr val="133D8D"/>
                </a:solidFill>
              </a:rPr>
              <a:t/>
            </a:r>
            <a:br>
              <a:rPr lang="en-US" sz="2000" kern="0" dirty="0" smtClean="0">
                <a:solidFill>
                  <a:srgbClr val="133D8D"/>
                </a:solidFill>
              </a:rPr>
            </a:br>
            <a:r>
              <a:rPr lang="en-US" sz="2000" kern="0" dirty="0" smtClean="0">
                <a:solidFill>
                  <a:srgbClr val="133D8D"/>
                </a:solidFill>
              </a:rPr>
              <a:t>The MFI conducts a close follow-up of its customers, using clear early warning criteria and on-site work, in order to proactively identify OID situations.</a:t>
            </a:r>
            <a:r>
              <a:rPr lang="en-US" sz="2000" b="1" kern="0" dirty="0" smtClean="0">
                <a:solidFill>
                  <a:srgbClr val="133D8D"/>
                </a:solidFill>
              </a:rPr>
              <a:t/>
            </a:r>
            <a:br>
              <a:rPr lang="en-US" sz="2000" b="1" kern="0" dirty="0" smtClean="0">
                <a:solidFill>
                  <a:srgbClr val="133D8D"/>
                </a:solidFill>
              </a:rPr>
            </a:br>
            <a:r>
              <a:rPr lang="en-US" sz="2000" b="1" kern="0" dirty="0" smtClean="0">
                <a:solidFill>
                  <a:srgbClr val="133D8D"/>
                </a:solidFill>
              </a:rPr>
              <a:t/>
            </a:r>
            <a:br>
              <a:rPr lang="en-US" sz="2000" b="1" kern="0" dirty="0" smtClean="0">
                <a:solidFill>
                  <a:srgbClr val="133D8D"/>
                </a:solidFill>
              </a:rPr>
            </a:br>
            <a:endParaRPr lang="en-US" sz="2000" b="1" kern="0" dirty="0">
              <a:solidFill>
                <a:srgbClr val="133D8D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95536" y="2819400"/>
            <a:ext cx="83632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 smtClean="0">
                <a:solidFill>
                  <a:srgbClr val="133D8D"/>
                </a:solidFill>
              </a:rPr>
              <a:t>Core Principle 8: Portfolio Monitoring</a:t>
            </a:r>
            <a:r>
              <a:rPr lang="en-US" sz="2000" kern="0" dirty="0" smtClean="0">
                <a:solidFill>
                  <a:srgbClr val="133D8D"/>
                </a:solidFill>
              </a:rPr>
              <a:t/>
            </a:r>
            <a:br>
              <a:rPr lang="en-US" sz="2000" kern="0" dirty="0" smtClean="0">
                <a:solidFill>
                  <a:srgbClr val="133D8D"/>
                </a:solidFill>
              </a:rPr>
            </a:br>
            <a:r>
              <a:rPr lang="en-US" sz="2000" kern="0" dirty="0" smtClean="0">
                <a:solidFill>
                  <a:srgbClr val="133D8D"/>
                </a:solidFill>
              </a:rPr>
              <a:t>The MFI conducts a close monitoring of its credit portfolios in order to actively identify growing OID risks. </a:t>
            </a:r>
            <a:br>
              <a:rPr lang="en-US" sz="2000" kern="0" dirty="0" smtClean="0">
                <a:solidFill>
                  <a:srgbClr val="133D8D"/>
                </a:solidFill>
              </a:rPr>
            </a:br>
            <a:r>
              <a:rPr lang="en-US" sz="2000" b="1" kern="0" dirty="0" smtClean="0">
                <a:solidFill>
                  <a:srgbClr val="133D8D"/>
                </a:solidFill>
              </a:rPr>
              <a:t/>
            </a:r>
            <a:br>
              <a:rPr lang="en-US" sz="2000" b="1" kern="0" dirty="0" smtClean="0">
                <a:solidFill>
                  <a:srgbClr val="133D8D"/>
                </a:solidFill>
              </a:rPr>
            </a:br>
            <a:endParaRPr lang="en-US" sz="2000" b="1" kern="0" dirty="0">
              <a:solidFill>
                <a:srgbClr val="133D8D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74848" y="414908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 smtClean="0">
                <a:solidFill>
                  <a:srgbClr val="133D8D"/>
                </a:solidFill>
              </a:rPr>
              <a:t>Core Principle 9: Rescheduling and Restructuring</a:t>
            </a:r>
            <a:r>
              <a:rPr lang="en-US" sz="2000" kern="0" dirty="0" smtClean="0">
                <a:solidFill>
                  <a:srgbClr val="133D8D"/>
                </a:solidFill>
              </a:rPr>
              <a:t/>
            </a:r>
            <a:br>
              <a:rPr lang="en-US" sz="2000" kern="0" dirty="0" smtClean="0">
                <a:solidFill>
                  <a:srgbClr val="133D8D"/>
                </a:solidFill>
              </a:rPr>
            </a:br>
            <a:r>
              <a:rPr lang="en-US" sz="2000" kern="0" dirty="0" smtClean="0">
                <a:solidFill>
                  <a:srgbClr val="133D8D"/>
                </a:solidFill>
              </a:rPr>
              <a:t>The MFI always offers reasonable rescheduling and restructuring solutions to over-indebted customers.</a:t>
            </a:r>
            <a:br>
              <a:rPr lang="en-US" sz="2000" kern="0" dirty="0" smtClean="0">
                <a:solidFill>
                  <a:srgbClr val="133D8D"/>
                </a:solidFill>
              </a:rPr>
            </a:br>
            <a:endParaRPr lang="en-US" sz="2000" kern="0" dirty="0">
              <a:solidFill>
                <a:srgbClr val="133D8D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54868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rgbClr val="243F81"/>
                </a:solidFill>
              </a:rPr>
              <a:t>III. MONITORING</a:t>
            </a:r>
            <a:endParaRPr lang="es-PE" sz="2400" b="1" dirty="0">
              <a:solidFill>
                <a:srgbClr val="243F8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09936"/>
            <a:ext cx="8157592" cy="1503040"/>
          </a:xfrm>
        </p:spPr>
        <p:txBody>
          <a:bodyPr anchor="t">
            <a:normAutofit fontScale="90000"/>
          </a:bodyPr>
          <a:lstStyle/>
          <a:p>
            <a:r>
              <a:rPr lang="en-US" sz="2200" dirty="0" smtClean="0"/>
              <a:t>Core Principle 10: Internal Resources</a:t>
            </a:r>
            <a:br>
              <a:rPr lang="en-US" sz="2200" dirty="0" smtClean="0"/>
            </a:br>
            <a:r>
              <a:rPr lang="en-US" sz="2200" b="0" kern="1200" dirty="0" smtClean="0">
                <a:solidFill>
                  <a:schemeClr val="tx1"/>
                </a:solidFill>
              </a:rPr>
              <a:t>The MFI makes sure that its resources are not over-stretched in such a way that OID risk could be increased due to the general weakness in the quality of the whole credit process and of the internal controls.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95536" y="3717032"/>
            <a:ext cx="813690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 smtClean="0">
                <a:solidFill>
                  <a:srgbClr val="133D8D"/>
                </a:solidFill>
              </a:rPr>
              <a:t>Core Principle 11: Internal Control</a:t>
            </a:r>
            <a:br>
              <a:rPr lang="en-US" sz="2000" b="1" kern="0" dirty="0" smtClean="0">
                <a:solidFill>
                  <a:srgbClr val="133D8D"/>
                </a:solidFill>
              </a:rPr>
            </a:br>
            <a:r>
              <a:rPr lang="en-US" sz="2000" dirty="0" smtClean="0">
                <a:solidFill>
                  <a:srgbClr val="133D8D"/>
                </a:solidFill>
              </a:rPr>
              <a:t>The MFI has good internal controls, both permanent and ex-post, which aim at addressing the OID risk efficiently, and also an independent internal audit function.</a:t>
            </a:r>
            <a:r>
              <a:rPr lang="en-US" sz="2400" b="1" kern="0" dirty="0" smtClean="0">
                <a:solidFill>
                  <a:srgbClr val="133D8D"/>
                </a:solidFill>
              </a:rPr>
              <a:t/>
            </a:r>
            <a:br>
              <a:rPr lang="en-US" sz="2400" b="1" kern="0" dirty="0" smtClean="0">
                <a:solidFill>
                  <a:srgbClr val="133D8D"/>
                </a:solidFill>
              </a:rPr>
            </a:br>
            <a:endParaRPr lang="en-US" sz="2400" b="1" kern="0" dirty="0">
              <a:solidFill>
                <a:srgbClr val="133D8D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67544" y="548680"/>
            <a:ext cx="79928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rgbClr val="243F81"/>
                </a:solidFill>
              </a:rPr>
              <a:t>IV. INTERNAL CONTROLS</a:t>
            </a:r>
            <a:endParaRPr lang="es-PE" sz="2400" b="1" dirty="0">
              <a:solidFill>
                <a:srgbClr val="243F8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3 of the Universal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/>
          <a:lstStyle/>
          <a:p>
            <a:r>
              <a:rPr lang="en-US" b="1" dirty="0" smtClean="0"/>
              <a:t>Section Title</a:t>
            </a:r>
            <a:r>
              <a:rPr lang="en-US" dirty="0" smtClean="0"/>
              <a:t>: Treat Clients Responsibly</a:t>
            </a:r>
          </a:p>
          <a:p>
            <a:endParaRPr lang="en-US" dirty="0" smtClean="0"/>
          </a:p>
          <a:p>
            <a:r>
              <a:rPr lang="en-US" b="1" dirty="0" smtClean="0"/>
              <a:t>Rationale</a:t>
            </a:r>
            <a:r>
              <a:rPr lang="en-US" dirty="0" smtClean="0"/>
              <a:t>: Client protection is the foundation of good social performance. 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b="1" dirty="0" smtClean="0"/>
              <a:t>Coordination</a:t>
            </a:r>
            <a:r>
              <a:rPr lang="en-US" dirty="0" smtClean="0"/>
              <a:t>: This section of the Standards was developed in conjunction with the work of the Smart Campaign.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06946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97" y="865883"/>
            <a:ext cx="8389903" cy="10668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91" y="1932683"/>
            <a:ext cx="8865658" cy="432511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600" dirty="0" smtClean="0"/>
              <a:t>Review of Section 3 of the Universal Standards</a:t>
            </a:r>
          </a:p>
          <a:p>
            <a:pPr>
              <a:lnSpc>
                <a:spcPct val="200000"/>
              </a:lnSpc>
            </a:pPr>
            <a:r>
              <a:rPr lang="en-US" sz="2600" dirty="0" smtClean="0"/>
              <a:t>Interview with Selma </a:t>
            </a:r>
            <a:r>
              <a:rPr lang="en-US" sz="2600" dirty="0" err="1" smtClean="0"/>
              <a:t>Jahic</a:t>
            </a:r>
            <a:r>
              <a:rPr lang="en-US" sz="2600" dirty="0" smtClean="0"/>
              <a:t> of Partner, Bosnia</a:t>
            </a:r>
          </a:p>
          <a:p>
            <a:pPr>
              <a:lnSpc>
                <a:spcPct val="200000"/>
              </a:lnSpc>
            </a:pPr>
            <a:r>
              <a:rPr lang="en-US" sz="2600" dirty="0" smtClean="0"/>
              <a:t>Input from </a:t>
            </a:r>
            <a:r>
              <a:rPr lang="en-GB" sz="2600" dirty="0" err="1" smtClean="0"/>
              <a:t>Yolirruth</a:t>
            </a:r>
            <a:r>
              <a:rPr lang="en-GB" sz="2600" dirty="0" smtClean="0"/>
              <a:t> </a:t>
            </a:r>
            <a:r>
              <a:rPr lang="en-GB" sz="2600" dirty="0" err="1" smtClean="0"/>
              <a:t>Núñez</a:t>
            </a:r>
            <a:r>
              <a:rPr lang="en-US" sz="2600" dirty="0" smtClean="0"/>
              <a:t> of </a:t>
            </a:r>
            <a:r>
              <a:rPr lang="en-US" sz="2600" dirty="0" err="1" smtClean="0"/>
              <a:t>Oikocredit</a:t>
            </a:r>
            <a:endParaRPr lang="en-US" sz="2600" dirty="0" smtClean="0"/>
          </a:p>
          <a:p>
            <a:pPr>
              <a:lnSpc>
                <a:spcPct val="200000"/>
              </a:lnSpc>
            </a:pPr>
            <a:r>
              <a:rPr lang="en-US" sz="2600" b="1" dirty="0" smtClean="0"/>
              <a:t>Discussion with Participants</a:t>
            </a:r>
            <a:endParaRPr lang="en-US" sz="2600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30346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5000"/>
            <a:ext cx="8229600" cy="1066800"/>
          </a:xfrm>
        </p:spPr>
        <p:txBody>
          <a:bodyPr/>
          <a:lstStyle/>
          <a:p>
            <a:r>
              <a:rPr lang="en-US" dirty="0" smtClean="0"/>
              <a:t>Where to Find More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8970"/>
            <a:ext cx="8229600" cy="473556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A summary of the Universal Standards (new and improved format!): </a:t>
            </a:r>
            <a:r>
              <a:rPr lang="en-US" sz="2400" dirty="0" smtClean="0">
                <a:solidFill>
                  <a:srgbClr val="000000"/>
                </a:solidFill>
                <a:hlinkClick r:id="rId2"/>
              </a:rPr>
              <a:t>http://www.sptf.info/images/designed%20usspm%20manual%2010%2015%2012.pdf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The presentation and recording of this session: </a:t>
            </a:r>
            <a:r>
              <a:rPr lang="en-US" sz="2400" u="sng" dirty="0" smtClean="0">
                <a:hlinkClick r:id="rId3"/>
              </a:rPr>
              <a:t>http://www.sptf.info/online-trainings/universal-standards-implementation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2400" dirty="0" smtClean="0"/>
              <a:t>Resource Library for the Universal Standards of SPM: </a:t>
            </a:r>
            <a:r>
              <a:rPr lang="en-US" sz="2400" dirty="0" smtClean="0">
                <a:hlinkClick r:id="rId4"/>
              </a:rPr>
              <a:t>http://www.sptf.info/spmstandards/standards-resource-library</a:t>
            </a:r>
            <a:r>
              <a:rPr lang="en-US" sz="2400" dirty="0" smtClean="0"/>
              <a:t>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9465-B709-AF4E-804A-CD64098C1D4B}" type="slidenum">
              <a:rPr lang="en-US" smtClean="0">
                <a:latin typeface="Georgia"/>
              </a:rPr>
              <a:pPr/>
              <a:t>31</a:t>
            </a:fld>
            <a:endParaRPr lang="en-US">
              <a:latin typeface="Georgia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787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5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from </a:t>
            </a:r>
            <a:r>
              <a:rPr lang="en-US" dirty="0" err="1" smtClean="0"/>
              <a:t>SPTF’s</a:t>
            </a:r>
            <a:r>
              <a:rPr lang="en-US" dirty="0" smtClean="0"/>
              <a:t> Resource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1957"/>
            <a:ext cx="8229600" cy="470257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hlinkClick r:id="rId2"/>
              </a:rPr>
              <a:t>Mechanism for complaint resolution</a:t>
            </a:r>
            <a:r>
              <a:rPr lang="en-US" sz="2400" dirty="0" smtClean="0"/>
              <a:t>, </a:t>
            </a:r>
            <a:r>
              <a:rPr lang="en-US" sz="2400" b="1" dirty="0" err="1" smtClean="0"/>
              <a:t>Svasti</a:t>
            </a:r>
            <a:r>
              <a:rPr lang="en-US" sz="2400" b="1" dirty="0" smtClean="0"/>
              <a:t> Microfinance Pvt. Ltd. (India) </a:t>
            </a:r>
            <a:r>
              <a:rPr lang="en-US" sz="2400" i="1" dirty="0" smtClean="0"/>
              <a:t>This document details </a:t>
            </a:r>
            <a:r>
              <a:rPr lang="en-US" sz="2400" i="1" dirty="0" err="1" smtClean="0"/>
              <a:t>Svasti's</a:t>
            </a:r>
            <a:r>
              <a:rPr lang="en-US" sz="2400" i="1" dirty="0" smtClean="0"/>
              <a:t> "Customer Grievance </a:t>
            </a:r>
            <a:r>
              <a:rPr lang="en-US" sz="2400" i="1" dirty="0" err="1" smtClean="0"/>
              <a:t>Redressal</a:t>
            </a:r>
            <a:r>
              <a:rPr lang="en-US" sz="2400" i="1" dirty="0" smtClean="0"/>
              <a:t>" (CGR) process using a flow chart that shows each step in the process, from who initially receives the complaint to how different types of complaints are directed to different departments. It also explains how </a:t>
            </a:r>
            <a:r>
              <a:rPr lang="en-US" sz="2400" i="1" dirty="0" err="1" smtClean="0"/>
              <a:t>Svasti</a:t>
            </a:r>
            <a:r>
              <a:rPr lang="en-US" sz="2400" i="1" dirty="0" smtClean="0"/>
              <a:t> makes sure that clients know how to use the system</a:t>
            </a:r>
            <a:r>
              <a:rPr lang="en-US" sz="2400" dirty="0" smtClean="0"/>
              <a:t>. 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>
                <a:hlinkClick r:id="rId3"/>
              </a:rPr>
              <a:t>Transparent collections practices</a:t>
            </a:r>
            <a:r>
              <a:rPr lang="en-US" sz="2400" dirty="0" smtClean="0"/>
              <a:t>, </a:t>
            </a:r>
            <a:r>
              <a:rPr lang="en-US" sz="2400" b="1" dirty="0" err="1" smtClean="0"/>
              <a:t>Svasti</a:t>
            </a:r>
            <a:r>
              <a:rPr lang="en-US" sz="2400" b="1" dirty="0" smtClean="0"/>
              <a:t> Microfinance Pvt. Ltd. (India) </a:t>
            </a:r>
            <a:r>
              <a:rPr lang="en-US" sz="2400" i="1" dirty="0" smtClean="0"/>
              <a:t>This is a guide that </a:t>
            </a:r>
            <a:r>
              <a:rPr lang="en-US" sz="2400" i="1" dirty="0" err="1" smtClean="0"/>
              <a:t>Svasti</a:t>
            </a:r>
            <a:r>
              <a:rPr lang="en-US" sz="2400" i="1" dirty="0" smtClean="0"/>
              <a:t> uses to train employees on how to inform clients about </a:t>
            </a:r>
            <a:r>
              <a:rPr lang="en-US" sz="2400" i="1" dirty="0" err="1" smtClean="0"/>
              <a:t>Svasti's</a:t>
            </a:r>
            <a:r>
              <a:rPr lang="en-US" sz="2400" i="1" dirty="0" smtClean="0"/>
              <a:t> loan collection practices.  It lists all the information that employees must give to clients regarding the steps in the collections process, as well as about their rights.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9465-B709-AF4E-804A-CD64098C1D4B}" type="slidenum">
              <a:rPr lang="en-US" smtClean="0">
                <a:latin typeface="Georgia"/>
              </a:rPr>
              <a:pPr/>
              <a:t>32</a:t>
            </a:fld>
            <a:endParaRPr lang="en-US">
              <a:latin typeface="Georgia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787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804"/>
            <a:ext cx="8458200" cy="1573500"/>
          </a:xfrm>
        </p:spPr>
        <p:txBody>
          <a:bodyPr>
            <a:noAutofit/>
          </a:bodyPr>
          <a:lstStyle/>
          <a:p>
            <a:pPr lvl="0" algn="ctr"/>
            <a:r>
              <a:rPr lang="es-ES_tradnl" dirty="0" smtClean="0">
                <a:solidFill>
                  <a:srgbClr val="FF6600"/>
                </a:solidFill>
              </a:rPr>
              <a:t/>
            </a:r>
            <a:br>
              <a:rPr lang="es-ES_tradnl" dirty="0" smtClean="0">
                <a:solidFill>
                  <a:srgbClr val="FF6600"/>
                </a:solidFill>
              </a:rPr>
            </a:br>
            <a:r>
              <a:rPr lang="es-ES_tradnl" dirty="0" smtClean="0">
                <a:solidFill>
                  <a:srgbClr val="FF6600"/>
                </a:solidFill>
              </a:rPr>
              <a:t/>
            </a:r>
            <a:br>
              <a:rPr lang="es-ES_tradnl" dirty="0" smtClean="0">
                <a:solidFill>
                  <a:srgbClr val="FF6600"/>
                </a:solidFill>
              </a:rPr>
            </a:br>
            <a:r>
              <a:rPr lang="es-ES_tradnl" dirty="0" smtClean="0">
                <a:solidFill>
                  <a:srgbClr val="FF6600"/>
                </a:solidFill>
              </a:rPr>
              <a:t/>
            </a:r>
            <a:br>
              <a:rPr lang="es-ES_tradnl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Thank you for your participation! 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Picture 5" descr="SocialPerformance400x1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3664" y="2225964"/>
            <a:ext cx="3893455" cy="135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4486130"/>
            <a:ext cx="82626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Georgia"/>
              </a:rPr>
              <a:t>We invite you to join us in January for the next session in the series, which will be about</a:t>
            </a:r>
          </a:p>
          <a:p>
            <a:pPr algn="ctr"/>
            <a:r>
              <a:rPr lang="en-US" sz="2800" dirty="0" smtClean="0">
                <a:solidFill>
                  <a:prstClr val="black"/>
                </a:solidFill>
                <a:latin typeface="Georgia"/>
              </a:rPr>
              <a:t> Section 4 of the Standards: Client Driven Products and Services.  </a:t>
            </a:r>
            <a:endParaRPr lang="en-US" sz="2800" dirty="0">
              <a:solidFill>
                <a:prstClr val="black"/>
              </a:solidFill>
              <a:latin typeface="Georgia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695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Section 3: Five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3.a. </a:t>
            </a:r>
            <a:r>
              <a:rPr lang="en-US" dirty="0" smtClean="0"/>
              <a:t>Conducts good capacity analysis and participates in market level risk management.</a:t>
            </a:r>
          </a:p>
          <a:p>
            <a:endParaRPr lang="en-US" dirty="0" smtClean="0"/>
          </a:p>
          <a:p>
            <a:r>
              <a:rPr lang="en-US" b="1" dirty="0" smtClean="0"/>
              <a:t>3.b. </a:t>
            </a:r>
            <a:r>
              <a:rPr lang="en-US" dirty="0" smtClean="0"/>
              <a:t>Communicates transparently with clients so that clients can understand and make informed decisions.</a:t>
            </a:r>
          </a:p>
          <a:p>
            <a:endParaRPr lang="en-US" dirty="0" smtClean="0"/>
          </a:p>
          <a:p>
            <a:r>
              <a:rPr lang="en-US" b="1" dirty="0" smtClean="0"/>
              <a:t>3.c. </a:t>
            </a:r>
            <a:r>
              <a:rPr lang="en-US" dirty="0" smtClean="0"/>
              <a:t>Treats clients fairly and respectfully without discrimination.  </a:t>
            </a:r>
          </a:p>
          <a:p>
            <a:endParaRPr lang="en-US" dirty="0" smtClean="0"/>
          </a:p>
          <a:p>
            <a:r>
              <a:rPr lang="en-US" b="1" dirty="0" smtClean="0"/>
              <a:t>3.d. </a:t>
            </a:r>
            <a:r>
              <a:rPr lang="en-US" dirty="0" smtClean="0"/>
              <a:t>Respects the privacy of client data and only uses data as agreed to with the client.</a:t>
            </a:r>
          </a:p>
          <a:p>
            <a:endParaRPr lang="en-US" dirty="0" smtClean="0"/>
          </a:p>
          <a:p>
            <a:r>
              <a:rPr lang="en-US" b="1" dirty="0" smtClean="0"/>
              <a:t>3.e. </a:t>
            </a:r>
            <a:r>
              <a:rPr lang="en-US" dirty="0" smtClean="0"/>
              <a:t>Offers timely and responsive mechanisms for complaints that permits problem resolution for the clients and improvements to products and services.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06946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Standard 3a: Four Essential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3.a.1 </a:t>
            </a:r>
            <a:r>
              <a:rPr lang="en-US" dirty="0" smtClean="0"/>
              <a:t>Conducts good capacity analysis and does not rely solely on guarantees.</a:t>
            </a:r>
          </a:p>
          <a:p>
            <a:endParaRPr lang="en-US" dirty="0" smtClean="0"/>
          </a:p>
          <a:p>
            <a:r>
              <a:rPr lang="en-US" b="1" dirty="0" smtClean="0"/>
              <a:t>3.a.2 </a:t>
            </a:r>
            <a:r>
              <a:rPr lang="en-US" dirty="0" smtClean="0"/>
              <a:t>Has explicit guidelines on borrow debt thresholds and multiple borrowing.</a:t>
            </a:r>
          </a:p>
          <a:p>
            <a:endParaRPr lang="en-US" dirty="0" smtClean="0"/>
          </a:p>
          <a:p>
            <a:r>
              <a:rPr lang="en-US" b="1" dirty="0" smtClean="0"/>
              <a:t>3.a.3 </a:t>
            </a:r>
            <a:r>
              <a:rPr lang="en-US" dirty="0" smtClean="0"/>
              <a:t>Reviews borrower repayment history through a credit bureau, exchange of information with peers, or consultation with internal records.  </a:t>
            </a:r>
          </a:p>
          <a:p>
            <a:endParaRPr lang="en-US" dirty="0" smtClean="0"/>
          </a:p>
          <a:p>
            <a:r>
              <a:rPr lang="en-US" b="1" dirty="0" smtClean="0"/>
              <a:t>3.a.4 </a:t>
            </a:r>
            <a:r>
              <a:rPr lang="en-US" dirty="0" smtClean="0"/>
              <a:t>Internal Audit verifies compliance with policies and systems used to prevent client over-indebtedness.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06946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97" y="865883"/>
            <a:ext cx="8389903" cy="10668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91" y="1932683"/>
            <a:ext cx="8865658" cy="432511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600" dirty="0" smtClean="0"/>
              <a:t>Review of Section 3 of the Universal Standards</a:t>
            </a:r>
          </a:p>
          <a:p>
            <a:pPr>
              <a:lnSpc>
                <a:spcPct val="200000"/>
              </a:lnSpc>
            </a:pPr>
            <a:r>
              <a:rPr lang="en-US" sz="2600" b="1" dirty="0" smtClean="0"/>
              <a:t>Interview with Selma </a:t>
            </a:r>
            <a:r>
              <a:rPr lang="en-US" sz="2600" b="1" dirty="0" err="1" smtClean="0"/>
              <a:t>Jahic</a:t>
            </a:r>
            <a:r>
              <a:rPr lang="en-US" sz="2600" b="1" dirty="0" smtClean="0"/>
              <a:t> of Partner, Bosnia</a:t>
            </a:r>
          </a:p>
          <a:p>
            <a:pPr>
              <a:lnSpc>
                <a:spcPct val="200000"/>
              </a:lnSpc>
            </a:pPr>
            <a:r>
              <a:rPr lang="en-US" sz="2600" dirty="0" smtClean="0"/>
              <a:t>Input from </a:t>
            </a:r>
            <a:r>
              <a:rPr lang="en-GB" sz="2600" dirty="0" err="1" smtClean="0"/>
              <a:t>Yolirruth</a:t>
            </a:r>
            <a:r>
              <a:rPr lang="en-GB" sz="2600" dirty="0" smtClean="0"/>
              <a:t> </a:t>
            </a:r>
            <a:r>
              <a:rPr lang="en-GB" sz="2600" dirty="0" err="1" smtClean="0"/>
              <a:t>Núñez</a:t>
            </a:r>
            <a:r>
              <a:rPr lang="en-US" sz="2600" dirty="0" smtClean="0"/>
              <a:t> of </a:t>
            </a:r>
            <a:r>
              <a:rPr lang="en-US" sz="2600" dirty="0" err="1" smtClean="0"/>
              <a:t>Oikocredit</a:t>
            </a:r>
            <a:endParaRPr lang="en-US" sz="2600" dirty="0" smtClean="0"/>
          </a:p>
          <a:p>
            <a:pPr>
              <a:lnSpc>
                <a:spcPct val="200000"/>
              </a:lnSpc>
            </a:pPr>
            <a:r>
              <a:rPr lang="en-US" sz="2600" dirty="0" smtClean="0"/>
              <a:t>Discussion with Participants</a:t>
            </a:r>
            <a:endParaRPr lang="en-US" sz="26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30346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75515"/>
            <a:ext cx="8449695" cy="10668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The Market in Bosnia and Herzegovina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75" y="1616538"/>
            <a:ext cx="8229600" cy="5315685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200"/>
              </a:spcBef>
            </a:pPr>
            <a:r>
              <a:rPr lang="hr-HR" sz="2400" dirty="0" smtClean="0"/>
              <a:t>B</a:t>
            </a:r>
            <a:r>
              <a:rPr lang="hr-HR" sz="2400" dirty="0" smtClean="0"/>
              <a:t>&amp;H</a:t>
            </a:r>
            <a:r>
              <a:rPr lang="hr-HR" sz="2400" dirty="0" smtClean="0"/>
              <a:t> has a very </a:t>
            </a:r>
            <a:r>
              <a:rPr lang="hr-HR" sz="2400" dirty="0" smtClean="0"/>
              <a:t>competitive environment</a:t>
            </a:r>
            <a:r>
              <a:rPr lang="hr-HR" sz="2400" dirty="0" smtClean="0"/>
              <a:t> </a:t>
            </a:r>
          </a:p>
          <a:p>
            <a:pPr>
              <a:spcBef>
                <a:spcPts val="1200"/>
              </a:spcBef>
              <a:buNone/>
            </a:pPr>
            <a:r>
              <a:rPr lang="hr-HR" sz="2400" dirty="0" smtClean="0"/>
              <a:t>	</a:t>
            </a:r>
            <a:r>
              <a:rPr lang="hr-HR" sz="2400" dirty="0" smtClean="0"/>
              <a:t>(</a:t>
            </a:r>
            <a:r>
              <a:rPr lang="hr-HR" sz="2400" dirty="0" smtClean="0"/>
              <a:t>23 MCOs and 29 commercial banks</a:t>
            </a:r>
            <a:r>
              <a:rPr lang="hr-HR" sz="2400" dirty="0" smtClean="0"/>
              <a:t> for a population of 3.8 mil</a:t>
            </a:r>
            <a:r>
              <a:rPr lang="hr-HR" sz="2400" dirty="0" smtClean="0"/>
              <a:t>lion)</a:t>
            </a:r>
            <a:endParaRPr lang="hr-HR" sz="1412" dirty="0" smtClean="0"/>
          </a:p>
          <a:p>
            <a:pPr>
              <a:spcBef>
                <a:spcPts val="1200"/>
              </a:spcBef>
              <a:buNone/>
            </a:pPr>
            <a:endParaRPr lang="hr-HR" sz="1412" dirty="0" smtClean="0"/>
          </a:p>
          <a:p>
            <a:pPr lvl="0">
              <a:spcBef>
                <a:spcPts val="1200"/>
              </a:spcBef>
            </a:pPr>
            <a:r>
              <a:rPr lang="en-US" sz="2400" dirty="0" smtClean="0"/>
              <a:t>In </a:t>
            </a:r>
            <a:r>
              <a:rPr lang="en-US" sz="2400" dirty="0" smtClean="0"/>
              <a:t>2005, AMFI</a:t>
            </a:r>
            <a:r>
              <a:rPr lang="en-US" sz="2400" dirty="0" smtClean="0"/>
              <a:t> (the national network) implemented </a:t>
            </a:r>
            <a:r>
              <a:rPr lang="en-US" sz="2400" dirty="0" smtClean="0"/>
              <a:t>a progressive </a:t>
            </a:r>
            <a:r>
              <a:rPr lang="en-US" sz="2400" i="1" dirty="0" smtClean="0"/>
              <a:t>Code of Business Ethics of Microfinance </a:t>
            </a:r>
            <a:r>
              <a:rPr lang="en-US" sz="2400" i="1" dirty="0" smtClean="0"/>
              <a:t>Institutions</a:t>
            </a:r>
          </a:p>
          <a:p>
            <a:pPr lvl="0">
              <a:spcBef>
                <a:spcPts val="1200"/>
              </a:spcBef>
            </a:pPr>
            <a:endParaRPr lang="en-US" sz="1412" i="1" dirty="0" smtClean="0"/>
          </a:p>
          <a:p>
            <a:pPr lvl="0">
              <a:spcBef>
                <a:spcPts val="1200"/>
              </a:spcBef>
            </a:pPr>
            <a:r>
              <a:rPr lang="en-US" sz="2400" dirty="0" smtClean="0"/>
              <a:t>Laws</a:t>
            </a:r>
            <a:r>
              <a:rPr lang="en-US" sz="2400" dirty="0" smtClean="0"/>
              <a:t> regulating </a:t>
            </a:r>
            <a:r>
              <a:rPr lang="en-US" sz="2400" dirty="0" smtClean="0"/>
              <a:t>the banking, finance and microfinance</a:t>
            </a:r>
            <a:r>
              <a:rPr lang="en-US" sz="2400" dirty="0" smtClean="0"/>
              <a:t> do exist, but </a:t>
            </a:r>
            <a:r>
              <a:rPr lang="en-US" sz="2400" dirty="0" smtClean="0"/>
              <a:t>l</a:t>
            </a:r>
            <a:r>
              <a:rPr lang="en-US" sz="2400" dirty="0" smtClean="0"/>
              <a:t>imited </a:t>
            </a:r>
            <a:r>
              <a:rPr lang="en-US" sz="2400" dirty="0" smtClean="0"/>
              <a:t>progress toward a general law on consumer </a:t>
            </a:r>
            <a:r>
              <a:rPr lang="en-US" sz="2400" dirty="0" smtClean="0"/>
              <a:t>protection.</a:t>
            </a:r>
          </a:p>
          <a:p>
            <a:pPr lvl="0">
              <a:spcBef>
                <a:spcPts val="1200"/>
              </a:spcBef>
            </a:pPr>
            <a:endParaRPr lang="en-US" sz="1412" dirty="0" smtClean="0"/>
          </a:p>
          <a:p>
            <a:pPr lvl="0">
              <a:spcBef>
                <a:spcPts val="1200"/>
              </a:spcBef>
            </a:pPr>
            <a:r>
              <a:rPr lang="en-US" sz="2400" dirty="0" smtClean="0"/>
              <a:t>Over-indebtedness crisis in 2009; MFT Pricing data released.</a:t>
            </a:r>
          </a:p>
          <a:p>
            <a:pPr lvl="0">
              <a:spcBef>
                <a:spcPts val="1200"/>
              </a:spcBef>
            </a:pPr>
            <a:endParaRPr lang="en-US" sz="1412" dirty="0" smtClean="0"/>
          </a:p>
          <a:p>
            <a:pPr lvl="0">
              <a:spcBef>
                <a:spcPts val="1200"/>
              </a:spcBef>
            </a:pPr>
            <a:r>
              <a:rPr lang="en-US" sz="2400" dirty="0" smtClean="0"/>
              <a:t>Partner </a:t>
            </a:r>
            <a:r>
              <a:rPr lang="en-US" sz="2400" dirty="0" smtClean="0"/>
              <a:t>is</a:t>
            </a:r>
            <a:r>
              <a:rPr lang="en-US" sz="2400" dirty="0" smtClean="0"/>
              <a:t> a market </a:t>
            </a:r>
            <a:r>
              <a:rPr lang="en-US" sz="2400" dirty="0" smtClean="0"/>
              <a:t>leader in client protection </a:t>
            </a:r>
          </a:p>
          <a:p>
            <a:pPr lvl="0">
              <a:spcBef>
                <a:spcPts val="1200"/>
              </a:spcBef>
              <a:buNone/>
            </a:pPr>
            <a:r>
              <a:rPr lang="hr-HR" sz="2400" dirty="0" smtClean="0"/>
              <a:t>	(MFC Excellence in Client Protection Award in 2010)</a:t>
            </a:r>
          </a:p>
          <a:p>
            <a:pPr lvl="0">
              <a:spcBef>
                <a:spcPts val="1200"/>
              </a:spcBef>
            </a:pPr>
            <a:endParaRPr lang="hr-HR" sz="2000" i="1" dirty="0" smtClean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2643401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38383"/>
            <a:ext cx="8449695" cy="1066800"/>
          </a:xfrm>
        </p:spPr>
        <p:txBody>
          <a:bodyPr>
            <a:noAutofit/>
          </a:bodyPr>
          <a:lstStyle/>
          <a:p>
            <a:pPr lvl="0"/>
            <a:r>
              <a:rPr lang="en-US" sz="3000" dirty="0" smtClean="0"/>
              <a:t>What does Partner’s philosophy of “a risk for the client means a risk for the institution” mean for the MFI?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75" y="2374994"/>
            <a:ext cx="8229600" cy="4156239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1200"/>
              </a:spcBef>
            </a:pPr>
            <a:r>
              <a:rPr lang="en-US" sz="2200" dirty="0" smtClean="0"/>
              <a:t>Financial </a:t>
            </a:r>
            <a:r>
              <a:rPr lang="hr-HR" sz="2200" dirty="0" smtClean="0"/>
              <a:t>(and business) </a:t>
            </a:r>
            <a:r>
              <a:rPr lang="en-US" sz="2200" dirty="0" smtClean="0"/>
              <a:t>education for clients and all staff members</a:t>
            </a:r>
            <a:endParaRPr lang="hr-HR" sz="2200" dirty="0" smtClean="0"/>
          </a:p>
          <a:p>
            <a:pPr lvl="0">
              <a:spcBef>
                <a:spcPts val="1200"/>
              </a:spcBef>
            </a:pPr>
            <a:r>
              <a:rPr lang="en-US" sz="2200" dirty="0" smtClean="0"/>
              <a:t>Partner is in the process of implementation of ISO 31000:</a:t>
            </a:r>
            <a:r>
              <a:rPr lang="en-US" sz="2200" dirty="0" smtClean="0"/>
              <a:t>2009, certification on standards of </a:t>
            </a:r>
            <a:r>
              <a:rPr lang="en-US" sz="2200" dirty="0" smtClean="0"/>
              <a:t>risk management</a:t>
            </a:r>
            <a:r>
              <a:rPr lang="hr-HR" sz="2200" dirty="0" smtClean="0"/>
              <a:t>.</a:t>
            </a:r>
          </a:p>
          <a:p>
            <a:pPr lvl="0">
              <a:spcBef>
                <a:spcPts val="1200"/>
              </a:spcBef>
            </a:pPr>
            <a:r>
              <a:rPr lang="en-US" sz="2200" dirty="0" smtClean="0"/>
              <a:t>Advice and support for clients facing judicial proceedings </a:t>
            </a:r>
            <a:endParaRPr lang="hr-HR" sz="2200" dirty="0" smtClean="0"/>
          </a:p>
          <a:p>
            <a:pPr>
              <a:spcBef>
                <a:spcPts val="1200"/>
              </a:spcBef>
            </a:pPr>
            <a:r>
              <a:rPr lang="en-US" sz="2200" dirty="0" smtClean="0"/>
              <a:t>Co-founder of a Personal Finance Counseling Association</a:t>
            </a:r>
            <a:r>
              <a:rPr lang="en-US" sz="2200" dirty="0" smtClean="0"/>
              <a:t> (</a:t>
            </a:r>
            <a:r>
              <a:rPr lang="en-US" sz="2200" i="1" dirty="0" smtClean="0"/>
              <a:t>U </a:t>
            </a:r>
            <a:r>
              <a:rPr lang="en-US" sz="2200" i="1" dirty="0" err="1" smtClean="0"/>
              <a:t>plusu</a:t>
            </a:r>
            <a:r>
              <a:rPr lang="en-US" sz="2200" dirty="0" smtClean="0"/>
              <a:t>) </a:t>
            </a:r>
            <a:r>
              <a:rPr lang="en-US" sz="2200" dirty="0" smtClean="0"/>
              <a:t>that </a:t>
            </a:r>
            <a:r>
              <a:rPr lang="en-US" sz="2200" dirty="0" smtClean="0"/>
              <a:t>helps mediate solutions for over-indebted clients</a:t>
            </a:r>
          </a:p>
          <a:p>
            <a:pPr>
              <a:spcBef>
                <a:spcPts val="1200"/>
              </a:spcBef>
            </a:pPr>
            <a:r>
              <a:rPr lang="en-US" sz="2200" dirty="0" smtClean="0"/>
              <a:t>Constant </a:t>
            </a:r>
            <a:r>
              <a:rPr lang="en-US" sz="2200" dirty="0" smtClean="0"/>
              <a:t>market surveys</a:t>
            </a:r>
          </a:p>
          <a:p>
            <a:pPr lvl="0">
              <a:spcBef>
                <a:spcPts val="1200"/>
              </a:spcBef>
            </a:pPr>
            <a:r>
              <a:rPr lang="en-US" sz="2200" dirty="0" smtClean="0"/>
              <a:t>Sophisticated internal</a:t>
            </a:r>
            <a:r>
              <a:rPr lang="hr-HR" sz="2200" dirty="0" smtClean="0"/>
              <a:t> audit</a:t>
            </a:r>
            <a:r>
              <a:rPr lang="en-US" sz="2200" dirty="0" smtClean="0"/>
              <a:t> systems</a:t>
            </a:r>
          </a:p>
          <a:p>
            <a:pPr lvl="0">
              <a:spcBef>
                <a:spcPts val="1200"/>
              </a:spcBef>
            </a:pPr>
            <a:r>
              <a:rPr lang="en-US" sz="2200" dirty="0" smtClean="0"/>
              <a:t>Client oriented management</a:t>
            </a:r>
          </a:p>
          <a:p>
            <a:pPr lvl="0">
              <a:spcBef>
                <a:spcPts val="1200"/>
              </a:spcBef>
            </a:pPr>
            <a:endParaRPr lang="hr-HR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2643401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26" y="700667"/>
            <a:ext cx="8229600" cy="1220768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What role does institutional culture play at Partner and how does it influence </a:t>
            </a:r>
            <a:r>
              <a:rPr lang="en-US" sz="2800" dirty="0" smtClean="0"/>
              <a:t>the </a:t>
            </a:r>
            <a:r>
              <a:rPr lang="en-US" sz="2800" dirty="0" err="1" smtClean="0"/>
              <a:t>MFI’s</a:t>
            </a:r>
            <a:r>
              <a:rPr lang="en-US" sz="2800" dirty="0" smtClean="0"/>
              <a:t> </a:t>
            </a:r>
            <a:r>
              <a:rPr lang="en-US" sz="2800" dirty="0" smtClean="0"/>
              <a:t>work on indebtedness?</a:t>
            </a:r>
            <a:endParaRPr lang="en-US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8871" y="2061634"/>
            <a:ext cx="8845753" cy="465220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Management creates</a:t>
            </a:r>
            <a:r>
              <a:rPr lang="en-US" sz="2400" dirty="0" smtClean="0"/>
              <a:t> an organizational </a:t>
            </a:r>
            <a:r>
              <a:rPr lang="en-US" sz="2400" dirty="0" smtClean="0"/>
              <a:t>culture valuing ethical behavior and excellent service </a:t>
            </a:r>
            <a:r>
              <a:rPr lang="en-US" sz="2400" dirty="0" smtClean="0"/>
              <a:t>(e.g. mystery </a:t>
            </a:r>
            <a:r>
              <a:rPr lang="en-US" sz="2400" dirty="0" smtClean="0"/>
              <a:t>shopping)</a:t>
            </a:r>
            <a:r>
              <a:rPr lang="en-US" sz="2400" dirty="0" smtClean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2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Code of Conduct </a:t>
            </a:r>
            <a:r>
              <a:rPr lang="hr-HR" sz="2400" dirty="0" smtClean="0"/>
              <a:t>adjucted </a:t>
            </a:r>
            <a:r>
              <a:rPr lang="en-US" sz="2400" dirty="0" smtClean="0"/>
              <a:t>according to the international standard ISO 10001</a:t>
            </a:r>
            <a:r>
              <a:rPr lang="en-US" sz="2400" dirty="0" smtClean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hr-HR" sz="12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ISO 27001</a:t>
            </a:r>
            <a:r>
              <a:rPr lang="hr-HR" sz="2400" dirty="0" smtClean="0"/>
              <a:t> - </a:t>
            </a:r>
            <a:r>
              <a:rPr lang="en-US" sz="2400" dirty="0" smtClean="0"/>
              <a:t>the certification that standardizes information security management systems</a:t>
            </a:r>
            <a:r>
              <a:rPr lang="hr-HR" sz="2400" dirty="0" smtClean="0"/>
              <a:t> (ISMS)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2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r-HR" sz="2400" dirty="0" smtClean="0"/>
              <a:t>Partner’s </a:t>
            </a:r>
            <a:r>
              <a:rPr lang="hr-HR" sz="2400" dirty="0" smtClean="0"/>
              <a:t>soical rating assesed as AA- by Planet Rating</a:t>
            </a:r>
            <a:r>
              <a:rPr lang="hr-HR" sz="2400" dirty="0" smtClean="0"/>
              <a:t> </a:t>
            </a:r>
            <a:r>
              <a:rPr lang="hr-HR" sz="2400" dirty="0" smtClean="0"/>
              <a:t>(</a:t>
            </a:r>
            <a:r>
              <a:rPr lang="hr-HR" sz="2400" dirty="0" smtClean="0"/>
              <a:t>2011)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hr-HR" sz="12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r-HR" sz="2400" dirty="0" smtClean="0"/>
              <a:t>Special Projects </a:t>
            </a:r>
            <a:r>
              <a:rPr lang="hr-HR" sz="2400" dirty="0" smtClean="0"/>
              <a:t>(</a:t>
            </a:r>
            <a:r>
              <a:rPr lang="en-US" sz="2400" dirty="0" smtClean="0"/>
              <a:t>Educational brochures</a:t>
            </a:r>
            <a:r>
              <a:rPr lang="hr-HR" sz="2400" dirty="0" smtClean="0"/>
              <a:t> with EFSE, </a:t>
            </a:r>
            <a:r>
              <a:rPr lang="hr-HR" sz="2400" dirty="0" smtClean="0"/>
              <a:t>1</a:t>
            </a:r>
            <a:r>
              <a:rPr lang="en-US" sz="2400" dirty="0" smtClean="0"/>
              <a:t>00,000 </a:t>
            </a:r>
            <a:r>
              <a:rPr lang="en-US" sz="2400" dirty="0" smtClean="0"/>
              <a:t>disbursed</a:t>
            </a:r>
            <a:r>
              <a:rPr lang="en-US" sz="2400" dirty="0" smtClean="0"/>
              <a:t>)</a:t>
            </a:r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868803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irobi Training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Urban">
      <a:majorFont>
        <a:latin typeface="Trebuchet MS"/>
        <a:ea typeface=""/>
        <a:cs typeface=""/>
        <a:font script="Jpan" typeface="ＭＳ ゴシック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ands money">
  <a:themeElements>
    <a:clrScheme name="Hands money 16">
      <a:dk1>
        <a:srgbClr val="133D8D"/>
      </a:dk1>
      <a:lt1>
        <a:srgbClr val="FFFFFF"/>
      </a:lt1>
      <a:dk2>
        <a:srgbClr val="133D8D"/>
      </a:dk2>
      <a:lt2>
        <a:srgbClr val="FEE8BA"/>
      </a:lt2>
      <a:accent1>
        <a:srgbClr val="C6D6E8"/>
      </a:accent1>
      <a:accent2>
        <a:srgbClr val="FEC34B"/>
      </a:accent2>
      <a:accent3>
        <a:srgbClr val="FFFFFF"/>
      </a:accent3>
      <a:accent4>
        <a:srgbClr val="0E3378"/>
      </a:accent4>
      <a:accent5>
        <a:srgbClr val="DFE8F2"/>
      </a:accent5>
      <a:accent6>
        <a:srgbClr val="E6B043"/>
      </a:accent6>
      <a:hlink>
        <a:srgbClr val="F58E7A"/>
      </a:hlink>
      <a:folHlink>
        <a:srgbClr val="6C504C"/>
      </a:folHlink>
    </a:clrScheme>
    <a:fontScheme name="Hands mone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5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243F8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5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243F8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ands mon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ds mone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ds mone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ds mone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ds mone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ds mone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ds mone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ds mone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ds mone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ds mone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ds mone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ds mone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nds money 13">
        <a:dk1>
          <a:srgbClr val="133D8D"/>
        </a:dk1>
        <a:lt1>
          <a:srgbClr val="FFFFFF"/>
        </a:lt1>
        <a:dk2>
          <a:srgbClr val="133D8D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E3378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ds money 14">
        <a:dk1>
          <a:srgbClr val="133D8D"/>
        </a:dk1>
        <a:lt1>
          <a:srgbClr val="FFFFFF"/>
        </a:lt1>
        <a:dk2>
          <a:srgbClr val="133D8D"/>
        </a:dk2>
        <a:lt2>
          <a:srgbClr val="808080"/>
        </a:lt2>
        <a:accent1>
          <a:srgbClr val="BBE0E3"/>
        </a:accent1>
        <a:accent2>
          <a:srgbClr val="FEC34B"/>
        </a:accent2>
        <a:accent3>
          <a:srgbClr val="FFFFFF"/>
        </a:accent3>
        <a:accent4>
          <a:srgbClr val="0E3378"/>
        </a:accent4>
        <a:accent5>
          <a:srgbClr val="DAEDEF"/>
        </a:accent5>
        <a:accent6>
          <a:srgbClr val="E6B043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ds money 15">
        <a:dk1>
          <a:srgbClr val="133D8D"/>
        </a:dk1>
        <a:lt1>
          <a:srgbClr val="FFFFFF"/>
        </a:lt1>
        <a:dk2>
          <a:srgbClr val="133D8D"/>
        </a:dk2>
        <a:lt2>
          <a:srgbClr val="808080"/>
        </a:lt2>
        <a:accent1>
          <a:srgbClr val="BBE0E3"/>
        </a:accent1>
        <a:accent2>
          <a:srgbClr val="FEC34B"/>
        </a:accent2>
        <a:accent3>
          <a:srgbClr val="FFFFFF"/>
        </a:accent3>
        <a:accent4>
          <a:srgbClr val="0E3378"/>
        </a:accent4>
        <a:accent5>
          <a:srgbClr val="DAEDEF"/>
        </a:accent5>
        <a:accent6>
          <a:srgbClr val="E6B043"/>
        </a:accent6>
        <a:hlink>
          <a:srgbClr val="F58E7A"/>
        </a:hlink>
        <a:folHlink>
          <a:srgbClr val="6C50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nds money 16">
        <a:dk1>
          <a:srgbClr val="133D8D"/>
        </a:dk1>
        <a:lt1>
          <a:srgbClr val="FFFFFF"/>
        </a:lt1>
        <a:dk2>
          <a:srgbClr val="133D8D"/>
        </a:dk2>
        <a:lt2>
          <a:srgbClr val="FEE8BA"/>
        </a:lt2>
        <a:accent1>
          <a:srgbClr val="C6D6E8"/>
        </a:accent1>
        <a:accent2>
          <a:srgbClr val="FEC34B"/>
        </a:accent2>
        <a:accent3>
          <a:srgbClr val="FFFFFF"/>
        </a:accent3>
        <a:accent4>
          <a:srgbClr val="0E3378"/>
        </a:accent4>
        <a:accent5>
          <a:srgbClr val="DFE8F2"/>
        </a:accent5>
        <a:accent6>
          <a:srgbClr val="E6B043"/>
        </a:accent6>
        <a:hlink>
          <a:srgbClr val="F58E7A"/>
        </a:hlink>
        <a:folHlink>
          <a:srgbClr val="6C50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6745</TotalTime>
  <Words>3074</Words>
  <Application>Microsoft Macintosh PowerPoint</Application>
  <PresentationFormat>On-screen Show (4:3)</PresentationFormat>
  <Paragraphs>272</Paragraphs>
  <Slides>33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Nairobi Training</vt:lpstr>
      <vt:lpstr>Hands money</vt:lpstr>
      <vt:lpstr>   Section 3:  Treat Clients Responsibly</vt:lpstr>
      <vt:lpstr>Agenda</vt:lpstr>
      <vt:lpstr>Section 3 of the Universal Standards</vt:lpstr>
      <vt:lpstr>Section 3: Five Standards</vt:lpstr>
      <vt:lpstr>Standard 3a: Four Essential Practices</vt:lpstr>
      <vt:lpstr>Agenda</vt:lpstr>
      <vt:lpstr>The Market in Bosnia and Herzegovina</vt:lpstr>
      <vt:lpstr>What does Partner’s philosophy of “a risk for the client means a risk for the institution” mean for the MFI?</vt:lpstr>
      <vt:lpstr>What role does institutional culture play at Partner and how does it influence the MFI’s work on indebtedness?</vt:lpstr>
      <vt:lpstr>Introduction to Client Protection at Partner</vt:lpstr>
      <vt:lpstr>Highlights of Client Protection Practices at Partner</vt:lpstr>
      <vt:lpstr>Essential Practice 3.a.1 is about borrower repayment capacity and the loan approval process.  How does Partner handle these issues? </vt:lpstr>
      <vt:lpstr>Findings from the World Bank’s study on Partner’s clients stated that the development of practical business skills can influence all these areas.</vt:lpstr>
      <vt:lpstr>Tell us about the role of the credit bureaus in Partner’s risk management strategy?</vt:lpstr>
      <vt:lpstr>How did Partner’s internal audit system develop and how does it help prevent over-indebtedness?</vt:lpstr>
      <vt:lpstr>How is customer satisfaction important to avoiding client over-indebtedness?</vt:lpstr>
      <vt:lpstr>Does Partner have guidelines on the maximum number of loans outstanding? </vt:lpstr>
      <vt:lpstr>Does Partner have guidelines on maximum debt thresholds? </vt:lpstr>
      <vt:lpstr>Recommendations</vt:lpstr>
      <vt:lpstr>Agenda</vt:lpstr>
      <vt:lpstr>Over-indebtedness Risk Management  at Oikocredit SANR</vt:lpstr>
      <vt:lpstr>Agenda</vt:lpstr>
      <vt:lpstr>What is overindebtedness?</vt:lpstr>
      <vt:lpstr>OID Risk Management within Oikocredit Processes:</vt:lpstr>
      <vt:lpstr>Core Principles of OID Risk Management</vt:lpstr>
      <vt:lpstr>Core Principle 1: Proactive Definition of OID OID is clearly defined by the MFI with a proactive view and introduced as a specific risk to be managed within the MFIs credit processes.  </vt:lpstr>
      <vt:lpstr>Slide 27</vt:lpstr>
      <vt:lpstr>Slide 28</vt:lpstr>
      <vt:lpstr>Core Principle 10: Internal Resources The MFI makes sure that its resources are not over-stretched in such a way that OID risk could be increased due to the general weakness in the quality of the whole credit process and of the internal controls. </vt:lpstr>
      <vt:lpstr>Agenda</vt:lpstr>
      <vt:lpstr>Where to Find More Resources</vt:lpstr>
      <vt:lpstr>Examples from SPTF’s Resource Library</vt:lpstr>
      <vt:lpstr>   Thank you for your participation!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Session 2: Ensuring Board, Management, and Employee Commitment to Social Goals</dc:title>
  <dc:creator>Steve Wardle</dc:creator>
  <cp:lastModifiedBy>rosalyn forster</cp:lastModifiedBy>
  <cp:revision>20</cp:revision>
  <dcterms:created xsi:type="dcterms:W3CDTF">2012-12-17T01:54:14Z</dcterms:created>
  <dcterms:modified xsi:type="dcterms:W3CDTF">2012-12-17T16:41:45Z</dcterms:modified>
</cp:coreProperties>
</file>