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921" r:id="rId2"/>
    <p:sldId id="262" r:id="rId3"/>
    <p:sldId id="922" r:id="rId4"/>
    <p:sldId id="1013" r:id="rId5"/>
    <p:sldId id="1018" r:id="rId6"/>
    <p:sldId id="1025" r:id="rId7"/>
    <p:sldId id="1019" r:id="rId8"/>
    <p:sldId id="1020" r:id="rId9"/>
    <p:sldId id="1021" r:id="rId10"/>
    <p:sldId id="1022" r:id="rId11"/>
    <p:sldId id="1023" r:id="rId12"/>
    <p:sldId id="1017" r:id="rId13"/>
    <p:sldId id="1024" r:id="rId14"/>
    <p:sldId id="1014" r:id="rId15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6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4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ynee Bradley" initials="LB" lastIdx="28" clrIdx="0"/>
  <p:cmAuthor id="1" name="Deena Burjorjee dburjorjee" initials="DB" lastIdx="1" clrIdx="1"/>
  <p:cmAuthor id="2" name="cgerteiser" initials="c" lastIdx="20" clrIdx="2"/>
  <p:cmAuthor id="3" name="Patrick Kelley" initials="PK" lastIdx="17" clrIdx="3"/>
  <p:cmAuthor id="4" name="yOlteanu" initials="y" lastIdx="10" clrIdx="4"/>
  <p:cmAuthor id="5" name="Yasmin Olteanu" initials="YO" lastIdx="1" clrIdx="5"/>
  <p:cmAuthor id="6" name="Author" initials="A" lastIdx="2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00FF00"/>
    <a:srgbClr val="FF0000"/>
    <a:srgbClr val="008000"/>
    <a:srgbClr val="FDEEE7"/>
    <a:srgbClr val="FCDBCC"/>
    <a:srgbClr val="D0FE6A"/>
    <a:srgbClr val="B66813"/>
    <a:srgbClr val="F9B495"/>
    <a:srgbClr val="FDE9D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5D8682-F84C-4118-B24A-A50E35A2281B}" v="26" dt="2019-04-23T11:18:49.1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35" autoAdjust="0"/>
    <p:restoredTop sz="95118" autoAdjust="0"/>
  </p:normalViewPr>
  <p:slideViewPr>
    <p:cSldViewPr snapToGrid="0">
      <p:cViewPr varScale="1">
        <p:scale>
          <a:sx n="69" d="100"/>
          <a:sy n="69" d="100"/>
        </p:scale>
        <p:origin x="-1380" y="-108"/>
      </p:cViewPr>
      <p:guideLst>
        <p:guide orient="horz" pos="86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5" d="100"/>
        <a:sy n="55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968" y="-90"/>
      </p:cViewPr>
      <p:guideLst>
        <p:guide orient="horz" pos="3134"/>
        <p:guide pos="214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6"/>
            <a:ext cx="2949100" cy="497206"/>
          </a:xfrm>
          <a:prstGeom prst="rect">
            <a:avLst/>
          </a:prstGeom>
        </p:spPr>
        <p:txBody>
          <a:bodyPr vert="horz" lIns="99316" tIns="49659" rIns="99316" bIns="49659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44" y="6"/>
            <a:ext cx="2949100" cy="497206"/>
          </a:xfrm>
          <a:prstGeom prst="rect">
            <a:avLst/>
          </a:prstGeom>
        </p:spPr>
        <p:txBody>
          <a:bodyPr vert="horz" lIns="99316" tIns="49659" rIns="99316" bIns="49659" rtlCol="0"/>
          <a:lstStyle>
            <a:lvl1pPr algn="r">
              <a:defRPr sz="1300"/>
            </a:lvl1pPr>
          </a:lstStyle>
          <a:p>
            <a:fld id="{9F47813F-4329-5245-898D-F9AAC1FBB4E6}" type="datetimeFigureOut">
              <a:rPr lang="en-US" smtClean="0"/>
              <a:pPr/>
              <a:t>4/23/2019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9445174"/>
            <a:ext cx="2949100" cy="497206"/>
          </a:xfrm>
          <a:prstGeom prst="rect">
            <a:avLst/>
          </a:prstGeom>
        </p:spPr>
        <p:txBody>
          <a:bodyPr vert="horz" lIns="99316" tIns="49659" rIns="99316" bIns="49659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44" y="9445174"/>
            <a:ext cx="2949100" cy="497206"/>
          </a:xfrm>
          <a:prstGeom prst="rect">
            <a:avLst/>
          </a:prstGeom>
        </p:spPr>
        <p:txBody>
          <a:bodyPr vert="horz" lIns="99316" tIns="49659" rIns="99316" bIns="49659" rtlCol="0" anchor="b"/>
          <a:lstStyle>
            <a:lvl1pPr algn="r">
              <a:defRPr sz="1300"/>
            </a:lvl1pPr>
          </a:lstStyle>
          <a:p>
            <a:fld id="{8BC6CD93-617D-E243-8901-71EC94F18E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0552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6"/>
            <a:ext cx="2949100" cy="497206"/>
          </a:xfrm>
          <a:prstGeom prst="rect">
            <a:avLst/>
          </a:prstGeom>
        </p:spPr>
        <p:txBody>
          <a:bodyPr vert="horz" lIns="99316" tIns="49659" rIns="99316" bIns="49659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44" y="6"/>
            <a:ext cx="2949100" cy="497206"/>
          </a:xfrm>
          <a:prstGeom prst="rect">
            <a:avLst/>
          </a:prstGeom>
        </p:spPr>
        <p:txBody>
          <a:bodyPr vert="horz" lIns="99316" tIns="49659" rIns="99316" bIns="49659" rtlCol="0"/>
          <a:lstStyle>
            <a:lvl1pPr algn="r">
              <a:defRPr sz="1300"/>
            </a:lvl1pPr>
          </a:lstStyle>
          <a:p>
            <a:fld id="{192FE1A8-87DA-4BAA-82CB-D89BE7DD496D}" type="datetimeFigureOut">
              <a:rPr lang="en-US" smtClean="0"/>
              <a:pPr/>
              <a:t>4/23/2019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73637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316" tIns="49659" rIns="99316" bIns="4965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51"/>
            <a:ext cx="5444490" cy="4474847"/>
          </a:xfrm>
          <a:prstGeom prst="rect">
            <a:avLst/>
          </a:prstGeom>
        </p:spPr>
        <p:txBody>
          <a:bodyPr vert="horz" lIns="99316" tIns="49659" rIns="99316" bIns="4965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445174"/>
            <a:ext cx="2949100" cy="497206"/>
          </a:xfrm>
          <a:prstGeom prst="rect">
            <a:avLst/>
          </a:prstGeom>
        </p:spPr>
        <p:txBody>
          <a:bodyPr vert="horz" lIns="99316" tIns="49659" rIns="99316" bIns="49659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44" y="9445174"/>
            <a:ext cx="2949100" cy="497206"/>
          </a:xfrm>
          <a:prstGeom prst="rect">
            <a:avLst/>
          </a:prstGeom>
        </p:spPr>
        <p:txBody>
          <a:bodyPr vert="horz" lIns="99316" tIns="49659" rIns="99316" bIns="49659" rtlCol="0" anchor="b"/>
          <a:lstStyle>
            <a:lvl1pPr algn="r">
              <a:defRPr sz="1300"/>
            </a:lvl1pPr>
          </a:lstStyle>
          <a:p>
            <a:fld id="{06154A40-228E-48E4-80D8-AC6386B49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66247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CF467-8139-7642-8CE4-46CEA85B864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0791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493BCC3-267A-8849-9119-C03352B59428}" type="datetimeFigureOut">
              <a:rPr lang="en-US" smtClean="0">
                <a:solidFill>
                  <a:srgbClr val="EFE1A2"/>
                </a:solidFill>
                <a:latin typeface="Georgia"/>
              </a:rPr>
              <a:pPr/>
              <a:t>4/23/2019</a:t>
            </a:fld>
            <a:endParaRPr lang="en-US">
              <a:solidFill>
                <a:srgbClr val="EFE1A2"/>
              </a:solidFill>
              <a:latin typeface="Georgia"/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>
              <a:solidFill>
                <a:srgbClr val="EFE1A2"/>
              </a:solidFill>
              <a:latin typeface="Georgia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416357F-9992-564A-B18A-2E887FEDCA1C}" type="slidenum">
              <a:rPr lang="en-US" smtClean="0">
                <a:solidFill>
                  <a:prstClr val="white"/>
                </a:solidFill>
                <a:latin typeface="Georgia"/>
              </a:rPr>
              <a:pPr/>
              <a:t>‹#›</a:t>
            </a:fld>
            <a:endParaRPr lang="en-US">
              <a:solidFill>
                <a:prstClr val="white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5578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E827B-929D-4A4F-ABE5-C916E059604E}" type="datetimeFigureOut">
              <a:rPr lang="en-US" smtClean="0">
                <a:solidFill>
                  <a:srgbClr val="EFE1A2"/>
                </a:solidFill>
                <a:latin typeface="Georgia"/>
              </a:rPr>
              <a:pPr/>
              <a:t>4/23/2019</a:t>
            </a:fld>
            <a:endParaRPr lang="en-US">
              <a:solidFill>
                <a:srgbClr val="EFE1A2"/>
              </a:solidFill>
              <a:latin typeface="Georgi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FE1A2"/>
              </a:solidFill>
              <a:latin typeface="Georgi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0D9A-1E78-1C4E-8DDE-8D6411FFFF54}" type="slidenum">
              <a:rPr lang="en-US" smtClean="0">
                <a:latin typeface="Georgia"/>
              </a:rPr>
              <a:pPr/>
              <a:t>‹#›</a:t>
            </a:fld>
            <a:endParaRPr lang="en-US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1209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 dirty="0">
              <a:solidFill>
                <a:prstClr val="white"/>
              </a:solidFill>
              <a:latin typeface="Georgia"/>
            </a:endParaRPr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 dirty="0">
              <a:solidFill>
                <a:prstClr val="white"/>
              </a:solidFill>
              <a:latin typeface="Georgia"/>
            </a:endParaRPr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>
              <a:solidFill>
                <a:prstClr val="white"/>
              </a:solidFill>
              <a:latin typeface="Georgia"/>
            </a:endParaRPr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/>
            <a:endParaRPr lang="en-US" dirty="0">
              <a:solidFill>
                <a:prstClr val="white"/>
              </a:solidFill>
              <a:latin typeface="Georgi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defTabSz="457200"/>
            <a:fld id="{874E827B-929D-4A4F-ABE5-C916E059604E}" type="datetimeFigureOut">
              <a:rPr lang="en-US" smtClean="0">
                <a:solidFill>
                  <a:srgbClr val="EFE1A2"/>
                </a:solidFill>
                <a:latin typeface="Georgia"/>
              </a:rPr>
              <a:pPr defTabSz="457200"/>
              <a:t>4/23/2019</a:t>
            </a:fld>
            <a:endParaRPr lang="en-US">
              <a:solidFill>
                <a:srgbClr val="EFE1A2"/>
              </a:solidFill>
              <a:latin typeface="Georgi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defTabSz="457200"/>
            <a:endParaRPr lang="en-US">
              <a:solidFill>
                <a:srgbClr val="EFE1A2"/>
              </a:solidFill>
              <a:latin typeface="Georgia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defTabSz="457200"/>
            <a:fld id="{061F0D9A-1E78-1C4E-8DDE-8D6411FFFF54}" type="slidenum">
              <a:rPr lang="en-US" smtClean="0">
                <a:latin typeface="Georgia"/>
              </a:rPr>
              <a:pPr defTabSz="457200"/>
              <a:t>‹#›</a:t>
            </a:fld>
            <a:endParaRPr lang="en-US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9411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rgbClr val="000000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rgbClr val="000000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884125"/>
            <a:ext cx="8458200" cy="791134"/>
          </a:xfrm>
        </p:spPr>
        <p:txBody>
          <a:bodyPr>
            <a:noAutofit/>
          </a:bodyPr>
          <a:lstStyle/>
          <a:p>
            <a:pPr lvl="0" algn="ctr"/>
            <a:r>
              <a:rPr lang="en-US" dirty="0">
                <a:solidFill>
                  <a:srgbClr val="FF6600"/>
                </a:solidFill>
              </a:rPr>
              <a:t/>
            </a:r>
            <a:br>
              <a:rPr lang="en-US" dirty="0">
                <a:solidFill>
                  <a:srgbClr val="FF6600"/>
                </a:solidFill>
              </a:rPr>
            </a:br>
            <a:r>
              <a:rPr lang="en-US" dirty="0">
                <a:solidFill>
                  <a:srgbClr val="FF6600"/>
                </a:solidFill>
              </a:rPr>
              <a:t/>
            </a:r>
            <a:br>
              <a:rPr lang="en-US" dirty="0">
                <a:solidFill>
                  <a:srgbClr val="FF6600"/>
                </a:solidFill>
              </a:rPr>
            </a:br>
            <a:r>
              <a:rPr lang="en-US" dirty="0">
                <a:solidFill>
                  <a:srgbClr val="FF6600"/>
                </a:solidFill>
              </a:rPr>
              <a:t/>
            </a:r>
            <a:br>
              <a:rPr lang="en-US" dirty="0">
                <a:solidFill>
                  <a:srgbClr val="FF6600"/>
                </a:solidFill>
              </a:rPr>
            </a:br>
            <a:r>
              <a:rPr lang="en-US" sz="4000" dirty="0">
                <a:solidFill>
                  <a:srgbClr val="FF6600"/>
                </a:solidFill>
              </a:rPr>
              <a:t>Customer Empowerment </a:t>
            </a:r>
            <a:br>
              <a:rPr lang="en-US" sz="4000" dirty="0">
                <a:solidFill>
                  <a:srgbClr val="FF6600"/>
                </a:solidFill>
              </a:rPr>
            </a:br>
            <a:r>
              <a:rPr lang="en-US" sz="4000" dirty="0">
                <a:solidFill>
                  <a:srgbClr val="FF6600"/>
                </a:solidFill>
              </a:rPr>
              <a:t>Working Group</a:t>
            </a:r>
            <a:endParaRPr lang="en-US" sz="4000" b="1" dirty="0">
              <a:solidFill>
                <a:srgbClr val="FF6600"/>
              </a:solidFill>
            </a:endParaRPr>
          </a:p>
        </p:txBody>
      </p:sp>
      <p:pic>
        <p:nvPicPr>
          <p:cNvPr id="4" name="Picture 5" descr="SocialPerformance400x1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3530" y="2339480"/>
            <a:ext cx="3665912" cy="128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59980" y="4155730"/>
            <a:ext cx="859536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endParaRPr lang="en-US" sz="1400" dirty="0">
              <a:solidFill>
                <a:prstClr val="black"/>
              </a:solidFill>
            </a:endParaRPr>
          </a:p>
          <a:p>
            <a:pPr algn="ctr" defTabSz="457200"/>
            <a:r>
              <a:rPr lang="en-US" sz="2400" u="sng" dirty="0">
                <a:solidFill>
                  <a:prstClr val="black"/>
                </a:solidFill>
              </a:rPr>
              <a:t>Facilitator</a:t>
            </a:r>
            <a:r>
              <a:rPr lang="en-US" sz="2400" dirty="0">
                <a:solidFill>
                  <a:prstClr val="black"/>
                </a:solidFill>
              </a:rPr>
              <a:t>: Anton Simanowitz</a:t>
            </a:r>
          </a:p>
          <a:p>
            <a:pPr algn="ctr" defTabSz="457200"/>
            <a:endParaRPr lang="en-US" sz="2400" dirty="0">
              <a:solidFill>
                <a:prstClr val="black"/>
              </a:solidFill>
            </a:endParaRPr>
          </a:p>
          <a:p>
            <a:pPr algn="ctr" defTabSz="457200"/>
            <a:r>
              <a:rPr lang="en-US" sz="2400" i="1" dirty="0">
                <a:solidFill>
                  <a:prstClr val="black"/>
                </a:solidFill>
              </a:rPr>
              <a:t> 23</a:t>
            </a:r>
            <a:r>
              <a:rPr lang="en-US" sz="2400" i="1" baseline="30000" dirty="0">
                <a:solidFill>
                  <a:prstClr val="black"/>
                </a:solidFill>
              </a:rPr>
              <a:t>rd</a:t>
            </a:r>
            <a:r>
              <a:rPr lang="en-US" sz="2400" i="1" dirty="0">
                <a:solidFill>
                  <a:prstClr val="black"/>
                </a:solidFill>
              </a:rPr>
              <a:t> April, 2019</a:t>
            </a:r>
          </a:p>
          <a:p>
            <a:pPr algn="ctr" defTabSz="457200"/>
            <a:endParaRPr lang="en-US" sz="2400" dirty="0">
              <a:solidFill>
                <a:prstClr val="black"/>
              </a:solidFill>
            </a:endParaRPr>
          </a:p>
          <a:p>
            <a:pPr algn="ctr" defTabSz="457200"/>
            <a:endParaRPr lang="en-US" sz="2800" dirty="0">
              <a:solidFill>
                <a:prstClr val="black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2051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45410E-8E95-4D52-90FE-116988E43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61623"/>
            <a:ext cx="7886700" cy="794936"/>
          </a:xfrm>
        </p:spPr>
        <p:txBody>
          <a:bodyPr>
            <a:normAutofit/>
          </a:bodyPr>
          <a:lstStyle/>
          <a:p>
            <a:r>
              <a:rPr lang="en-GB" sz="3600" b="1" dirty="0"/>
              <a:t>Control	</a:t>
            </a:r>
            <a:endParaRPr lang="en-GB" sz="3600" b="1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5D9526-AA1B-4B6E-91D8-8EEE81842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761" y="1358155"/>
            <a:ext cx="8336478" cy="4590257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en-GB" b="1" i="1" dirty="0"/>
              <a:t>Capacity to effectively use financial services</a:t>
            </a:r>
            <a:endParaRPr lang="en-GB" dirty="0"/>
          </a:p>
          <a:p>
            <a:pPr lvl="0"/>
            <a:r>
              <a:rPr lang="en-GB" dirty="0"/>
              <a:t>The products and services on offer to me help me better manage my financial life.</a:t>
            </a:r>
          </a:p>
          <a:p>
            <a:pPr lvl="0"/>
            <a:r>
              <a:rPr lang="en-GB" dirty="0"/>
              <a:t>I am aware of the consequences of poor financial decisions and motivated to try to avoid them. </a:t>
            </a:r>
          </a:p>
          <a:p>
            <a:pPr marL="109728" indent="0">
              <a:buNone/>
            </a:pPr>
            <a:endParaRPr lang="en-GB" b="1" i="1" dirty="0"/>
          </a:p>
          <a:p>
            <a:pPr marL="109728" indent="0">
              <a:buNone/>
            </a:pPr>
            <a:r>
              <a:rPr lang="en-GB" b="1" i="1" dirty="0"/>
              <a:t>Experience</a:t>
            </a:r>
            <a:r>
              <a:rPr lang="en-GB" dirty="0"/>
              <a:t> </a:t>
            </a:r>
          </a:p>
          <a:p>
            <a:pPr lvl="0"/>
            <a:r>
              <a:rPr lang="en-GB" dirty="0"/>
              <a:t>I know how to budget, follow a financial plan and monitor progress towards my goals. </a:t>
            </a:r>
          </a:p>
          <a:p>
            <a:pPr lvl="0"/>
            <a:r>
              <a:rPr lang="en-GB" dirty="0"/>
              <a:t>I use financial services to achieve future goals.</a:t>
            </a:r>
          </a:p>
          <a:p>
            <a:pPr lvl="0"/>
            <a:r>
              <a:rPr lang="en-GB" dirty="0"/>
              <a:t>I know my financial limits and how to stay within them. </a:t>
            </a:r>
          </a:p>
          <a:p>
            <a:pPr lvl="0"/>
            <a:r>
              <a:rPr lang="en-GB" dirty="0"/>
              <a:t>I have confidence that if I make a mistake using my financial services my provider will help me to sort this out and I will not be penalised. </a:t>
            </a:r>
          </a:p>
          <a:p>
            <a:pPr marL="109728" lvl="0" indent="0">
              <a:buNone/>
            </a:pPr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995312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45410E-8E95-4D52-90FE-116988E43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61623"/>
            <a:ext cx="7886700" cy="794936"/>
          </a:xfrm>
        </p:spPr>
        <p:txBody>
          <a:bodyPr>
            <a:normAutofit fontScale="90000"/>
          </a:bodyPr>
          <a:lstStyle/>
          <a:p>
            <a:r>
              <a:rPr lang="en-GB" sz="3600" b="1" dirty="0"/>
              <a:t>Integrating measurement into plans	</a:t>
            </a:r>
            <a:endParaRPr lang="en-GB" sz="3600" b="1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5D9526-AA1B-4B6E-91D8-8EEE81842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761" y="1358156"/>
            <a:ext cx="8336478" cy="4325112"/>
          </a:xfrm>
        </p:spPr>
        <p:txBody>
          <a:bodyPr>
            <a:normAutofit/>
          </a:bodyPr>
          <a:lstStyle/>
          <a:p>
            <a:pPr marL="109728" lvl="0" indent="0">
              <a:buNone/>
            </a:pPr>
            <a:r>
              <a:rPr lang="en-GB" dirty="0"/>
              <a:t>Customer research or market surveys</a:t>
            </a:r>
          </a:p>
          <a:p>
            <a:r>
              <a:rPr lang="en-GB" dirty="0"/>
              <a:t>Looking at market to understand characteristics of segments by levels of customer empowerment </a:t>
            </a:r>
          </a:p>
          <a:p>
            <a:pPr marL="109728" lvl="0" indent="0">
              <a:buNone/>
            </a:pPr>
            <a:endParaRPr lang="en-GB" dirty="0"/>
          </a:p>
          <a:p>
            <a:pPr marL="109728" lvl="0" indent="0">
              <a:buNone/>
            </a:pPr>
            <a:r>
              <a:rPr lang="en-GB" dirty="0"/>
              <a:t>E.g. FINCA</a:t>
            </a:r>
          </a:p>
          <a:p>
            <a:pPr marL="109728" lvl="0" indent="0">
              <a:buNone/>
            </a:pPr>
            <a:endParaRPr lang="en-GB" dirty="0"/>
          </a:p>
          <a:p>
            <a:pPr marL="109728" lvl="0" indent="0">
              <a:buNone/>
            </a:pPr>
            <a:endParaRPr lang="en-GB" b="1" dirty="0"/>
          </a:p>
          <a:p>
            <a:pPr marL="109728" lvl="0" indent="0">
              <a:buNone/>
            </a:pPr>
            <a:endParaRPr lang="en-GB" b="1" dirty="0"/>
          </a:p>
          <a:p>
            <a:pPr marL="109728" lvl="0" indent="0">
              <a:buNone/>
            </a:pPr>
            <a:endParaRPr lang="en-GB" dirty="0"/>
          </a:p>
          <a:p>
            <a:pPr lvl="0">
              <a:buFontTx/>
              <a:buChar char="-"/>
            </a:pPr>
            <a:endParaRPr lang="en-GB" dirty="0"/>
          </a:p>
          <a:p>
            <a:pPr marL="109728" lvl="0" indent="0">
              <a:buNone/>
            </a:pPr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58956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45410E-8E95-4D52-90FE-116988E43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61623"/>
            <a:ext cx="7886700" cy="794936"/>
          </a:xfrm>
        </p:spPr>
        <p:txBody>
          <a:bodyPr>
            <a:normAutofit/>
          </a:bodyPr>
          <a:lstStyle/>
          <a:p>
            <a:endParaRPr lang="en-GB" sz="3600" b="1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5D9526-AA1B-4B6E-91D8-8EEE81842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761" y="1358156"/>
            <a:ext cx="8336478" cy="4662634"/>
          </a:xfrm>
        </p:spPr>
        <p:txBody>
          <a:bodyPr>
            <a:normAutofit fontScale="92500" lnSpcReduction="20000"/>
          </a:bodyPr>
          <a:lstStyle/>
          <a:p>
            <a:pPr marL="109728" lvl="0" indent="0">
              <a:buNone/>
            </a:pPr>
            <a:r>
              <a:rPr lang="en-GB" b="1" dirty="0"/>
              <a:t>Integrate customer empowerment focus into customer satisfaction, feedback or complaints</a:t>
            </a:r>
          </a:p>
          <a:p>
            <a:pPr marL="109728" indent="0">
              <a:buNone/>
            </a:pPr>
            <a:endParaRPr lang="en-GB" u="sng" dirty="0"/>
          </a:p>
          <a:p>
            <a:pPr fontAlgn="ctr"/>
            <a:r>
              <a:rPr lang="en-GB" dirty="0"/>
              <a:t>Segmenting based on customer empowerment indicators</a:t>
            </a:r>
          </a:p>
          <a:p>
            <a:pPr lvl="1" fontAlgn="ctr"/>
            <a:r>
              <a:rPr lang="en-GB" dirty="0"/>
              <a:t>Who complains or not, why, when </a:t>
            </a:r>
          </a:p>
          <a:p>
            <a:pPr lvl="1" fontAlgn="ctr"/>
            <a:r>
              <a:rPr lang="en-GB" dirty="0"/>
              <a:t>Who is more satisfied or not (</a:t>
            </a:r>
            <a:r>
              <a:rPr lang="en-GB" i="1" dirty="0"/>
              <a:t>Note, more empowered may be less satisfied)</a:t>
            </a:r>
            <a:endParaRPr lang="en-GB" dirty="0"/>
          </a:p>
          <a:p>
            <a:pPr fontAlgn="ctr"/>
            <a:endParaRPr lang="en-GB" dirty="0"/>
          </a:p>
          <a:p>
            <a:pPr fontAlgn="ctr"/>
            <a:r>
              <a:rPr lang="en-GB" dirty="0"/>
              <a:t>Follow up qualitative </a:t>
            </a:r>
          </a:p>
          <a:p>
            <a:pPr lvl="1" fontAlgn="ctr"/>
            <a:r>
              <a:rPr lang="en-GB" dirty="0"/>
              <a:t>what empowers them to complain or not</a:t>
            </a:r>
          </a:p>
          <a:p>
            <a:pPr lvl="1" fontAlgn="ctr"/>
            <a:r>
              <a:rPr lang="en-GB" dirty="0"/>
              <a:t>Relationship with understanding, confidence, respect, voice etc</a:t>
            </a:r>
          </a:p>
          <a:p>
            <a:pPr marL="109728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986917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45410E-8E95-4D52-90FE-116988E43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61623"/>
            <a:ext cx="7886700" cy="794936"/>
          </a:xfrm>
        </p:spPr>
        <p:txBody>
          <a:bodyPr>
            <a:normAutofit/>
          </a:bodyPr>
          <a:lstStyle/>
          <a:p>
            <a:r>
              <a:rPr lang="en-GB" sz="3600" b="1" dirty="0"/>
              <a:t>Action-research 		</a:t>
            </a:r>
            <a:endParaRPr lang="en-GB" sz="3600" b="1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5D9526-AA1B-4B6E-91D8-8EEE81842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761" y="1358156"/>
            <a:ext cx="8336478" cy="4325112"/>
          </a:xfrm>
        </p:spPr>
        <p:txBody>
          <a:bodyPr>
            <a:normAutofit fontScale="85000" lnSpcReduction="20000"/>
          </a:bodyPr>
          <a:lstStyle/>
          <a:p>
            <a:pPr marL="109728" lvl="0" indent="0">
              <a:buNone/>
            </a:pPr>
            <a:r>
              <a:rPr lang="en-GB" b="1" dirty="0"/>
              <a:t>Building on existing work</a:t>
            </a:r>
          </a:p>
          <a:p>
            <a:pPr marL="109728" lvl="0" indent="0">
              <a:buNone/>
            </a:pPr>
            <a:r>
              <a:rPr lang="en-GB" dirty="0"/>
              <a:t>E.g. MFO Bangladesh</a:t>
            </a:r>
          </a:p>
          <a:p>
            <a:pPr marL="109728" lvl="0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b="1" dirty="0"/>
              <a:t>Developing new concept – focus on testing actions independent of providers</a:t>
            </a:r>
          </a:p>
          <a:p>
            <a:endParaRPr lang="en-GB" dirty="0"/>
          </a:p>
          <a:p>
            <a:pPr marL="576072" indent="-457200"/>
            <a:r>
              <a:rPr lang="en-GB" dirty="0"/>
              <a:t>Actions to build financial capability</a:t>
            </a:r>
          </a:p>
          <a:p>
            <a:pPr marL="118872" indent="0">
              <a:buNone/>
            </a:pPr>
            <a:endParaRPr lang="en-GB" dirty="0"/>
          </a:p>
          <a:p>
            <a:pPr marL="576072" indent="-457200"/>
            <a:r>
              <a:rPr lang="en-GB" dirty="0"/>
              <a:t>Connecting customers &amp; sharing information through digital platforms</a:t>
            </a:r>
          </a:p>
          <a:p>
            <a:pPr marL="576072" indent="-457200"/>
            <a:endParaRPr lang="en-GB" dirty="0"/>
          </a:p>
          <a:p>
            <a:pPr marL="576072" indent="-457200"/>
            <a:r>
              <a:rPr lang="en-GB" dirty="0"/>
              <a:t>Building collective voice, action and customer representation</a:t>
            </a:r>
          </a:p>
          <a:p>
            <a:pPr marL="109728" lvl="0" indent="0">
              <a:buNone/>
            </a:pPr>
            <a:endParaRPr lang="en-GB" b="1" dirty="0"/>
          </a:p>
          <a:p>
            <a:pPr marL="109728" lvl="0" indent="0">
              <a:buNone/>
            </a:pPr>
            <a:endParaRPr lang="en-GB" b="1" dirty="0"/>
          </a:p>
          <a:p>
            <a:pPr marL="109728" lvl="0" indent="0">
              <a:buNone/>
            </a:pPr>
            <a:endParaRPr lang="en-GB" b="1" dirty="0"/>
          </a:p>
          <a:p>
            <a:pPr marL="109728" lvl="0" indent="0">
              <a:buNone/>
            </a:pPr>
            <a:endParaRPr lang="en-GB" dirty="0"/>
          </a:p>
          <a:p>
            <a:pPr lvl="0">
              <a:buFontTx/>
              <a:buChar char="-"/>
            </a:pPr>
            <a:endParaRPr lang="en-GB" dirty="0"/>
          </a:p>
          <a:p>
            <a:pPr marL="109728" lvl="0" indent="0">
              <a:buNone/>
            </a:pPr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256389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45410E-8E95-4D52-90FE-116988E43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61623"/>
            <a:ext cx="7886700" cy="794936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Calibri" panose="020F0502020204030204" pitchFamily="34" charset="0"/>
                <a:ea typeface="Calibri" panose="020F0502020204030204" pitchFamily="34" charset="0"/>
              </a:rPr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5D9526-AA1B-4B6E-91D8-8EEE81842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58156"/>
            <a:ext cx="8229600" cy="4325112"/>
          </a:xfrm>
        </p:spPr>
        <p:txBody>
          <a:bodyPr>
            <a:normAutofit/>
          </a:bodyPr>
          <a:lstStyle/>
          <a:p>
            <a:pPr marL="624078" indent="-514350">
              <a:buFont typeface="Georgia"/>
              <a:buAutoNum type="arabicParenR"/>
            </a:pPr>
            <a:r>
              <a:rPr lang="en-GB" dirty="0"/>
              <a:t>Collaboration on developing indicators/ questionnaire</a:t>
            </a:r>
          </a:p>
          <a:p>
            <a:pPr marL="624078" indent="-514350">
              <a:buFont typeface="Georgia"/>
              <a:buAutoNum type="arabicParenR"/>
            </a:pPr>
            <a:endParaRPr lang="en-GB" dirty="0"/>
          </a:p>
          <a:p>
            <a:pPr marL="624078" indent="-514350">
              <a:buFont typeface="Georgia"/>
              <a:buAutoNum type="arabicParenR"/>
            </a:pPr>
            <a:r>
              <a:rPr lang="en-GB" dirty="0"/>
              <a:t>Plans to integrate customer empowerment into customer surveys or research?</a:t>
            </a:r>
          </a:p>
          <a:p>
            <a:pPr marL="624078" indent="-514350">
              <a:buFont typeface="Georgia"/>
              <a:buAutoNum type="arabicParenR"/>
            </a:pPr>
            <a:endParaRPr lang="en-GB" dirty="0"/>
          </a:p>
          <a:p>
            <a:pPr marL="624078" indent="-514350">
              <a:buFont typeface="Georgia"/>
              <a:buAutoNum type="arabicParenR"/>
            </a:pPr>
            <a:r>
              <a:rPr lang="en-GB" dirty="0"/>
              <a:t>Developing action-research concept</a:t>
            </a:r>
          </a:p>
          <a:p>
            <a:pPr marL="624078" indent="-514350">
              <a:buFont typeface="Georgia"/>
              <a:buAutoNum type="arabicParenR"/>
            </a:pPr>
            <a:endParaRPr lang="en-GB" dirty="0"/>
          </a:p>
          <a:p>
            <a:pPr marL="624078" indent="-514350">
              <a:buFont typeface="Georgia"/>
              <a:buAutoNum type="arabicParenR"/>
            </a:pPr>
            <a:r>
              <a:rPr lang="en-GB" dirty="0"/>
              <a:t>In-person meeting June 25</a:t>
            </a:r>
            <a:r>
              <a:rPr lang="en-GB" baseline="30000" dirty="0"/>
              <a:t>th</a:t>
            </a:r>
            <a:r>
              <a:rPr lang="en-GB" dirty="0"/>
              <a:t>, 5.15pm, Nairobi</a:t>
            </a:r>
          </a:p>
          <a:p>
            <a:pPr marL="109728" lvl="0" indent="0">
              <a:buNone/>
            </a:pPr>
            <a:endParaRPr lang="en-GB" dirty="0"/>
          </a:p>
          <a:p>
            <a:pPr marL="109728" lvl="0" indent="0">
              <a:buNone/>
            </a:pPr>
            <a:endParaRPr lang="en-GB" dirty="0"/>
          </a:p>
          <a:p>
            <a:pPr marL="109728" lv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87471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45410E-8E95-4D52-90FE-116988E43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61623"/>
            <a:ext cx="7886700" cy="794936"/>
          </a:xfrm>
        </p:spPr>
        <p:txBody>
          <a:bodyPr>
            <a:normAutofit/>
          </a:bodyPr>
          <a:lstStyle/>
          <a:p>
            <a:r>
              <a:rPr lang="en-GB" sz="3600" b="1" dirty="0"/>
              <a:t>Objectives of Working Group </a:t>
            </a:r>
            <a:endParaRPr lang="en-GB" sz="3600" b="1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5D9526-AA1B-4B6E-91D8-8EEE81842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58156"/>
            <a:ext cx="8229600" cy="4325112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GB" b="1" dirty="0"/>
              <a:t>USSPM customer empowerment lens (provider focus) </a:t>
            </a:r>
            <a:r>
              <a:rPr lang="en-GB" dirty="0"/>
              <a:t> </a:t>
            </a:r>
          </a:p>
          <a:p>
            <a:pPr marL="411480" lvl="1" indent="0">
              <a:buNone/>
            </a:pPr>
            <a:r>
              <a:rPr lang="en-GB" dirty="0"/>
              <a:t>Develop guidance and additional practices</a:t>
            </a:r>
          </a:p>
          <a:p>
            <a:pPr marL="411480" lvl="1" indent="0">
              <a:buNone/>
            </a:pPr>
            <a:r>
              <a:rPr lang="en-GB" dirty="0"/>
              <a:t>Test guidance &amp; practices with FSPs.</a:t>
            </a:r>
          </a:p>
          <a:p>
            <a:pPr lvl="0"/>
            <a:endParaRPr lang="en-GB" dirty="0"/>
          </a:p>
          <a:p>
            <a:pPr lvl="0"/>
            <a:r>
              <a:rPr lang="en-GB" b="1" dirty="0"/>
              <a:t>Measuring customer empowerment</a:t>
            </a:r>
          </a:p>
          <a:p>
            <a:pPr marL="411480" lvl="1" indent="0">
              <a:buNone/>
            </a:pPr>
            <a:r>
              <a:rPr lang="en-GB" dirty="0"/>
              <a:t>Integrate indicators into customer &amp; market surveys</a:t>
            </a:r>
          </a:p>
          <a:p>
            <a:pPr marL="411480" lvl="1" indent="0">
              <a:buNone/>
            </a:pPr>
            <a:r>
              <a:rPr lang="en-GB" dirty="0"/>
              <a:t>Use survey data to analyse patterns of customer empowerment</a:t>
            </a:r>
          </a:p>
          <a:p>
            <a:pPr marL="411480" lvl="1" indent="0">
              <a:buNone/>
            </a:pPr>
            <a:endParaRPr lang="en-GB" dirty="0"/>
          </a:p>
          <a:p>
            <a:r>
              <a:rPr lang="en-GB" b="1" dirty="0"/>
              <a:t>Action-research</a:t>
            </a:r>
            <a:r>
              <a:rPr lang="en-GB" dirty="0"/>
              <a:t> </a:t>
            </a:r>
            <a:r>
              <a:rPr lang="en-GB" b="1" dirty="0"/>
              <a:t>(what empowers customers?)</a:t>
            </a:r>
          </a:p>
          <a:p>
            <a:pPr marL="411480" lvl="1" indent="0">
              <a:buNone/>
            </a:pPr>
            <a:endParaRPr lang="en-GB" dirty="0"/>
          </a:p>
          <a:p>
            <a:r>
              <a:rPr lang="en-GB" b="1" dirty="0"/>
              <a:t>Audience: </a:t>
            </a:r>
            <a:r>
              <a:rPr lang="en-GB" dirty="0"/>
              <a:t>Providers &amp; wider market (regulators, associations etc)</a:t>
            </a:r>
            <a:endParaRPr lang="en-GB" b="1" dirty="0"/>
          </a:p>
          <a:p>
            <a:pPr marL="411480" lvl="1" indent="0">
              <a:buNone/>
            </a:pPr>
            <a:endParaRPr lang="en-GB" dirty="0"/>
          </a:p>
          <a:p>
            <a:pPr lvl="0"/>
            <a:r>
              <a:rPr lang="en-GB" b="1" dirty="0"/>
              <a:t>Time frame by October 2019 (6 months)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832465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7895"/>
            <a:ext cx="8229600" cy="1066800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xmlns="" id="{67BB13C6-FE93-4178-8CCE-6DEAF615FB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47366717"/>
              </p:ext>
            </p:extLst>
          </p:nvPr>
        </p:nvGraphicFramePr>
        <p:xfrm>
          <a:off x="719688" y="1444695"/>
          <a:ext cx="7967112" cy="37719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60530">
                  <a:extLst>
                    <a:ext uri="{9D8B030D-6E8A-4147-A177-3AD203B41FA5}">
                      <a16:colId xmlns:a16="http://schemas.microsoft.com/office/drawing/2014/main" xmlns="" val="574221037"/>
                    </a:ext>
                  </a:extLst>
                </a:gridCol>
                <a:gridCol w="606582">
                  <a:extLst>
                    <a:ext uri="{9D8B030D-6E8A-4147-A177-3AD203B41FA5}">
                      <a16:colId xmlns:a16="http://schemas.microsoft.com/office/drawing/2014/main" xmlns="" val="4052482392"/>
                    </a:ext>
                  </a:extLst>
                </a:gridCol>
              </a:tblGrid>
              <a:tr h="729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 What to measure?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Input from CGAP Outcomes Framework </a:t>
                      </a: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GB" sz="1800" b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 mins</a:t>
                      </a:r>
                      <a:endParaRPr lang="en-GB" sz="1400" b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8408480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 How to measure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Capability, experience, outcomes?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8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Practical and meaningful?</a:t>
                      </a: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GB" sz="1800" b="0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 mins</a:t>
                      </a:r>
                      <a:endParaRPr lang="en-GB" sz="14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4014149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 Integrating measurement into planned work</a:t>
                      </a:r>
                      <a:endParaRPr lang="en-GB" sz="1800" b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mins</a:t>
                      </a:r>
                      <a:endParaRPr lang="en-GB" sz="14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30803901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 Action-research</a:t>
                      </a:r>
                      <a:endParaRPr lang="en-GB" sz="1800" b="1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10 mins</a:t>
                      </a:r>
                    </a:p>
                  </a:txBody>
                  <a:tcPr marL="51435" marR="51435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65837838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 Next steps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800" b="1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47304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5107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45410E-8E95-4D52-90FE-116988E43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61623"/>
            <a:ext cx="7886700" cy="794936"/>
          </a:xfrm>
        </p:spPr>
        <p:txBody>
          <a:bodyPr>
            <a:normAutofit/>
          </a:bodyPr>
          <a:lstStyle/>
          <a:p>
            <a:r>
              <a:rPr lang="en-GB" sz="3600" b="1" dirty="0"/>
              <a:t>What do we want to measure?</a:t>
            </a:r>
            <a:endParaRPr lang="en-GB" sz="3600" b="1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5D9526-AA1B-4B6E-91D8-8EEE81842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761" y="1358156"/>
            <a:ext cx="8336478" cy="4325112"/>
          </a:xfrm>
        </p:spPr>
        <p:txBody>
          <a:bodyPr>
            <a:normAutofit fontScale="77500" lnSpcReduction="20000"/>
          </a:bodyPr>
          <a:lstStyle/>
          <a:p>
            <a:pPr lvl="0" fontAlgn="ctr"/>
            <a:r>
              <a:rPr lang="en-GB" dirty="0"/>
              <a:t>What would signal change in empowerment (in relation to choice, respect, voice, control)?</a:t>
            </a:r>
          </a:p>
          <a:p>
            <a:pPr lvl="1" fontAlgn="ctr"/>
            <a:r>
              <a:rPr lang="en-GB" dirty="0"/>
              <a:t>Capacity/capability/knowledge?</a:t>
            </a:r>
          </a:p>
          <a:p>
            <a:pPr lvl="1" fontAlgn="ctr"/>
            <a:r>
              <a:rPr lang="en-GB" dirty="0"/>
              <a:t>Attitude/confidence/intentionality?</a:t>
            </a:r>
          </a:p>
          <a:p>
            <a:pPr lvl="1" fontAlgn="ctr"/>
            <a:r>
              <a:rPr lang="en-GB" dirty="0"/>
              <a:t>Behaviour/experience? </a:t>
            </a:r>
          </a:p>
          <a:p>
            <a:pPr lvl="1" fontAlgn="ctr"/>
            <a:endParaRPr lang="en-GB" dirty="0"/>
          </a:p>
          <a:p>
            <a:pPr lvl="0" fontAlgn="ctr"/>
            <a:r>
              <a:rPr lang="en-GB" dirty="0"/>
              <a:t>Input from Antonique Koning (CGAP)</a:t>
            </a:r>
          </a:p>
          <a:p>
            <a:pPr lvl="0" fontAlgn="ctr"/>
            <a:endParaRPr lang="en-GB" dirty="0"/>
          </a:p>
          <a:p>
            <a:pPr lvl="0" fontAlgn="ctr"/>
            <a:r>
              <a:rPr lang="en-GB" dirty="0"/>
              <a:t>Discussion</a:t>
            </a:r>
          </a:p>
          <a:p>
            <a:pPr lvl="1" fontAlgn="ctr"/>
            <a:r>
              <a:rPr lang="en-GB" dirty="0"/>
              <a:t>What are key elements to capture?</a:t>
            </a:r>
          </a:p>
          <a:p>
            <a:pPr lvl="1" fontAlgn="ctr"/>
            <a:r>
              <a:rPr lang="en-GB" dirty="0"/>
              <a:t>How do we deal with impact of variance in self-perception e.g. India research? </a:t>
            </a:r>
          </a:p>
          <a:p>
            <a:pPr lvl="1" fontAlgn="ctr"/>
            <a:r>
              <a:rPr lang="en-GB" dirty="0"/>
              <a:t>Can we develop simple measurement that FSPs and others can use? </a:t>
            </a:r>
          </a:p>
          <a:p>
            <a:pPr marL="411480" lvl="1" indent="0" fontAlgn="ctr">
              <a:buNone/>
            </a:pPr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00643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45410E-8E95-4D52-90FE-116988E43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61623"/>
            <a:ext cx="7886700" cy="794936"/>
          </a:xfrm>
        </p:spPr>
        <p:txBody>
          <a:bodyPr>
            <a:normAutofit/>
          </a:bodyPr>
          <a:lstStyle/>
          <a:p>
            <a:r>
              <a:rPr lang="en-GB" sz="3600" b="1" dirty="0"/>
              <a:t>How to measure?		</a:t>
            </a:r>
            <a:endParaRPr lang="en-GB" sz="3600" b="1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5D9526-AA1B-4B6E-91D8-8EEE81842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761" y="1358156"/>
            <a:ext cx="8336478" cy="4325112"/>
          </a:xfrm>
        </p:spPr>
        <p:txBody>
          <a:bodyPr>
            <a:normAutofit/>
          </a:bodyPr>
          <a:lstStyle/>
          <a:p>
            <a:pPr marL="109728" lvl="0" indent="0">
              <a:buNone/>
            </a:pPr>
            <a:r>
              <a:rPr lang="en-GB" b="1" dirty="0"/>
              <a:t>What experience do you have of measuring customer empowerment? </a:t>
            </a:r>
          </a:p>
          <a:p>
            <a:pPr marL="109728" lvl="0" indent="0">
              <a:buNone/>
            </a:pPr>
            <a:endParaRPr lang="en-GB" b="1" dirty="0"/>
          </a:p>
          <a:p>
            <a:pPr marL="109728" lvl="0" indent="0">
              <a:buNone/>
            </a:pPr>
            <a:r>
              <a:rPr lang="en-GB" b="1" dirty="0"/>
              <a:t>Likert-scale/self perception vs. objective measures?</a:t>
            </a:r>
          </a:p>
          <a:p>
            <a:pPr marL="109728" lvl="0" indent="0">
              <a:buNone/>
            </a:pPr>
            <a:r>
              <a:rPr lang="en-GB" dirty="0"/>
              <a:t>E.g. </a:t>
            </a:r>
          </a:p>
          <a:p>
            <a:pPr marL="109728" lvl="0" indent="0">
              <a:buNone/>
            </a:pPr>
            <a:r>
              <a:rPr lang="en-GB" dirty="0"/>
              <a:t>“are you aware of the providers in the market?”  or </a:t>
            </a:r>
          </a:p>
          <a:p>
            <a:pPr marL="109728" lvl="0" indent="0">
              <a:buNone/>
            </a:pPr>
            <a:r>
              <a:rPr lang="en-GB" dirty="0"/>
              <a:t>“name the providers that you know in the market”. </a:t>
            </a:r>
          </a:p>
          <a:p>
            <a:pPr marL="109728" lvl="0" indent="0">
              <a:buNone/>
            </a:pPr>
            <a:endParaRPr lang="en-GB" b="1" dirty="0"/>
          </a:p>
          <a:p>
            <a:pPr marL="109728" lvl="0" indent="0">
              <a:buNone/>
            </a:pPr>
            <a:endParaRPr lang="en-GB" b="1" dirty="0"/>
          </a:p>
          <a:p>
            <a:pPr marL="109728" lvl="0" indent="0">
              <a:buNone/>
            </a:pPr>
            <a:endParaRPr lang="en-GB" b="1" dirty="0"/>
          </a:p>
          <a:p>
            <a:pPr marL="109728" lvl="0" indent="0">
              <a:buNone/>
            </a:pPr>
            <a:endParaRPr lang="en-GB" dirty="0"/>
          </a:p>
          <a:p>
            <a:pPr lvl="0">
              <a:buFontTx/>
              <a:buChar char="-"/>
            </a:pPr>
            <a:endParaRPr lang="en-GB" dirty="0"/>
          </a:p>
          <a:p>
            <a:pPr marL="109728" lvl="0" indent="0">
              <a:buNone/>
            </a:pPr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50498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45410E-8E95-4D52-90FE-116988E43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61623"/>
            <a:ext cx="7886700" cy="794936"/>
          </a:xfrm>
        </p:spPr>
        <p:txBody>
          <a:bodyPr>
            <a:normAutofit/>
          </a:bodyPr>
          <a:lstStyle/>
          <a:p>
            <a:r>
              <a:rPr lang="en-GB" sz="3600" b="1" dirty="0"/>
              <a:t>Developing questions 		</a:t>
            </a:r>
            <a:endParaRPr lang="en-GB" sz="3600" b="1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5D9526-AA1B-4B6E-91D8-8EEE81842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761" y="1358156"/>
            <a:ext cx="8336478" cy="4325112"/>
          </a:xfrm>
        </p:spPr>
        <p:txBody>
          <a:bodyPr>
            <a:normAutofit fontScale="92500" lnSpcReduction="20000"/>
          </a:bodyPr>
          <a:lstStyle/>
          <a:p>
            <a:pPr marL="109728" lvl="0" indent="0">
              <a:buNone/>
            </a:pPr>
            <a:r>
              <a:rPr lang="en-GB" b="1" dirty="0"/>
              <a:t>Capability/capacity</a:t>
            </a:r>
          </a:p>
          <a:p>
            <a:pPr marL="109728" lvl="0" indent="0">
              <a:buNone/>
            </a:pPr>
            <a:r>
              <a:rPr lang="en-GB" dirty="0"/>
              <a:t>E.g. knowledge about products &amp; services on offer</a:t>
            </a:r>
          </a:p>
          <a:p>
            <a:pPr marL="109728" lvl="0" indent="0">
              <a:buNone/>
            </a:pPr>
            <a:r>
              <a:rPr lang="en-GB" dirty="0"/>
              <a:t>E.g. understanding consumer rights</a:t>
            </a:r>
          </a:p>
          <a:p>
            <a:pPr marL="109728" lvl="0" indent="0">
              <a:buNone/>
            </a:pPr>
            <a:r>
              <a:rPr lang="en-GB" dirty="0"/>
              <a:t>E.g. confident in selecting/using financial services</a:t>
            </a:r>
          </a:p>
          <a:p>
            <a:pPr marL="109728" lvl="0" indent="0">
              <a:buNone/>
            </a:pPr>
            <a:endParaRPr lang="en-GB" dirty="0"/>
          </a:p>
          <a:p>
            <a:pPr marL="109728" lvl="0" indent="0">
              <a:buNone/>
            </a:pPr>
            <a:r>
              <a:rPr lang="en-GB" b="1" dirty="0"/>
              <a:t>Experience/outcomes</a:t>
            </a:r>
          </a:p>
          <a:p>
            <a:pPr marL="109728" lvl="0" indent="0">
              <a:buNone/>
            </a:pPr>
            <a:r>
              <a:rPr lang="en-GB" dirty="0"/>
              <a:t>E.g. Feel that treated with respect</a:t>
            </a:r>
          </a:p>
          <a:p>
            <a:pPr marL="109728" lvl="0" indent="0">
              <a:buNone/>
            </a:pPr>
            <a:r>
              <a:rPr lang="en-GB" dirty="0"/>
              <a:t>E.g. Ease/difficulty of choosing between providers or products</a:t>
            </a:r>
          </a:p>
          <a:p>
            <a:pPr marL="109728" lvl="0" indent="0">
              <a:buNone/>
            </a:pPr>
            <a:r>
              <a:rPr lang="en-GB" dirty="0"/>
              <a:t>E.g. Able to access desired products &amp; services</a:t>
            </a:r>
          </a:p>
          <a:p>
            <a:pPr marL="109728" lvl="0" indent="0">
              <a:buNone/>
            </a:pPr>
            <a:r>
              <a:rPr lang="en-GB" dirty="0"/>
              <a:t>E.g. Effective use of financial services</a:t>
            </a:r>
          </a:p>
          <a:p>
            <a:pPr marL="109728" lvl="0" indent="0">
              <a:buNone/>
            </a:pPr>
            <a:endParaRPr lang="en-GB" b="1" dirty="0"/>
          </a:p>
          <a:p>
            <a:pPr marL="109728" lvl="0" indent="0">
              <a:buNone/>
            </a:pPr>
            <a:endParaRPr lang="en-GB" b="1" dirty="0"/>
          </a:p>
          <a:p>
            <a:pPr marL="109728" lvl="0" indent="0">
              <a:buNone/>
            </a:pPr>
            <a:endParaRPr lang="en-GB" dirty="0"/>
          </a:p>
          <a:p>
            <a:pPr lvl="0">
              <a:buFontTx/>
              <a:buChar char="-"/>
            </a:pPr>
            <a:endParaRPr lang="en-GB" dirty="0"/>
          </a:p>
          <a:p>
            <a:pPr marL="109728" lvl="0" indent="0">
              <a:buNone/>
            </a:pPr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47818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45410E-8E95-4D52-90FE-116988E43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61623"/>
            <a:ext cx="7886700" cy="794936"/>
          </a:xfrm>
        </p:spPr>
        <p:txBody>
          <a:bodyPr>
            <a:normAutofit/>
          </a:bodyPr>
          <a:lstStyle/>
          <a:p>
            <a:r>
              <a:rPr lang="en-GB" sz="3600" b="1" dirty="0"/>
              <a:t>Choice		</a:t>
            </a:r>
            <a:endParaRPr lang="en-GB" sz="3600" b="1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5D9526-AA1B-4B6E-91D8-8EEE81842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761" y="1358156"/>
            <a:ext cx="8336478" cy="4325112"/>
          </a:xfrm>
        </p:spPr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en-GB" b="1" i="1" dirty="0"/>
              <a:t>Capacity to make effective choice</a:t>
            </a:r>
            <a:r>
              <a:rPr lang="en-GB" dirty="0"/>
              <a:t> </a:t>
            </a:r>
          </a:p>
          <a:p>
            <a:pPr lvl="0"/>
            <a:r>
              <a:rPr lang="en-GB" dirty="0"/>
              <a:t>When I need more information about financial services, I know how to get it. </a:t>
            </a:r>
          </a:p>
          <a:p>
            <a:pPr lvl="0"/>
            <a:r>
              <a:rPr lang="en-GB" dirty="0"/>
              <a:t>I can compare prices and terms offered by different FSPs.</a:t>
            </a:r>
          </a:p>
          <a:p>
            <a:pPr lvl="0"/>
            <a:r>
              <a:rPr lang="en-GB" dirty="0"/>
              <a:t>I am confident that I can select the products or services that are right for me.</a:t>
            </a:r>
          </a:p>
          <a:p>
            <a:pPr marL="109728" indent="0">
              <a:buNone/>
            </a:pPr>
            <a:endParaRPr lang="en-GB" b="1" i="1" dirty="0"/>
          </a:p>
          <a:p>
            <a:pPr marL="109728" indent="0">
              <a:buNone/>
            </a:pPr>
            <a:r>
              <a:rPr lang="en-GB" b="1" i="1" dirty="0"/>
              <a:t>Experience</a:t>
            </a:r>
            <a:endParaRPr lang="en-GB" dirty="0"/>
          </a:p>
          <a:p>
            <a:pPr lvl="0"/>
            <a:r>
              <a:rPr lang="en-GB" dirty="0"/>
              <a:t>I am able to access all of the products and services available from FSPs. </a:t>
            </a:r>
          </a:p>
          <a:p>
            <a:pPr lvl="0"/>
            <a:r>
              <a:rPr lang="en-GB" dirty="0"/>
              <a:t>Choosing between a provider or between products and experience is a stressful experience.</a:t>
            </a:r>
          </a:p>
          <a:p>
            <a:pPr marL="109728" lvl="0" indent="0">
              <a:buNone/>
            </a:pPr>
            <a:endParaRPr lang="en-GB" b="1" dirty="0"/>
          </a:p>
          <a:p>
            <a:pPr marL="109728" lvl="0" indent="0">
              <a:buNone/>
            </a:pPr>
            <a:endParaRPr lang="en-GB" b="1" dirty="0"/>
          </a:p>
          <a:p>
            <a:pPr marL="109728" lvl="0" indent="0">
              <a:buNone/>
            </a:pPr>
            <a:endParaRPr lang="en-GB" dirty="0"/>
          </a:p>
          <a:p>
            <a:pPr lvl="0">
              <a:buFontTx/>
              <a:buChar char="-"/>
            </a:pPr>
            <a:endParaRPr lang="en-GB" dirty="0"/>
          </a:p>
          <a:p>
            <a:pPr marL="109728" lvl="0" indent="0">
              <a:buNone/>
            </a:pPr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29430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45410E-8E95-4D52-90FE-116988E43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61623"/>
            <a:ext cx="7886700" cy="794936"/>
          </a:xfrm>
        </p:spPr>
        <p:txBody>
          <a:bodyPr>
            <a:normAutofit/>
          </a:bodyPr>
          <a:lstStyle/>
          <a:p>
            <a:r>
              <a:rPr lang="en-GB" sz="3600" b="1" dirty="0"/>
              <a:t>Respect		</a:t>
            </a:r>
            <a:endParaRPr lang="en-GB" sz="3600" b="1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5D9526-AA1B-4B6E-91D8-8EEE81842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761" y="1358156"/>
            <a:ext cx="8336478" cy="4325112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GB" b="1" i="1" dirty="0"/>
              <a:t>Knowledge of what to expect from providers</a:t>
            </a:r>
            <a:endParaRPr lang="en-GB" dirty="0"/>
          </a:p>
          <a:p>
            <a:pPr lvl="0"/>
            <a:r>
              <a:rPr lang="en-GB" dirty="0"/>
              <a:t>I understand my rights as a consumer and what I should expect from FSPs. </a:t>
            </a:r>
          </a:p>
          <a:p>
            <a:pPr marL="109728" lvl="0" indent="0">
              <a:buNone/>
            </a:pPr>
            <a:endParaRPr lang="en-GB" b="1" i="1" dirty="0"/>
          </a:p>
          <a:p>
            <a:pPr marL="109728" lvl="0" indent="0">
              <a:buNone/>
            </a:pPr>
            <a:r>
              <a:rPr lang="en-GB" b="1" i="1" dirty="0"/>
              <a:t>Experience</a:t>
            </a:r>
            <a:endParaRPr lang="en-GB" dirty="0"/>
          </a:p>
          <a:p>
            <a:pPr lvl="0"/>
            <a:r>
              <a:rPr lang="en-GB" dirty="0"/>
              <a:t>I am treated with respect and am not discriminated against.</a:t>
            </a:r>
          </a:p>
          <a:p>
            <a:pPr lvl="0"/>
            <a:r>
              <a:rPr lang="en-GB" dirty="0"/>
              <a:t>All customers receive the same respect and dignity regardless of their status or transaction size</a:t>
            </a:r>
          </a:p>
          <a:p>
            <a:pPr marL="109728" lvl="0" indent="0">
              <a:buNone/>
            </a:pPr>
            <a:endParaRPr lang="en-GB" b="1" dirty="0"/>
          </a:p>
          <a:p>
            <a:pPr marL="109728" lvl="0" indent="0">
              <a:buNone/>
            </a:pPr>
            <a:endParaRPr lang="en-GB" b="1" dirty="0"/>
          </a:p>
          <a:p>
            <a:pPr marL="109728" lvl="0" indent="0">
              <a:buNone/>
            </a:pPr>
            <a:endParaRPr lang="en-GB" dirty="0"/>
          </a:p>
          <a:p>
            <a:pPr lvl="0">
              <a:buFontTx/>
              <a:buChar char="-"/>
            </a:pPr>
            <a:endParaRPr lang="en-GB" dirty="0"/>
          </a:p>
          <a:p>
            <a:pPr marL="109728" lvl="0" indent="0">
              <a:buNone/>
            </a:pPr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171956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45410E-8E95-4D52-90FE-116988E43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61623"/>
            <a:ext cx="7886700" cy="794936"/>
          </a:xfrm>
        </p:spPr>
        <p:txBody>
          <a:bodyPr>
            <a:normAutofit/>
          </a:bodyPr>
          <a:lstStyle/>
          <a:p>
            <a:r>
              <a:rPr lang="en-GB" sz="3600" b="1" dirty="0"/>
              <a:t>Voice	</a:t>
            </a:r>
            <a:endParaRPr lang="en-GB" sz="3600" b="1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5D9526-AA1B-4B6E-91D8-8EEE81842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761" y="1358156"/>
            <a:ext cx="8336478" cy="4325112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GB" b="1" i="1" dirty="0"/>
              <a:t>Capacity to engage with FSPs</a:t>
            </a:r>
            <a:endParaRPr lang="en-GB" dirty="0"/>
          </a:p>
          <a:p>
            <a:pPr lvl="0"/>
            <a:r>
              <a:rPr lang="en-GB" dirty="0"/>
              <a:t>I know my rights and responsibilities as a financial services consumer, how to exercise them, and where to complain when problems arise.</a:t>
            </a:r>
          </a:p>
          <a:p>
            <a:pPr marL="109728" indent="0">
              <a:buNone/>
            </a:pPr>
            <a:endParaRPr lang="en-GB" b="1" i="1" dirty="0"/>
          </a:p>
          <a:p>
            <a:pPr marL="109728" indent="0">
              <a:buNone/>
            </a:pPr>
            <a:r>
              <a:rPr lang="en-GB" b="1" i="1" dirty="0"/>
              <a:t>Experience</a:t>
            </a:r>
            <a:endParaRPr lang="en-GB" dirty="0"/>
          </a:p>
          <a:p>
            <a:pPr lvl="0"/>
            <a:r>
              <a:rPr lang="en-GB" dirty="0"/>
              <a:t>I have access to staff who have time and an interest to hear and understand my needs and experience. </a:t>
            </a:r>
          </a:p>
          <a:p>
            <a:pPr lvl="0"/>
            <a:r>
              <a:rPr lang="en-GB" dirty="0"/>
              <a:t>I am able to discuss my financial needs with my provider and choose products and terms that suit me. </a:t>
            </a:r>
          </a:p>
          <a:p>
            <a:pPr marL="109728" lvl="0" indent="0">
              <a:buNone/>
            </a:pPr>
            <a:endParaRPr lang="en-GB" b="1" dirty="0"/>
          </a:p>
          <a:p>
            <a:pPr marL="109728" lvl="0" indent="0">
              <a:buNone/>
            </a:pPr>
            <a:endParaRPr lang="en-GB" b="1" dirty="0"/>
          </a:p>
          <a:p>
            <a:pPr marL="109728" lvl="0" indent="0">
              <a:buNone/>
            </a:pPr>
            <a:endParaRPr lang="en-GB" dirty="0"/>
          </a:p>
          <a:p>
            <a:pPr lvl="0">
              <a:buFontTx/>
              <a:buChar char="-"/>
            </a:pPr>
            <a:endParaRPr lang="en-GB" dirty="0"/>
          </a:p>
          <a:p>
            <a:pPr marL="109728" lvl="0" indent="0">
              <a:buNone/>
            </a:pPr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9706403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irobi Training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Urban">
      <a:majorFont>
        <a:latin typeface="Trebuchet MS"/>
        <a:ea typeface=""/>
        <a:cs typeface=""/>
        <a:font script="Jpan" typeface="ＭＳ ゴシック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31783</TotalTime>
  <Words>773</Words>
  <Application>Microsoft Office PowerPoint</Application>
  <PresentationFormat>On-screen Show (4:3)</PresentationFormat>
  <Paragraphs>170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Nairobi Training</vt:lpstr>
      <vt:lpstr>   Customer Empowerment  Working Group</vt:lpstr>
      <vt:lpstr>Objectives of Working Group </vt:lpstr>
      <vt:lpstr>Agenda</vt:lpstr>
      <vt:lpstr>What do we want to measure?</vt:lpstr>
      <vt:lpstr>How to measure?  </vt:lpstr>
      <vt:lpstr>Developing questions   </vt:lpstr>
      <vt:lpstr>Choice  </vt:lpstr>
      <vt:lpstr>Respect  </vt:lpstr>
      <vt:lpstr>Voice </vt:lpstr>
      <vt:lpstr>Control </vt:lpstr>
      <vt:lpstr>Integrating measurement into plans </vt:lpstr>
      <vt:lpstr>Slide 12</vt:lpstr>
      <vt:lpstr>Action-research   </vt:lpstr>
      <vt:lpstr>Next steps</vt:lpstr>
    </vt:vector>
  </TitlesOfParts>
  <Company>3Jump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cgerteiser</dc:creator>
  <cp:lastModifiedBy>Amelia</cp:lastModifiedBy>
  <cp:revision>2060</cp:revision>
  <cp:lastPrinted>2012-07-30T14:56:40Z</cp:lastPrinted>
  <dcterms:created xsi:type="dcterms:W3CDTF">2011-01-26T00:06:24Z</dcterms:created>
  <dcterms:modified xsi:type="dcterms:W3CDTF">2019-04-23T13:24:31Z</dcterms:modified>
</cp:coreProperties>
</file>