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921" r:id="rId2"/>
    <p:sldId id="922" r:id="rId3"/>
    <p:sldId id="262" r:id="rId4"/>
    <p:sldId id="263" r:id="rId5"/>
    <p:sldId id="1002" r:id="rId6"/>
    <p:sldId id="261" r:id="rId7"/>
    <p:sldId id="1003" r:id="rId8"/>
    <p:sldId id="1015" r:id="rId9"/>
    <p:sldId id="1013" r:id="rId10"/>
    <p:sldId id="1018" r:id="rId11"/>
    <p:sldId id="1017" r:id="rId12"/>
    <p:sldId id="1016" r:id="rId13"/>
    <p:sldId id="1014" r:id="rId14"/>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864">
          <p15:clr>
            <a:srgbClr val="A4A3A4"/>
          </p15:clr>
        </p15:guide>
        <p15:guide id="2" pos="2880">
          <p15:clr>
            <a:srgbClr val="A4A3A4"/>
          </p15:clr>
        </p15:guide>
      </p15:sldGuideLst>
    </p:ext>
    <p:ext uri="{2D200454-40CA-4A62-9FC3-DE9A4176ACB9}">
      <p15:notesGuideLst xmlns:p15="http://schemas.microsoft.com/office/powerpoint/2012/main" xmlns="">
        <p15:guide id="1" orient="horz" pos="3134">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ynee Bradley" initials="LB" lastIdx="28" clrIdx="0"/>
  <p:cmAuthor id="1" name="Deena Burjorjee dburjorjee" initials="DB" lastIdx="1" clrIdx="1"/>
  <p:cmAuthor id="2" name="cgerteiser" initials="c" lastIdx="20" clrIdx="2"/>
  <p:cmAuthor id="3" name="Patrick Kelley" initials="PK" lastIdx="17" clrIdx="3"/>
  <p:cmAuthor id="4" name="yOlteanu" initials="y" lastIdx="10" clrIdx="4"/>
  <p:cmAuthor id="5" name="Yasmin Olteanu" initials="YO" lastIdx="1" clrIdx="5"/>
  <p:cmAuthor id="6" name="Author" initials="A" lastIdx="2"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00FF00"/>
    <a:srgbClr val="FF0000"/>
    <a:srgbClr val="008000"/>
    <a:srgbClr val="FDEEE7"/>
    <a:srgbClr val="FCDBCC"/>
    <a:srgbClr val="D0FE6A"/>
    <a:srgbClr val="B66813"/>
    <a:srgbClr val="F9B495"/>
    <a:srgbClr val="FDE9D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87EB90-DB4F-4516-AEB1-9E87D55DD21F}" v="53" dt="2019-04-16T12:13:59.1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35" autoAdjust="0"/>
    <p:restoredTop sz="95118" autoAdjust="0"/>
  </p:normalViewPr>
  <p:slideViewPr>
    <p:cSldViewPr snapToGrid="0">
      <p:cViewPr varScale="1">
        <p:scale>
          <a:sx n="69" d="100"/>
          <a:sy n="69" d="100"/>
        </p:scale>
        <p:origin x="-1380" y="-108"/>
      </p:cViewPr>
      <p:guideLst>
        <p:guide orient="horz" pos="864"/>
        <p:guide pos="2880"/>
      </p:guideLst>
    </p:cSldViewPr>
  </p:slideViewPr>
  <p:notesTextViewPr>
    <p:cViewPr>
      <p:scale>
        <a:sx n="100" d="100"/>
        <a:sy n="100" d="100"/>
      </p:scale>
      <p:origin x="0" y="0"/>
    </p:cViewPr>
  </p:notesTextViewPr>
  <p:sorterViewPr>
    <p:cViewPr>
      <p:scale>
        <a:sx n="55" d="100"/>
        <a:sy n="55" d="100"/>
      </p:scale>
      <p:origin x="0" y="0"/>
    </p:cViewPr>
  </p:sorterViewPr>
  <p:notesViewPr>
    <p:cSldViewPr snapToGrid="0">
      <p:cViewPr varScale="1">
        <p:scale>
          <a:sx n="52" d="100"/>
          <a:sy n="52" d="100"/>
        </p:scale>
        <p:origin x="-1968" y="-90"/>
      </p:cViewPr>
      <p:guideLst>
        <p:guide orient="horz" pos="3134"/>
        <p:guide pos="214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6"/>
            <a:ext cx="2949100" cy="497206"/>
          </a:xfrm>
          <a:prstGeom prst="rect">
            <a:avLst/>
          </a:prstGeom>
        </p:spPr>
        <p:txBody>
          <a:bodyPr vert="horz" lIns="99316" tIns="49659" rIns="99316" bIns="49659" rtlCol="0"/>
          <a:lstStyle>
            <a:lvl1pPr algn="l">
              <a:defRPr sz="1300"/>
            </a:lvl1pPr>
          </a:lstStyle>
          <a:p>
            <a:endParaRPr lang="en-US" dirty="0"/>
          </a:p>
        </p:txBody>
      </p:sp>
      <p:sp>
        <p:nvSpPr>
          <p:cNvPr id="3" name="Date Placeholder 2"/>
          <p:cNvSpPr>
            <a:spLocks noGrp="1"/>
          </p:cNvSpPr>
          <p:nvPr>
            <p:ph type="dt" sz="quarter" idx="1"/>
          </p:nvPr>
        </p:nvSpPr>
        <p:spPr>
          <a:xfrm>
            <a:off x="3854944" y="6"/>
            <a:ext cx="2949100" cy="497206"/>
          </a:xfrm>
          <a:prstGeom prst="rect">
            <a:avLst/>
          </a:prstGeom>
        </p:spPr>
        <p:txBody>
          <a:bodyPr vert="horz" lIns="99316" tIns="49659" rIns="99316" bIns="49659" rtlCol="0"/>
          <a:lstStyle>
            <a:lvl1pPr algn="r">
              <a:defRPr sz="1300"/>
            </a:lvl1pPr>
          </a:lstStyle>
          <a:p>
            <a:fld id="{9F47813F-4329-5245-898D-F9AAC1FBB4E6}" type="datetimeFigureOut">
              <a:rPr lang="en-US" smtClean="0"/>
              <a:pPr/>
              <a:t>4/16/2019</a:t>
            </a:fld>
            <a:endParaRPr lang="en-US" dirty="0"/>
          </a:p>
        </p:txBody>
      </p:sp>
      <p:sp>
        <p:nvSpPr>
          <p:cNvPr id="4" name="Footer Placeholder 3"/>
          <p:cNvSpPr>
            <a:spLocks noGrp="1"/>
          </p:cNvSpPr>
          <p:nvPr>
            <p:ph type="ftr" sz="quarter" idx="2"/>
          </p:nvPr>
        </p:nvSpPr>
        <p:spPr>
          <a:xfrm>
            <a:off x="4" y="9445174"/>
            <a:ext cx="2949100" cy="497206"/>
          </a:xfrm>
          <a:prstGeom prst="rect">
            <a:avLst/>
          </a:prstGeom>
        </p:spPr>
        <p:txBody>
          <a:bodyPr vert="horz" lIns="99316" tIns="49659" rIns="99316" bIns="49659" rtlCol="0" anchor="b"/>
          <a:lstStyle>
            <a:lvl1pPr algn="l">
              <a:defRPr sz="1300"/>
            </a:lvl1pPr>
          </a:lstStyle>
          <a:p>
            <a:endParaRPr lang="en-US" dirty="0"/>
          </a:p>
        </p:txBody>
      </p:sp>
      <p:sp>
        <p:nvSpPr>
          <p:cNvPr id="5" name="Slide Number Placeholder 4"/>
          <p:cNvSpPr>
            <a:spLocks noGrp="1"/>
          </p:cNvSpPr>
          <p:nvPr>
            <p:ph type="sldNum" sz="quarter" idx="3"/>
          </p:nvPr>
        </p:nvSpPr>
        <p:spPr>
          <a:xfrm>
            <a:off x="3854944" y="9445174"/>
            <a:ext cx="2949100" cy="497206"/>
          </a:xfrm>
          <a:prstGeom prst="rect">
            <a:avLst/>
          </a:prstGeom>
        </p:spPr>
        <p:txBody>
          <a:bodyPr vert="horz" lIns="99316" tIns="49659" rIns="99316" bIns="49659" rtlCol="0" anchor="b"/>
          <a:lstStyle>
            <a:lvl1pPr algn="r">
              <a:defRPr sz="1300"/>
            </a:lvl1pPr>
          </a:lstStyle>
          <a:p>
            <a:fld id="{8BC6CD93-617D-E243-8901-71EC94F18EBB}" type="slidenum">
              <a:rPr lang="en-US" smtClean="0"/>
              <a:pPr/>
              <a:t>‹#›</a:t>
            </a:fld>
            <a:endParaRPr lang="en-US" dirty="0"/>
          </a:p>
        </p:txBody>
      </p:sp>
    </p:spTree>
    <p:extLst>
      <p:ext uri="{BB962C8B-B14F-4D97-AF65-F5344CB8AC3E}">
        <p14:creationId xmlns:p14="http://schemas.microsoft.com/office/powerpoint/2010/main" xmlns="" val="2080552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6"/>
            <a:ext cx="2949100" cy="497206"/>
          </a:xfrm>
          <a:prstGeom prst="rect">
            <a:avLst/>
          </a:prstGeom>
        </p:spPr>
        <p:txBody>
          <a:bodyPr vert="horz" lIns="99316" tIns="49659" rIns="99316" bIns="49659" rtlCol="0"/>
          <a:lstStyle>
            <a:lvl1pPr algn="l">
              <a:defRPr sz="1300"/>
            </a:lvl1pPr>
          </a:lstStyle>
          <a:p>
            <a:endParaRPr lang="en-US" dirty="0"/>
          </a:p>
        </p:txBody>
      </p:sp>
      <p:sp>
        <p:nvSpPr>
          <p:cNvPr id="3" name="Date Placeholder 2"/>
          <p:cNvSpPr>
            <a:spLocks noGrp="1"/>
          </p:cNvSpPr>
          <p:nvPr>
            <p:ph type="dt" idx="1"/>
          </p:nvPr>
        </p:nvSpPr>
        <p:spPr>
          <a:xfrm>
            <a:off x="3854944" y="6"/>
            <a:ext cx="2949100" cy="497206"/>
          </a:xfrm>
          <a:prstGeom prst="rect">
            <a:avLst/>
          </a:prstGeom>
        </p:spPr>
        <p:txBody>
          <a:bodyPr vert="horz" lIns="99316" tIns="49659" rIns="99316" bIns="49659" rtlCol="0"/>
          <a:lstStyle>
            <a:lvl1pPr algn="r">
              <a:defRPr sz="1300"/>
            </a:lvl1pPr>
          </a:lstStyle>
          <a:p>
            <a:fld id="{192FE1A8-87DA-4BAA-82CB-D89BE7DD496D}" type="datetimeFigureOut">
              <a:rPr lang="en-US" smtClean="0"/>
              <a:pPr/>
              <a:t>4/16/2019</a:t>
            </a:fld>
            <a:endParaRPr lang="en-US" dirty="0"/>
          </a:p>
        </p:txBody>
      </p:sp>
      <p:sp>
        <p:nvSpPr>
          <p:cNvPr id="4" name="Slide Image Placeholder 3"/>
          <p:cNvSpPr>
            <a:spLocks noGrp="1" noRot="1" noChangeAspect="1"/>
          </p:cNvSpPr>
          <p:nvPr>
            <p:ph type="sldImg" idx="2"/>
          </p:nvPr>
        </p:nvSpPr>
        <p:spPr>
          <a:xfrm>
            <a:off x="915988" y="744538"/>
            <a:ext cx="4973637" cy="3730625"/>
          </a:xfrm>
          <a:prstGeom prst="rect">
            <a:avLst/>
          </a:prstGeom>
          <a:noFill/>
          <a:ln w="12700">
            <a:solidFill>
              <a:prstClr val="black"/>
            </a:solidFill>
          </a:ln>
        </p:spPr>
        <p:txBody>
          <a:bodyPr vert="horz" lIns="99316" tIns="49659" rIns="99316" bIns="49659" rtlCol="0" anchor="ctr"/>
          <a:lstStyle/>
          <a:p>
            <a:endParaRPr lang="en-US" dirty="0"/>
          </a:p>
        </p:txBody>
      </p:sp>
      <p:sp>
        <p:nvSpPr>
          <p:cNvPr id="5" name="Notes Placeholder 4"/>
          <p:cNvSpPr>
            <a:spLocks noGrp="1"/>
          </p:cNvSpPr>
          <p:nvPr>
            <p:ph type="body" sz="quarter" idx="3"/>
          </p:nvPr>
        </p:nvSpPr>
        <p:spPr>
          <a:xfrm>
            <a:off x="680562" y="4723451"/>
            <a:ext cx="5444490" cy="4474847"/>
          </a:xfrm>
          <a:prstGeom prst="rect">
            <a:avLst/>
          </a:prstGeom>
        </p:spPr>
        <p:txBody>
          <a:bodyPr vert="horz" lIns="99316" tIns="49659" rIns="99316" bIns="4965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9445174"/>
            <a:ext cx="2949100" cy="497206"/>
          </a:xfrm>
          <a:prstGeom prst="rect">
            <a:avLst/>
          </a:prstGeom>
        </p:spPr>
        <p:txBody>
          <a:bodyPr vert="horz" lIns="99316" tIns="49659" rIns="99316" bIns="49659" rtlCol="0" anchor="b"/>
          <a:lstStyle>
            <a:lvl1pPr algn="l">
              <a:defRPr sz="1300"/>
            </a:lvl1pPr>
          </a:lstStyle>
          <a:p>
            <a:endParaRPr lang="en-US" dirty="0"/>
          </a:p>
        </p:txBody>
      </p:sp>
      <p:sp>
        <p:nvSpPr>
          <p:cNvPr id="7" name="Slide Number Placeholder 6"/>
          <p:cNvSpPr>
            <a:spLocks noGrp="1"/>
          </p:cNvSpPr>
          <p:nvPr>
            <p:ph type="sldNum" sz="quarter" idx="5"/>
          </p:nvPr>
        </p:nvSpPr>
        <p:spPr>
          <a:xfrm>
            <a:off x="3854944" y="9445174"/>
            <a:ext cx="2949100" cy="497206"/>
          </a:xfrm>
          <a:prstGeom prst="rect">
            <a:avLst/>
          </a:prstGeom>
        </p:spPr>
        <p:txBody>
          <a:bodyPr vert="horz" lIns="99316" tIns="49659" rIns="99316" bIns="49659" rtlCol="0" anchor="b"/>
          <a:lstStyle>
            <a:lvl1pPr algn="r">
              <a:defRPr sz="1300"/>
            </a:lvl1pPr>
          </a:lstStyle>
          <a:p>
            <a:fld id="{06154A40-228E-48E4-80D8-AC6386B49565}" type="slidenum">
              <a:rPr lang="en-US" smtClean="0"/>
              <a:pPr/>
              <a:t>‹#›</a:t>
            </a:fld>
            <a:endParaRPr lang="en-US" dirty="0"/>
          </a:p>
        </p:txBody>
      </p:sp>
    </p:spTree>
    <p:extLst>
      <p:ext uri="{BB962C8B-B14F-4D97-AF65-F5344CB8AC3E}">
        <p14:creationId xmlns:p14="http://schemas.microsoft.com/office/powerpoint/2010/main" xmlns="" val="2166247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solidFill>
                  <a:prstClr val="black"/>
                </a:solidFill>
                <a:latin typeface="Calibri"/>
              </a:rPr>
              <a:pPr/>
              <a:t>1</a:t>
            </a:fld>
            <a:endParaRPr lang="en-US">
              <a:solidFill>
                <a:prstClr val="black"/>
              </a:solidFill>
              <a:latin typeface="Calibri"/>
            </a:endParaRPr>
          </a:p>
        </p:txBody>
      </p:sp>
    </p:spTree>
    <p:extLst>
      <p:ext uri="{BB962C8B-B14F-4D97-AF65-F5344CB8AC3E}">
        <p14:creationId xmlns:p14="http://schemas.microsoft.com/office/powerpoint/2010/main" xmlns="" val="2060791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Customer-empowerment is specific to the relationship between a customer and provider</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term ‘empowerment’ is much debated but can be simply defined as </a:t>
            </a:r>
            <a:r>
              <a:rPr lang="en-GB" sz="1200" i="1" kern="1200" dirty="0">
                <a:solidFill>
                  <a:schemeClr val="tx1"/>
                </a:solidFill>
                <a:effectLst/>
                <a:latin typeface="+mn-lt"/>
                <a:ea typeface="+mn-ea"/>
                <a:cs typeface="+mn-cs"/>
              </a:rPr>
              <a:t>enhancing an individual’s or group’s capacity to make choices and transform those choices into desired actions and outcomes [and prevent undesired ones]. </a:t>
            </a:r>
            <a:r>
              <a:rPr lang="en-GB" sz="1200" kern="1200" dirty="0">
                <a:solidFill>
                  <a:schemeClr val="tx1"/>
                </a:solidFill>
                <a:effectLst/>
                <a:latin typeface="+mn-lt"/>
                <a:ea typeface="+mn-ea"/>
                <a:cs typeface="+mn-cs"/>
              </a:rPr>
              <a:t>Customer empowerment takes this definition into the context of an individual’s relationship with a provider as a customer, moving from the customer as simply a consumer of a product, to a two-way collaboration. It does not encompass broader concepts of empowerment related to how individuals are able to function and relate to others in all aspects of their lives, for example the ability of women to exercise control over productive assets or influence choices and decisions within a household. That said it is important to recognise that whether someone can feel empowered as a customer is heavily influenced by societal and cultural norms and other aspects that financial services providers have little or no control over. </a:t>
            </a:r>
          </a:p>
          <a:p>
            <a:r>
              <a:rPr lang="en-US" sz="1200" kern="1200" dirty="0">
                <a:solidFill>
                  <a:schemeClr val="tx1"/>
                </a:solidFill>
                <a:effectLst/>
                <a:latin typeface="+mn-lt"/>
                <a:ea typeface="+mn-ea"/>
                <a:cs typeface="+mn-cs"/>
              </a:rPr>
              <a:t>World Bank Policy Research Working Paper 3510, February 2005</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06154A40-228E-48E4-80D8-AC6386B49565}" type="slidenum">
              <a:rPr lang="en-US" smtClean="0"/>
              <a:pPr/>
              <a:t>4</a:t>
            </a:fld>
            <a:endParaRPr lang="en-US" dirty="0"/>
          </a:p>
        </p:txBody>
      </p:sp>
    </p:spTree>
    <p:extLst>
      <p:ext uri="{BB962C8B-B14F-4D97-AF65-F5344CB8AC3E}">
        <p14:creationId xmlns:p14="http://schemas.microsoft.com/office/powerpoint/2010/main" xmlns="" val="854132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E493BCC3-267A-8849-9119-C03352B59428}" type="datetimeFigureOut">
              <a:rPr lang="en-US" smtClean="0">
                <a:solidFill>
                  <a:srgbClr val="EFE1A2"/>
                </a:solidFill>
                <a:latin typeface="Georgia"/>
              </a:rPr>
              <a:pPr/>
              <a:t>4/16/2019</a:t>
            </a:fld>
            <a:endParaRPr lang="en-US">
              <a:solidFill>
                <a:srgbClr val="EFE1A2"/>
              </a:solidFill>
              <a:latin typeface="Georgia"/>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EFE1A2"/>
              </a:solidFill>
              <a:latin typeface="Georgia"/>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416357F-9992-564A-B18A-2E887FEDCA1C}" type="slidenum">
              <a:rPr lang="en-US" smtClean="0">
                <a:solidFill>
                  <a:prstClr val="white"/>
                </a:solidFill>
                <a:latin typeface="Georgia"/>
              </a:rPr>
              <a:pPr/>
              <a:t>‹#›</a:t>
            </a:fld>
            <a:endParaRPr lang="en-US">
              <a:solidFill>
                <a:prstClr val="white"/>
              </a:solidFill>
              <a:latin typeface="Georgia"/>
            </a:endParaRPr>
          </a:p>
        </p:txBody>
      </p:sp>
    </p:spTree>
    <p:extLst>
      <p:ext uri="{BB962C8B-B14F-4D97-AF65-F5344CB8AC3E}">
        <p14:creationId xmlns:p14="http://schemas.microsoft.com/office/powerpoint/2010/main" xmlns="" val="895578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4E827B-929D-4A4F-ABE5-C916E059604E}" type="datetimeFigureOut">
              <a:rPr lang="en-US" smtClean="0">
                <a:solidFill>
                  <a:srgbClr val="EFE1A2"/>
                </a:solidFill>
                <a:latin typeface="Georgia"/>
              </a:rPr>
              <a:pPr/>
              <a:t>4/16/2019</a:t>
            </a:fld>
            <a:endParaRPr lang="en-US">
              <a:solidFill>
                <a:srgbClr val="EFE1A2"/>
              </a:solidFill>
              <a:latin typeface="Georgia"/>
            </a:endParaRPr>
          </a:p>
        </p:txBody>
      </p:sp>
      <p:sp>
        <p:nvSpPr>
          <p:cNvPr id="5" name="Footer Placeholder 4"/>
          <p:cNvSpPr>
            <a:spLocks noGrp="1"/>
          </p:cNvSpPr>
          <p:nvPr>
            <p:ph type="ftr" sz="quarter" idx="11"/>
          </p:nvPr>
        </p:nvSpPr>
        <p:spPr/>
        <p:txBody>
          <a:bodyPr/>
          <a:lstStyle/>
          <a:p>
            <a:endParaRPr lang="en-US">
              <a:solidFill>
                <a:srgbClr val="EFE1A2"/>
              </a:solidFill>
              <a:latin typeface="Georgia"/>
            </a:endParaRPr>
          </a:p>
        </p:txBody>
      </p:sp>
      <p:sp>
        <p:nvSpPr>
          <p:cNvPr id="6" name="Slide Number Placeholder 5"/>
          <p:cNvSpPr>
            <a:spLocks noGrp="1"/>
          </p:cNvSpPr>
          <p:nvPr>
            <p:ph type="sldNum" sz="quarter" idx="12"/>
          </p:nvPr>
        </p:nvSpPr>
        <p:spPr/>
        <p:txBody>
          <a:bodyPr/>
          <a:lstStyle/>
          <a:p>
            <a:fld id="{061F0D9A-1E78-1C4E-8DDE-8D6411FFFF54}" type="slidenum">
              <a:rPr lang="en-US" smtClean="0">
                <a:latin typeface="Georgia"/>
              </a:rPr>
              <a:pPr/>
              <a:t>‹#›</a:t>
            </a:fld>
            <a:endParaRPr lang="en-US">
              <a:latin typeface="Georgia"/>
            </a:endParaRPr>
          </a:p>
        </p:txBody>
      </p:sp>
    </p:spTree>
    <p:extLst>
      <p:ext uri="{BB962C8B-B14F-4D97-AF65-F5344CB8AC3E}">
        <p14:creationId xmlns:p14="http://schemas.microsoft.com/office/powerpoint/2010/main" xmlns="" val="21212091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latin typeface="Georgia"/>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defTabSz="457200"/>
            <a:fld id="{874E827B-929D-4A4F-ABE5-C916E059604E}" type="datetimeFigureOut">
              <a:rPr lang="en-US" smtClean="0">
                <a:solidFill>
                  <a:srgbClr val="EFE1A2"/>
                </a:solidFill>
                <a:latin typeface="Georgia"/>
              </a:rPr>
              <a:pPr defTabSz="457200"/>
              <a:t>4/16/2019</a:t>
            </a:fld>
            <a:endParaRPr lang="en-US">
              <a:solidFill>
                <a:srgbClr val="EFE1A2"/>
              </a:solidFill>
              <a:latin typeface="Georgia"/>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defTabSz="457200"/>
            <a:endParaRPr lang="en-US">
              <a:solidFill>
                <a:srgbClr val="EFE1A2"/>
              </a:solidFill>
              <a:latin typeface="Georgia"/>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defTabSz="457200"/>
            <a:fld id="{061F0D9A-1E78-1C4E-8DDE-8D6411FFFF54}" type="slidenum">
              <a:rPr lang="en-US" smtClean="0">
                <a:latin typeface="Georgia"/>
              </a:rPr>
              <a:pPr defTabSz="457200"/>
              <a:t>‹#›</a:t>
            </a:fld>
            <a:endParaRPr lang="en-US">
              <a:latin typeface="Georgia"/>
            </a:endParaRPr>
          </a:p>
        </p:txBody>
      </p:sp>
    </p:spTree>
    <p:extLst>
      <p:ext uri="{BB962C8B-B14F-4D97-AF65-F5344CB8AC3E}">
        <p14:creationId xmlns:p14="http://schemas.microsoft.com/office/powerpoint/2010/main" xmlns="" val="427941126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rgbClr val="000000"/>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rgbClr val="000000"/>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rgbClr val="000000"/>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rgbClr val="000000"/>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884125"/>
            <a:ext cx="8458200" cy="791134"/>
          </a:xfrm>
        </p:spPr>
        <p:txBody>
          <a:bodyPr>
            <a:noAutofit/>
          </a:bodyPr>
          <a:lstStyle/>
          <a:p>
            <a:pPr lvl="0" algn="ctr"/>
            <a:r>
              <a:rPr lang="en-US" dirty="0">
                <a:solidFill>
                  <a:srgbClr val="FF6600"/>
                </a:solidFill>
              </a:rPr>
              <a:t/>
            </a:r>
            <a:br>
              <a:rPr lang="en-US" dirty="0">
                <a:solidFill>
                  <a:srgbClr val="FF6600"/>
                </a:solidFill>
              </a:rPr>
            </a:br>
            <a:r>
              <a:rPr lang="en-US" dirty="0">
                <a:solidFill>
                  <a:srgbClr val="FF6600"/>
                </a:solidFill>
              </a:rPr>
              <a:t/>
            </a:r>
            <a:br>
              <a:rPr lang="en-US" dirty="0">
                <a:solidFill>
                  <a:srgbClr val="FF6600"/>
                </a:solidFill>
              </a:rPr>
            </a:br>
            <a:r>
              <a:rPr lang="en-US" dirty="0">
                <a:solidFill>
                  <a:srgbClr val="FF6600"/>
                </a:solidFill>
              </a:rPr>
              <a:t/>
            </a:r>
            <a:br>
              <a:rPr lang="en-US" dirty="0">
                <a:solidFill>
                  <a:srgbClr val="FF6600"/>
                </a:solidFill>
              </a:rPr>
            </a:br>
            <a:r>
              <a:rPr lang="en-US" sz="4000" dirty="0">
                <a:solidFill>
                  <a:srgbClr val="FF6600"/>
                </a:solidFill>
              </a:rPr>
              <a:t>Customer Empowerment </a:t>
            </a:r>
            <a:br>
              <a:rPr lang="en-US" sz="4000" dirty="0">
                <a:solidFill>
                  <a:srgbClr val="FF6600"/>
                </a:solidFill>
              </a:rPr>
            </a:br>
            <a:r>
              <a:rPr lang="en-US" sz="4000" dirty="0">
                <a:solidFill>
                  <a:srgbClr val="FF6600"/>
                </a:solidFill>
              </a:rPr>
              <a:t>Working Group</a:t>
            </a:r>
            <a:endParaRPr lang="en-US" sz="4000" b="1" dirty="0">
              <a:solidFill>
                <a:srgbClr val="FF6600"/>
              </a:solidFill>
            </a:endParaRPr>
          </a:p>
        </p:txBody>
      </p:sp>
      <p:pic>
        <p:nvPicPr>
          <p:cNvPr id="4" name="Picture 5" descr="SocialPerformance400x129"/>
          <p:cNvPicPr>
            <a:picLocks noChangeAspect="1" noChangeArrowheads="1"/>
          </p:cNvPicPr>
          <p:nvPr/>
        </p:nvPicPr>
        <p:blipFill>
          <a:blip r:embed="rId3" cstate="print"/>
          <a:srcRect/>
          <a:stretch>
            <a:fillRect/>
          </a:stretch>
        </p:blipFill>
        <p:spPr bwMode="auto">
          <a:xfrm>
            <a:off x="2783530" y="2339480"/>
            <a:ext cx="3665912" cy="1280160"/>
          </a:xfrm>
          <a:prstGeom prst="rect">
            <a:avLst/>
          </a:prstGeom>
          <a:noFill/>
          <a:ln w="9525">
            <a:noFill/>
            <a:miter lim="800000"/>
            <a:headEnd/>
            <a:tailEnd/>
          </a:ln>
        </p:spPr>
      </p:pic>
      <p:sp>
        <p:nvSpPr>
          <p:cNvPr id="3" name="TextBox 2"/>
          <p:cNvSpPr txBox="1"/>
          <p:nvPr/>
        </p:nvSpPr>
        <p:spPr>
          <a:xfrm>
            <a:off x="259980" y="4155730"/>
            <a:ext cx="8595360" cy="2215991"/>
          </a:xfrm>
          <a:prstGeom prst="rect">
            <a:avLst/>
          </a:prstGeom>
          <a:noFill/>
        </p:spPr>
        <p:txBody>
          <a:bodyPr wrap="square" rtlCol="0">
            <a:spAutoFit/>
          </a:bodyPr>
          <a:lstStyle/>
          <a:p>
            <a:pPr algn="ctr" defTabSz="457200"/>
            <a:endParaRPr lang="en-US" sz="1400" dirty="0">
              <a:solidFill>
                <a:prstClr val="black"/>
              </a:solidFill>
            </a:endParaRPr>
          </a:p>
          <a:p>
            <a:pPr algn="ctr" defTabSz="457200"/>
            <a:r>
              <a:rPr lang="en-US" sz="2400" u="sng" dirty="0">
                <a:solidFill>
                  <a:prstClr val="black"/>
                </a:solidFill>
              </a:rPr>
              <a:t>Facilitator</a:t>
            </a:r>
            <a:r>
              <a:rPr lang="en-US" sz="2400" dirty="0">
                <a:solidFill>
                  <a:prstClr val="black"/>
                </a:solidFill>
              </a:rPr>
              <a:t>: Anton Simanowitz</a:t>
            </a:r>
          </a:p>
          <a:p>
            <a:pPr algn="ctr" defTabSz="457200"/>
            <a:endParaRPr lang="en-US" sz="2400" dirty="0">
              <a:solidFill>
                <a:prstClr val="black"/>
              </a:solidFill>
            </a:endParaRPr>
          </a:p>
          <a:p>
            <a:pPr algn="ctr" defTabSz="457200"/>
            <a:r>
              <a:rPr lang="en-US" sz="2400" i="1" dirty="0">
                <a:solidFill>
                  <a:prstClr val="black"/>
                </a:solidFill>
              </a:rPr>
              <a:t> 16</a:t>
            </a:r>
            <a:r>
              <a:rPr lang="en-US" sz="2400" i="1" baseline="30000" dirty="0">
                <a:solidFill>
                  <a:prstClr val="black"/>
                </a:solidFill>
              </a:rPr>
              <a:t>th</a:t>
            </a:r>
            <a:r>
              <a:rPr lang="en-US" sz="2400" i="1" dirty="0">
                <a:solidFill>
                  <a:prstClr val="black"/>
                </a:solidFill>
              </a:rPr>
              <a:t> April, 2019</a:t>
            </a:r>
          </a:p>
          <a:p>
            <a:pPr algn="ctr" defTabSz="457200"/>
            <a:endParaRPr lang="en-US" sz="2400" dirty="0">
              <a:solidFill>
                <a:prstClr val="black"/>
              </a:solidFill>
            </a:endParaRPr>
          </a:p>
          <a:p>
            <a:pPr algn="ctr" defTabSz="457200"/>
            <a:endParaRPr lang="en-US" sz="2800" dirty="0">
              <a:solidFill>
                <a:prstClr val="black"/>
              </a:solidFill>
              <a:latin typeface="Georgia"/>
            </a:endParaRPr>
          </a:p>
        </p:txBody>
      </p:sp>
    </p:spTree>
    <p:extLst>
      <p:ext uri="{BB962C8B-B14F-4D97-AF65-F5344CB8AC3E}">
        <p14:creationId xmlns:p14="http://schemas.microsoft.com/office/powerpoint/2010/main" xmlns="" val="1062051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45410E-8E95-4D52-90FE-116988E43A20}"/>
              </a:ext>
            </a:extLst>
          </p:cNvPr>
          <p:cNvSpPr>
            <a:spLocks noGrp="1"/>
          </p:cNvSpPr>
          <p:nvPr>
            <p:ph type="title"/>
          </p:nvPr>
        </p:nvSpPr>
        <p:spPr>
          <a:xfrm>
            <a:off x="628650" y="461623"/>
            <a:ext cx="7886700" cy="794936"/>
          </a:xfrm>
        </p:spPr>
        <p:txBody>
          <a:bodyPr>
            <a:normAutofit/>
          </a:bodyPr>
          <a:lstStyle/>
          <a:p>
            <a:r>
              <a:rPr lang="en-GB" sz="3600" b="1" dirty="0"/>
              <a:t>Working group actions </a:t>
            </a:r>
            <a:endParaRPr lang="en-GB" sz="3600" b="1" dirty="0">
              <a:latin typeface="Calibri" panose="020F0502020204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xmlns="" id="{7B5D9526-AA1B-4B6E-91D8-8EEE81842484}"/>
              </a:ext>
            </a:extLst>
          </p:cNvPr>
          <p:cNvSpPr>
            <a:spLocks noGrp="1"/>
          </p:cNvSpPr>
          <p:nvPr>
            <p:ph idx="1"/>
          </p:nvPr>
        </p:nvSpPr>
        <p:spPr>
          <a:xfrm>
            <a:off x="403761" y="1358156"/>
            <a:ext cx="8336478" cy="4325112"/>
          </a:xfrm>
        </p:spPr>
        <p:txBody>
          <a:bodyPr>
            <a:normAutofit fontScale="92500"/>
          </a:bodyPr>
          <a:lstStyle/>
          <a:p>
            <a:pPr marL="624078" lvl="0" indent="-514350">
              <a:buAutoNum type="arabicParenR"/>
            </a:pPr>
            <a:r>
              <a:rPr lang="en-GB" b="1" dirty="0"/>
              <a:t>Review current practices of FSP</a:t>
            </a:r>
          </a:p>
          <a:p>
            <a:pPr lvl="0">
              <a:buFontTx/>
              <a:buChar char="-"/>
            </a:pPr>
            <a:r>
              <a:rPr lang="en-GB" dirty="0"/>
              <a:t>Workshop with management team to review additional practices</a:t>
            </a:r>
          </a:p>
          <a:p>
            <a:pPr lvl="0">
              <a:buFontTx/>
              <a:buChar char="-"/>
            </a:pPr>
            <a:r>
              <a:rPr lang="en-GB" dirty="0"/>
              <a:t>Review practices as part of more self-assessment (e.g. SPI4) -&gt; identify current good practices &amp; gaps; develop action-plan; provide feedback to WG</a:t>
            </a:r>
          </a:p>
          <a:p>
            <a:pPr lvl="0">
              <a:buFontTx/>
              <a:buChar char="-"/>
            </a:pPr>
            <a:r>
              <a:rPr lang="en-GB" dirty="0"/>
              <a:t>Review as part of external assessment (audit or rating)</a:t>
            </a:r>
          </a:p>
          <a:p>
            <a:pPr lvl="0">
              <a:buFontTx/>
              <a:buChar char="-"/>
            </a:pPr>
            <a:endParaRPr lang="en-GB" dirty="0"/>
          </a:p>
          <a:p>
            <a:pPr marL="109728" lvl="0" indent="0">
              <a:buNone/>
            </a:pPr>
            <a:r>
              <a:rPr lang="en-GB" b="1" dirty="0"/>
              <a:t>Experience to share? </a:t>
            </a:r>
          </a:p>
          <a:p>
            <a:pPr lvl="0">
              <a:buFontTx/>
              <a:buChar char="-"/>
            </a:pPr>
            <a:endParaRPr lang="en-GB" dirty="0"/>
          </a:p>
          <a:p>
            <a:pPr marL="109728" lvl="0" indent="0">
              <a:buNone/>
            </a:pPr>
            <a:endParaRPr lang="en-GB" dirty="0"/>
          </a:p>
          <a:p>
            <a:pPr lvl="1"/>
            <a:endParaRPr lang="en-GB" dirty="0"/>
          </a:p>
          <a:p>
            <a:endParaRPr lang="en-GB" dirty="0"/>
          </a:p>
        </p:txBody>
      </p:sp>
    </p:spTree>
    <p:extLst>
      <p:ext uri="{BB962C8B-B14F-4D97-AF65-F5344CB8AC3E}">
        <p14:creationId xmlns:p14="http://schemas.microsoft.com/office/powerpoint/2010/main" xmlns="" val="350498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45410E-8E95-4D52-90FE-116988E43A20}"/>
              </a:ext>
            </a:extLst>
          </p:cNvPr>
          <p:cNvSpPr>
            <a:spLocks noGrp="1"/>
          </p:cNvSpPr>
          <p:nvPr>
            <p:ph type="title"/>
          </p:nvPr>
        </p:nvSpPr>
        <p:spPr>
          <a:xfrm>
            <a:off x="628650" y="461623"/>
            <a:ext cx="7886700" cy="794936"/>
          </a:xfrm>
        </p:spPr>
        <p:txBody>
          <a:bodyPr>
            <a:normAutofit/>
          </a:bodyPr>
          <a:lstStyle/>
          <a:p>
            <a:r>
              <a:rPr lang="en-GB" sz="3600" b="1" dirty="0"/>
              <a:t>Working group actions </a:t>
            </a:r>
            <a:endParaRPr lang="en-GB" sz="3600" b="1" dirty="0">
              <a:latin typeface="Calibri" panose="020F0502020204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xmlns="" id="{7B5D9526-AA1B-4B6E-91D8-8EEE81842484}"/>
              </a:ext>
            </a:extLst>
          </p:cNvPr>
          <p:cNvSpPr>
            <a:spLocks noGrp="1"/>
          </p:cNvSpPr>
          <p:nvPr>
            <p:ph idx="1"/>
          </p:nvPr>
        </p:nvSpPr>
        <p:spPr>
          <a:xfrm>
            <a:off x="403761" y="1358156"/>
            <a:ext cx="8336478" cy="4662634"/>
          </a:xfrm>
        </p:spPr>
        <p:txBody>
          <a:bodyPr>
            <a:normAutofit fontScale="85000" lnSpcReduction="20000"/>
          </a:bodyPr>
          <a:lstStyle/>
          <a:p>
            <a:pPr marL="109728" lvl="0" indent="0">
              <a:buNone/>
            </a:pPr>
            <a:r>
              <a:rPr lang="en-GB" dirty="0"/>
              <a:t>2) </a:t>
            </a:r>
            <a:r>
              <a:rPr lang="en-GB" b="1" dirty="0"/>
              <a:t>Integrate customer empowerment focus into customer satisfaction, </a:t>
            </a:r>
            <a:r>
              <a:rPr lang="en-GB" b="1"/>
              <a:t>feedback or </a:t>
            </a:r>
            <a:r>
              <a:rPr lang="en-GB" b="1" dirty="0"/>
              <a:t>complaints</a:t>
            </a:r>
          </a:p>
          <a:p>
            <a:pPr marL="109728" indent="0">
              <a:buNone/>
            </a:pPr>
            <a:endParaRPr lang="en-GB" u="sng" dirty="0"/>
          </a:p>
          <a:p>
            <a:pPr fontAlgn="ctr"/>
            <a:r>
              <a:rPr lang="en-GB" dirty="0"/>
              <a:t>Segmenting based on customer empowerment indicators</a:t>
            </a:r>
          </a:p>
          <a:p>
            <a:pPr lvl="1" fontAlgn="ctr"/>
            <a:r>
              <a:rPr lang="en-GB" dirty="0"/>
              <a:t>Who complains or not, why, when </a:t>
            </a:r>
          </a:p>
          <a:p>
            <a:pPr lvl="1" fontAlgn="ctr"/>
            <a:r>
              <a:rPr lang="en-GB" dirty="0"/>
              <a:t>Who is more satisfied or not (</a:t>
            </a:r>
            <a:r>
              <a:rPr lang="en-GB" i="1" dirty="0"/>
              <a:t>Note, more empowered may be less satisfied)</a:t>
            </a:r>
            <a:endParaRPr lang="en-GB" dirty="0"/>
          </a:p>
          <a:p>
            <a:pPr fontAlgn="ctr"/>
            <a:endParaRPr lang="en-GB" dirty="0"/>
          </a:p>
          <a:p>
            <a:pPr fontAlgn="ctr"/>
            <a:r>
              <a:rPr lang="en-GB" dirty="0"/>
              <a:t>Follow up qualitative </a:t>
            </a:r>
          </a:p>
          <a:p>
            <a:pPr lvl="1" fontAlgn="ctr"/>
            <a:r>
              <a:rPr lang="en-GB" dirty="0"/>
              <a:t>what empowers them to complain or not</a:t>
            </a:r>
          </a:p>
          <a:p>
            <a:pPr lvl="1" fontAlgn="ctr"/>
            <a:r>
              <a:rPr lang="en-GB" dirty="0"/>
              <a:t>Relationship with understanding, confidence, respect, voice etc</a:t>
            </a:r>
          </a:p>
          <a:p>
            <a:pPr marL="411480" lvl="1" indent="0" fontAlgn="ctr">
              <a:buNone/>
            </a:pPr>
            <a:endParaRPr lang="en-GB" b="1" dirty="0"/>
          </a:p>
          <a:p>
            <a:pPr marL="411480" lvl="1" indent="0" fontAlgn="ctr">
              <a:buNone/>
            </a:pPr>
            <a:r>
              <a:rPr lang="en-GB" b="1" dirty="0"/>
              <a:t>Experience to share? </a:t>
            </a:r>
            <a:endParaRPr lang="en-GB" dirty="0"/>
          </a:p>
          <a:p>
            <a:pPr marL="411480" lvl="1" indent="0">
              <a:buNone/>
            </a:pPr>
            <a:endParaRPr lang="en-GB" dirty="0"/>
          </a:p>
          <a:p>
            <a:pPr marL="109728" indent="0">
              <a:buNone/>
            </a:pPr>
            <a:endParaRPr lang="en-GB" dirty="0"/>
          </a:p>
        </p:txBody>
      </p:sp>
    </p:spTree>
    <p:extLst>
      <p:ext uri="{BB962C8B-B14F-4D97-AF65-F5344CB8AC3E}">
        <p14:creationId xmlns:p14="http://schemas.microsoft.com/office/powerpoint/2010/main" xmlns="" val="3986917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45410E-8E95-4D52-90FE-116988E43A20}"/>
              </a:ext>
            </a:extLst>
          </p:cNvPr>
          <p:cNvSpPr>
            <a:spLocks noGrp="1"/>
          </p:cNvSpPr>
          <p:nvPr>
            <p:ph type="title"/>
          </p:nvPr>
        </p:nvSpPr>
        <p:spPr>
          <a:xfrm>
            <a:off x="628650" y="461623"/>
            <a:ext cx="7886700" cy="794936"/>
          </a:xfrm>
        </p:spPr>
        <p:txBody>
          <a:bodyPr>
            <a:normAutofit/>
          </a:bodyPr>
          <a:lstStyle/>
          <a:p>
            <a:r>
              <a:rPr lang="en-GB" sz="3600" b="1" dirty="0"/>
              <a:t>Actions to integrate CE focus</a:t>
            </a:r>
            <a:endParaRPr lang="en-GB" sz="3600" b="1" dirty="0">
              <a:latin typeface="Calibri" panose="020F0502020204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xmlns="" id="{7B5D9526-AA1B-4B6E-91D8-8EEE81842484}"/>
              </a:ext>
            </a:extLst>
          </p:cNvPr>
          <p:cNvSpPr>
            <a:spLocks noGrp="1"/>
          </p:cNvSpPr>
          <p:nvPr>
            <p:ph idx="1"/>
          </p:nvPr>
        </p:nvSpPr>
        <p:spPr>
          <a:xfrm>
            <a:off x="457200" y="1358156"/>
            <a:ext cx="8229600" cy="4900140"/>
          </a:xfrm>
        </p:spPr>
        <p:txBody>
          <a:bodyPr>
            <a:normAutofit fontScale="77500" lnSpcReduction="20000"/>
          </a:bodyPr>
          <a:lstStyle/>
          <a:p>
            <a:pPr marL="109728" indent="0">
              <a:buNone/>
            </a:pPr>
            <a:r>
              <a:rPr lang="en-GB" b="1" dirty="0"/>
              <a:t>3) Improving products and services</a:t>
            </a:r>
          </a:p>
          <a:p>
            <a:pPr marL="109728" indent="0">
              <a:buNone/>
            </a:pPr>
            <a:endParaRPr lang="en-GB" u="sng" dirty="0"/>
          </a:p>
          <a:p>
            <a:r>
              <a:rPr lang="en-GB" u="sng" dirty="0"/>
              <a:t>Map customer journey </a:t>
            </a:r>
            <a:r>
              <a:rPr lang="en-GB" dirty="0"/>
              <a:t>to identify moments of disempowerment for specific segments </a:t>
            </a:r>
          </a:p>
          <a:p>
            <a:pPr lvl="1"/>
            <a:r>
              <a:rPr lang="en-GB" dirty="0"/>
              <a:t>How much is knowledge, voice, respect a barrier to entry &amp; use e.g. What understanding do customers have about their rights to be treated with respect?</a:t>
            </a:r>
          </a:p>
          <a:p>
            <a:pPr lvl="1"/>
            <a:r>
              <a:rPr lang="en-GB" dirty="0"/>
              <a:t>What are the ways in which certain aspects of the customer journey may create barrier for access or use? How does this vary across customer segments? </a:t>
            </a:r>
          </a:p>
          <a:p>
            <a:pPr lvl="1"/>
            <a:r>
              <a:rPr lang="en-GB" dirty="0"/>
              <a:t>How do customers respond to good/poor treatment? </a:t>
            </a:r>
          </a:p>
          <a:p>
            <a:pPr lvl="1"/>
            <a:endParaRPr lang="en-GB" dirty="0"/>
          </a:p>
          <a:p>
            <a:r>
              <a:rPr lang="en-GB" u="sng" dirty="0"/>
              <a:t>New products:</a:t>
            </a:r>
            <a:r>
              <a:rPr lang="en-GB" dirty="0"/>
              <a:t> provide the right flexibility and are designed to support customers in their financial needs, and include space for learning by doing (</a:t>
            </a:r>
            <a:r>
              <a:rPr lang="en-GB" b="1" i="1" dirty="0"/>
              <a:t>control)</a:t>
            </a:r>
          </a:p>
          <a:p>
            <a:endParaRPr lang="en-GB" dirty="0"/>
          </a:p>
          <a:p>
            <a:pPr marL="109728" indent="0">
              <a:buNone/>
            </a:pPr>
            <a:r>
              <a:rPr lang="en-GB" b="1" dirty="0"/>
              <a:t>Experience to share? </a:t>
            </a:r>
            <a:endParaRPr lang="en-GB" dirty="0"/>
          </a:p>
          <a:p>
            <a:pPr marL="109728" indent="0">
              <a:buNone/>
            </a:pPr>
            <a:endParaRPr lang="en-GB" dirty="0"/>
          </a:p>
          <a:p>
            <a:endParaRPr lang="en-GB" dirty="0"/>
          </a:p>
        </p:txBody>
      </p:sp>
    </p:spTree>
    <p:extLst>
      <p:ext uri="{BB962C8B-B14F-4D97-AF65-F5344CB8AC3E}">
        <p14:creationId xmlns:p14="http://schemas.microsoft.com/office/powerpoint/2010/main" xmlns="" val="1282383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45410E-8E95-4D52-90FE-116988E43A20}"/>
              </a:ext>
            </a:extLst>
          </p:cNvPr>
          <p:cNvSpPr>
            <a:spLocks noGrp="1"/>
          </p:cNvSpPr>
          <p:nvPr>
            <p:ph type="title"/>
          </p:nvPr>
        </p:nvSpPr>
        <p:spPr>
          <a:xfrm>
            <a:off x="628650" y="461623"/>
            <a:ext cx="7886700" cy="794936"/>
          </a:xfrm>
        </p:spPr>
        <p:txBody>
          <a:bodyPr>
            <a:normAutofit/>
          </a:bodyPr>
          <a:lstStyle/>
          <a:p>
            <a:r>
              <a:rPr lang="en-GB" sz="3600" b="1" dirty="0">
                <a:latin typeface="Calibri" panose="020F0502020204030204" pitchFamily="34" charset="0"/>
                <a:ea typeface="Calibri" panose="020F0502020204030204" pitchFamily="34" charset="0"/>
              </a:rPr>
              <a:t>Next steps</a:t>
            </a:r>
          </a:p>
        </p:txBody>
      </p:sp>
      <p:sp>
        <p:nvSpPr>
          <p:cNvPr id="3" name="Content Placeholder 2">
            <a:extLst>
              <a:ext uri="{FF2B5EF4-FFF2-40B4-BE49-F238E27FC236}">
                <a16:creationId xmlns:a16="http://schemas.microsoft.com/office/drawing/2014/main" xmlns="" id="{7B5D9526-AA1B-4B6E-91D8-8EEE81842484}"/>
              </a:ext>
            </a:extLst>
          </p:cNvPr>
          <p:cNvSpPr>
            <a:spLocks noGrp="1"/>
          </p:cNvSpPr>
          <p:nvPr>
            <p:ph idx="1"/>
          </p:nvPr>
        </p:nvSpPr>
        <p:spPr>
          <a:xfrm>
            <a:off x="457200" y="1358156"/>
            <a:ext cx="8229600" cy="4325112"/>
          </a:xfrm>
        </p:spPr>
        <p:txBody>
          <a:bodyPr>
            <a:normAutofit fontScale="92500" lnSpcReduction="10000"/>
          </a:bodyPr>
          <a:lstStyle/>
          <a:p>
            <a:pPr marL="624078" lvl="0" indent="-514350">
              <a:buAutoNum type="arabicParenR"/>
            </a:pPr>
            <a:r>
              <a:rPr lang="en-GB" b="1" dirty="0"/>
              <a:t>What do you plan to do on customer empowerment? </a:t>
            </a:r>
          </a:p>
          <a:p>
            <a:pPr marL="624078" lvl="0" indent="-514350">
              <a:buAutoNum type="arabicParenR"/>
            </a:pPr>
            <a:endParaRPr lang="en-GB" b="1" dirty="0"/>
          </a:p>
          <a:p>
            <a:pPr marL="624078" lvl="0" indent="-514350">
              <a:buAutoNum type="arabicParenR"/>
            </a:pPr>
            <a:r>
              <a:rPr lang="en-GB" b="1" dirty="0"/>
              <a:t>Capturing experience &amp; examples</a:t>
            </a:r>
          </a:p>
          <a:p>
            <a:pPr lvl="0"/>
            <a:r>
              <a:rPr lang="en-GB" dirty="0"/>
              <a:t>What have you done already that can help give examples of customer empowerment practices?</a:t>
            </a:r>
          </a:p>
          <a:p>
            <a:pPr lvl="0"/>
            <a:endParaRPr lang="en-GB" dirty="0"/>
          </a:p>
          <a:p>
            <a:pPr lvl="0"/>
            <a:r>
              <a:rPr lang="en-GB" dirty="0"/>
              <a:t>Capturing and share experience on-going in relation to guidelines</a:t>
            </a:r>
          </a:p>
          <a:p>
            <a:pPr marL="624078" lvl="0" indent="-514350">
              <a:buAutoNum type="arabicParenR"/>
            </a:pPr>
            <a:endParaRPr lang="en-GB" b="1" dirty="0"/>
          </a:p>
          <a:p>
            <a:pPr marL="109728" lvl="0" indent="0">
              <a:buNone/>
            </a:pPr>
            <a:r>
              <a:rPr lang="en-GB" b="1" dirty="0">
                <a:solidFill>
                  <a:srgbClr val="FFC000"/>
                </a:solidFill>
              </a:rPr>
              <a:t>3) </a:t>
            </a:r>
            <a:r>
              <a:rPr lang="en-GB" b="1" dirty="0"/>
              <a:t>What do you want from working group?</a:t>
            </a:r>
          </a:p>
          <a:p>
            <a:pPr marL="109728" lvl="0" indent="0">
              <a:buNone/>
            </a:pPr>
            <a:endParaRPr lang="en-GB" dirty="0"/>
          </a:p>
        </p:txBody>
      </p:sp>
    </p:spTree>
    <p:extLst>
      <p:ext uri="{BB962C8B-B14F-4D97-AF65-F5344CB8AC3E}">
        <p14:creationId xmlns:p14="http://schemas.microsoft.com/office/powerpoint/2010/main" xmlns="" val="387471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7895"/>
            <a:ext cx="8229600" cy="1066800"/>
          </a:xfrm>
        </p:spPr>
        <p:txBody>
          <a:bodyPr/>
          <a:lstStyle/>
          <a:p>
            <a:r>
              <a:rPr lang="en-US" dirty="0"/>
              <a:t>Agenda</a:t>
            </a:r>
          </a:p>
        </p:txBody>
      </p:sp>
      <p:graphicFrame>
        <p:nvGraphicFramePr>
          <p:cNvPr id="7" name="Content Placeholder 3">
            <a:extLst>
              <a:ext uri="{FF2B5EF4-FFF2-40B4-BE49-F238E27FC236}">
                <a16:creationId xmlns:a16="http://schemas.microsoft.com/office/drawing/2014/main" xmlns="" id="{67BB13C6-FE93-4178-8CCE-6DEAF615FB8D}"/>
              </a:ext>
            </a:extLst>
          </p:cNvPr>
          <p:cNvGraphicFramePr>
            <a:graphicFrameLocks noGrp="1"/>
          </p:cNvGraphicFramePr>
          <p:nvPr>
            <p:ph idx="1"/>
            <p:extLst>
              <p:ext uri="{D42A27DB-BD31-4B8C-83A1-F6EECF244321}">
                <p14:modId xmlns:p14="http://schemas.microsoft.com/office/powerpoint/2010/main" xmlns="" val="3848704359"/>
              </p:ext>
            </p:extLst>
          </p:nvPr>
        </p:nvGraphicFramePr>
        <p:xfrm>
          <a:off x="719688" y="1444695"/>
          <a:ext cx="7967112" cy="3909060"/>
        </p:xfrm>
        <a:graphic>
          <a:graphicData uri="http://schemas.openxmlformats.org/drawingml/2006/table">
            <a:tbl>
              <a:tblPr firstRow="1" firstCol="1" bandRow="1">
                <a:tableStyleId>{5C22544A-7EE6-4342-B048-85BDC9FD1C3A}</a:tableStyleId>
              </a:tblPr>
              <a:tblGrid>
                <a:gridCol w="7360530">
                  <a:extLst>
                    <a:ext uri="{9D8B030D-6E8A-4147-A177-3AD203B41FA5}">
                      <a16:colId xmlns:a16="http://schemas.microsoft.com/office/drawing/2014/main" xmlns="" val="574221037"/>
                    </a:ext>
                  </a:extLst>
                </a:gridCol>
                <a:gridCol w="606582">
                  <a:extLst>
                    <a:ext uri="{9D8B030D-6E8A-4147-A177-3AD203B41FA5}">
                      <a16:colId xmlns:a16="http://schemas.microsoft.com/office/drawing/2014/main" xmlns="" val="4052482392"/>
                    </a:ext>
                  </a:extLst>
                </a:gridCol>
              </a:tblGrid>
              <a:tr h="1028700">
                <a:tc>
                  <a:txBody>
                    <a:bodyPr/>
                    <a:lstStyle/>
                    <a:p>
                      <a:pPr>
                        <a:spcAft>
                          <a:spcPts val="0"/>
                        </a:spcAft>
                      </a:pPr>
                      <a:r>
                        <a:rPr lang="en-GB" sz="1800" baseline="0" dirty="0">
                          <a:solidFill>
                            <a:schemeClr val="tx1"/>
                          </a:solidFill>
                          <a:effectLst/>
                        </a:rPr>
                        <a:t>1. Introduction, overview and discussion</a:t>
                      </a:r>
                    </a:p>
                    <a:p>
                      <a:pPr marL="342900" lvl="0" indent="-342900">
                        <a:spcAft>
                          <a:spcPts val="0"/>
                        </a:spcAft>
                        <a:buFont typeface="Symbol" panose="05050102010706020507" pitchFamily="18" charset="2"/>
                        <a:buChar char=""/>
                      </a:pPr>
                      <a:r>
                        <a:rPr lang="en-GB" sz="1800" b="0" baseline="0" dirty="0">
                          <a:solidFill>
                            <a:schemeClr val="tx1"/>
                          </a:solidFill>
                          <a:effectLst/>
                        </a:rPr>
                        <a:t>Recap objectives of Working Group </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GB" sz="1800" b="0" baseline="0" dirty="0">
                          <a:solidFill>
                            <a:schemeClr val="tx1"/>
                          </a:solidFill>
                          <a:effectLst/>
                          <a:latin typeface="Calibri" panose="020F0502020204030204" pitchFamily="34" charset="0"/>
                          <a:ea typeface="Calibri" panose="020F0502020204030204" pitchFamily="34" charset="0"/>
                        </a:rPr>
                        <a:t>Review content from document on i</a:t>
                      </a:r>
                      <a:r>
                        <a:rPr lang="en-GB" sz="1800" b="0" baseline="0" dirty="0">
                          <a:solidFill>
                            <a:schemeClr val="tx1"/>
                          </a:solidFill>
                          <a:effectLst/>
                        </a:rPr>
                        <a:t>ntegrating customer empowerment into the USSPM</a:t>
                      </a:r>
                    </a:p>
                    <a:p>
                      <a:pPr marL="342900" lvl="0" indent="-342900">
                        <a:spcAft>
                          <a:spcPts val="0"/>
                        </a:spcAft>
                        <a:buFont typeface="Symbol" panose="05050102010706020507" pitchFamily="18" charset="2"/>
                        <a:buChar char=""/>
                      </a:pPr>
                      <a:endParaRPr lang="en-GB" sz="1800" b="0" baseline="0" dirty="0">
                        <a:solidFill>
                          <a:schemeClr val="tx1"/>
                        </a:solidFill>
                        <a:effectLst/>
                        <a:latin typeface="Calibri" panose="020F0502020204030204" pitchFamily="34" charset="0"/>
                        <a:ea typeface="Calibri" panose="020F0502020204030204" pitchFamily="34" charset="0"/>
                      </a:endParaRPr>
                    </a:p>
                  </a:txBody>
                  <a:tcPr marL="51435" marR="51435" marT="0" marB="0">
                    <a:solidFill>
                      <a:schemeClr val="bg2">
                        <a:lumMod val="75000"/>
                      </a:schemeClr>
                    </a:solidFill>
                  </a:tcPr>
                </a:tc>
                <a:tc>
                  <a:txBody>
                    <a:bodyPr/>
                    <a:lstStyle/>
                    <a:p>
                      <a:pPr>
                        <a:spcAft>
                          <a:spcPts val="0"/>
                        </a:spcAft>
                      </a:pPr>
                      <a:r>
                        <a:rPr lang="en-GB" sz="1400" b="0" baseline="0" dirty="0">
                          <a:solidFill>
                            <a:schemeClr val="tx1"/>
                          </a:solidFill>
                          <a:effectLst/>
                        </a:rPr>
                        <a:t>20 mins</a:t>
                      </a:r>
                      <a:endParaRPr lang="en-GB" sz="1400" b="0" baseline="0" dirty="0">
                        <a:solidFill>
                          <a:schemeClr val="tx1"/>
                        </a:solidFill>
                        <a:effectLst/>
                        <a:latin typeface="Calibri" panose="020F0502020204030204" pitchFamily="34" charset="0"/>
                        <a:ea typeface="Calibri" panose="020F0502020204030204" pitchFamily="34" charset="0"/>
                      </a:endParaRPr>
                    </a:p>
                  </a:txBody>
                  <a:tcPr marL="51435" marR="51435" marT="0" marB="0">
                    <a:solidFill>
                      <a:schemeClr val="bg2">
                        <a:lumMod val="75000"/>
                      </a:schemeClr>
                    </a:solidFill>
                  </a:tcPr>
                </a:tc>
                <a:extLst>
                  <a:ext uri="{0D108BD9-81ED-4DB2-BD59-A6C34878D82A}">
                    <a16:rowId xmlns:a16="http://schemas.microsoft.com/office/drawing/2014/main" xmlns="" val="2608408480"/>
                  </a:ext>
                </a:extLst>
              </a:tr>
              <a:tr h="617220">
                <a:tc>
                  <a:txBody>
                    <a:bodyPr/>
                    <a:lstStyle/>
                    <a:p>
                      <a:pPr>
                        <a:spcAft>
                          <a:spcPts val="0"/>
                        </a:spcAft>
                      </a:pPr>
                      <a:r>
                        <a:rPr lang="en-GB" sz="1800" baseline="0" dirty="0">
                          <a:solidFill>
                            <a:schemeClr val="tx1"/>
                          </a:solidFill>
                          <a:effectLst/>
                        </a:rPr>
                        <a:t>2. Discussion of possible actions</a:t>
                      </a:r>
                    </a:p>
                    <a:p>
                      <a:pPr marL="342900" lvl="0" indent="-342900">
                        <a:spcAft>
                          <a:spcPts val="0"/>
                        </a:spcAft>
                        <a:buFont typeface="Symbol" panose="05050102010706020507" pitchFamily="18" charset="2"/>
                        <a:buChar char=""/>
                      </a:pPr>
                      <a:r>
                        <a:rPr lang="en-GB" sz="1800" b="0" baseline="0" dirty="0">
                          <a:solidFill>
                            <a:schemeClr val="tx1"/>
                          </a:solidFill>
                          <a:effectLst/>
                        </a:rPr>
                        <a:t>Review current practice of FSPs</a:t>
                      </a:r>
                    </a:p>
                    <a:p>
                      <a:pPr marL="342900" lvl="0" indent="-342900">
                        <a:spcAft>
                          <a:spcPts val="0"/>
                        </a:spcAft>
                        <a:buFont typeface="Symbol" panose="05050102010706020507" pitchFamily="18" charset="2"/>
                        <a:buChar char=""/>
                      </a:pPr>
                      <a:r>
                        <a:rPr lang="en-GB" sz="1800" b="0" baseline="0" dirty="0">
                          <a:solidFill>
                            <a:schemeClr val="tx1"/>
                          </a:solidFill>
                          <a:effectLst/>
                        </a:rPr>
                        <a:t>Actions to integrate customer empowerment focus into specific areas of work</a:t>
                      </a:r>
                    </a:p>
                    <a:p>
                      <a:pPr marL="342900" lvl="0" indent="-342900">
                        <a:spcAft>
                          <a:spcPts val="0"/>
                        </a:spcAft>
                        <a:buFont typeface="Symbol" panose="05050102010706020507" pitchFamily="18" charset="2"/>
                        <a:buChar char=""/>
                      </a:pPr>
                      <a:r>
                        <a:rPr lang="en-GB" sz="1800" b="0" baseline="0" dirty="0">
                          <a:solidFill>
                            <a:schemeClr val="tx1"/>
                          </a:solidFill>
                          <a:effectLst/>
                          <a:latin typeface="Calibri" panose="020F0502020204030204" pitchFamily="34" charset="0"/>
                          <a:ea typeface="Calibri" panose="020F0502020204030204" pitchFamily="34" charset="0"/>
                        </a:rPr>
                        <a:t>Identifying moments of disempowerment through customer journey mapping</a:t>
                      </a:r>
                    </a:p>
                    <a:p>
                      <a:pPr marL="342900" lvl="0" indent="-342900">
                        <a:spcAft>
                          <a:spcPts val="0"/>
                        </a:spcAft>
                        <a:buFont typeface="Symbol" panose="05050102010706020507" pitchFamily="18" charset="2"/>
                        <a:buChar char=""/>
                      </a:pPr>
                      <a:r>
                        <a:rPr lang="en-GB" sz="1800" b="0" baseline="0" dirty="0">
                          <a:solidFill>
                            <a:schemeClr val="tx1"/>
                          </a:solidFill>
                          <a:effectLst/>
                          <a:latin typeface="Calibri" panose="020F0502020204030204" pitchFamily="34" charset="0"/>
                          <a:ea typeface="Calibri" panose="020F0502020204030204" pitchFamily="34" charset="0"/>
                        </a:rPr>
                        <a:t>Sharing of experience and plans from WG members</a:t>
                      </a:r>
                    </a:p>
                  </a:txBody>
                  <a:tcPr marL="51435" marR="51435" marT="0" marB="0">
                    <a:solidFill>
                      <a:schemeClr val="bg2">
                        <a:lumMod val="75000"/>
                      </a:schemeClr>
                    </a:solidFill>
                  </a:tcPr>
                </a:tc>
                <a:tc>
                  <a:txBody>
                    <a:bodyPr/>
                    <a:lstStyle/>
                    <a:p>
                      <a:pPr>
                        <a:spcAft>
                          <a:spcPts val="0"/>
                        </a:spcAft>
                      </a:pPr>
                      <a:r>
                        <a:rPr lang="en-GB" sz="1400" baseline="0" dirty="0">
                          <a:solidFill>
                            <a:schemeClr val="tx1"/>
                          </a:solidFill>
                          <a:effectLst/>
                        </a:rPr>
                        <a:t>30 mins</a:t>
                      </a:r>
                      <a:endParaRPr lang="en-GB" sz="1400" baseline="0" dirty="0">
                        <a:solidFill>
                          <a:schemeClr val="tx1"/>
                        </a:solidFill>
                        <a:effectLst/>
                        <a:latin typeface="Calibri" panose="020F0502020204030204" pitchFamily="34" charset="0"/>
                        <a:ea typeface="Calibri" panose="020F0502020204030204" pitchFamily="34" charset="0"/>
                      </a:endParaRPr>
                    </a:p>
                  </a:txBody>
                  <a:tcPr marL="51435" marR="51435" marT="0" marB="0">
                    <a:solidFill>
                      <a:schemeClr val="bg2">
                        <a:lumMod val="75000"/>
                      </a:schemeClr>
                    </a:solidFill>
                  </a:tcPr>
                </a:tc>
                <a:extLst>
                  <a:ext uri="{0D108BD9-81ED-4DB2-BD59-A6C34878D82A}">
                    <a16:rowId xmlns:a16="http://schemas.microsoft.com/office/drawing/2014/main" xmlns="" val="284014149"/>
                  </a:ext>
                </a:extLst>
              </a:tr>
              <a:tr h="617220">
                <a:tc>
                  <a:txBody>
                    <a:bodyPr/>
                    <a:lstStyle/>
                    <a:p>
                      <a:pPr>
                        <a:spcAft>
                          <a:spcPts val="0"/>
                        </a:spcAft>
                      </a:pPr>
                      <a:r>
                        <a:rPr lang="en-GB" sz="1800" baseline="0" dirty="0">
                          <a:solidFill>
                            <a:schemeClr val="tx1"/>
                          </a:solidFill>
                          <a:effectLst/>
                        </a:rPr>
                        <a:t>3. Next steps</a:t>
                      </a:r>
                      <a:endParaRPr lang="en-GB" sz="1800" b="0" baseline="0" dirty="0">
                        <a:solidFill>
                          <a:schemeClr val="tx1"/>
                        </a:solidFill>
                        <a:effectLst/>
                        <a:latin typeface="Calibri" panose="020F0502020204030204" pitchFamily="34" charset="0"/>
                        <a:ea typeface="Calibri" panose="020F0502020204030204" pitchFamily="34" charset="0"/>
                      </a:endParaRPr>
                    </a:p>
                  </a:txBody>
                  <a:tcPr marL="51435" marR="51435" marT="0" marB="0">
                    <a:solidFill>
                      <a:schemeClr val="bg2">
                        <a:lumMod val="75000"/>
                      </a:schemeClr>
                    </a:solidFill>
                  </a:tcPr>
                </a:tc>
                <a:tc>
                  <a:txBody>
                    <a:bodyPr/>
                    <a:lstStyle/>
                    <a:p>
                      <a:pPr>
                        <a:spcAft>
                          <a:spcPts val="0"/>
                        </a:spcAft>
                      </a:pPr>
                      <a:r>
                        <a:rPr lang="en-GB" sz="1400" baseline="0" dirty="0">
                          <a:solidFill>
                            <a:schemeClr val="tx1"/>
                          </a:solidFill>
                          <a:effectLst/>
                        </a:rPr>
                        <a:t>10 mins</a:t>
                      </a:r>
                      <a:endParaRPr lang="en-GB" sz="1400" baseline="0" dirty="0">
                        <a:solidFill>
                          <a:schemeClr val="tx1"/>
                        </a:solidFill>
                        <a:effectLst/>
                        <a:latin typeface="Calibri" panose="020F0502020204030204" pitchFamily="34" charset="0"/>
                        <a:ea typeface="Calibri" panose="020F0502020204030204" pitchFamily="34" charset="0"/>
                      </a:endParaRPr>
                    </a:p>
                  </a:txBody>
                  <a:tcPr marL="51435" marR="51435" marT="0" marB="0">
                    <a:solidFill>
                      <a:schemeClr val="bg2">
                        <a:lumMod val="75000"/>
                      </a:schemeClr>
                    </a:solidFill>
                  </a:tcPr>
                </a:tc>
                <a:extLst>
                  <a:ext uri="{0D108BD9-81ED-4DB2-BD59-A6C34878D82A}">
                    <a16:rowId xmlns:a16="http://schemas.microsoft.com/office/drawing/2014/main" xmlns="" val="2330803901"/>
                  </a:ext>
                </a:extLst>
              </a:tr>
            </a:tbl>
          </a:graphicData>
        </a:graphic>
      </p:graphicFrame>
    </p:spTree>
    <p:extLst>
      <p:ext uri="{BB962C8B-B14F-4D97-AF65-F5344CB8AC3E}">
        <p14:creationId xmlns:p14="http://schemas.microsoft.com/office/powerpoint/2010/main" xmlns="" val="65107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45410E-8E95-4D52-90FE-116988E43A20}"/>
              </a:ext>
            </a:extLst>
          </p:cNvPr>
          <p:cNvSpPr>
            <a:spLocks noGrp="1"/>
          </p:cNvSpPr>
          <p:nvPr>
            <p:ph type="title"/>
          </p:nvPr>
        </p:nvSpPr>
        <p:spPr>
          <a:xfrm>
            <a:off x="628650" y="461623"/>
            <a:ext cx="7886700" cy="794936"/>
          </a:xfrm>
        </p:spPr>
        <p:txBody>
          <a:bodyPr>
            <a:normAutofit/>
          </a:bodyPr>
          <a:lstStyle/>
          <a:p>
            <a:r>
              <a:rPr lang="en-GB" sz="3600" b="1" dirty="0"/>
              <a:t>Objectives of Working Group </a:t>
            </a:r>
            <a:endParaRPr lang="en-GB" sz="3600" b="1" dirty="0">
              <a:latin typeface="Calibri" panose="020F0502020204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xmlns="" id="{7B5D9526-AA1B-4B6E-91D8-8EEE81842484}"/>
              </a:ext>
            </a:extLst>
          </p:cNvPr>
          <p:cNvSpPr>
            <a:spLocks noGrp="1"/>
          </p:cNvSpPr>
          <p:nvPr>
            <p:ph idx="1"/>
          </p:nvPr>
        </p:nvSpPr>
        <p:spPr>
          <a:xfrm>
            <a:off x="457200" y="1358156"/>
            <a:ext cx="8229600" cy="4325112"/>
          </a:xfrm>
        </p:spPr>
        <p:txBody>
          <a:bodyPr>
            <a:normAutofit fontScale="70000" lnSpcReduction="20000"/>
          </a:bodyPr>
          <a:lstStyle/>
          <a:p>
            <a:pPr lvl="0"/>
            <a:r>
              <a:rPr lang="en-GB" b="1" dirty="0"/>
              <a:t>USSPM customer empowerment lens (provider focus) </a:t>
            </a:r>
            <a:r>
              <a:rPr lang="en-GB" dirty="0"/>
              <a:t> </a:t>
            </a:r>
          </a:p>
          <a:p>
            <a:pPr marL="411480" lvl="1" indent="0">
              <a:buNone/>
            </a:pPr>
            <a:r>
              <a:rPr lang="en-GB" dirty="0"/>
              <a:t>Develop guidance and additional practices</a:t>
            </a:r>
          </a:p>
          <a:p>
            <a:pPr marL="411480" lvl="1" indent="0">
              <a:buNone/>
            </a:pPr>
            <a:r>
              <a:rPr lang="en-GB" dirty="0"/>
              <a:t>Test guidance &amp; practices with FSPs.</a:t>
            </a:r>
          </a:p>
          <a:p>
            <a:pPr lvl="0"/>
            <a:endParaRPr lang="en-GB" dirty="0"/>
          </a:p>
          <a:p>
            <a:pPr lvl="0"/>
            <a:r>
              <a:rPr lang="en-GB" b="1" dirty="0"/>
              <a:t>Measuring customer empowerment</a:t>
            </a:r>
          </a:p>
          <a:p>
            <a:pPr marL="411480" lvl="1" indent="0">
              <a:buNone/>
            </a:pPr>
            <a:r>
              <a:rPr lang="en-GB" dirty="0"/>
              <a:t>Integrate indicators into customer &amp; market surveys</a:t>
            </a:r>
          </a:p>
          <a:p>
            <a:pPr marL="411480" lvl="1" indent="0">
              <a:buNone/>
            </a:pPr>
            <a:endParaRPr lang="en-GB" dirty="0"/>
          </a:p>
          <a:p>
            <a:r>
              <a:rPr lang="en-GB" b="1" dirty="0"/>
              <a:t>Action-research</a:t>
            </a:r>
            <a:r>
              <a:rPr lang="en-GB" dirty="0"/>
              <a:t> </a:t>
            </a:r>
            <a:r>
              <a:rPr lang="en-GB" b="1" dirty="0"/>
              <a:t>(customer/market focus)</a:t>
            </a:r>
          </a:p>
          <a:p>
            <a:pPr marL="411480" lvl="1" indent="0">
              <a:buNone/>
            </a:pPr>
            <a:r>
              <a:rPr lang="en-GB" dirty="0"/>
              <a:t>Use survey data to analyse patterns of customer empowerment</a:t>
            </a:r>
          </a:p>
          <a:p>
            <a:pPr marL="411480" lvl="1" indent="0">
              <a:buNone/>
            </a:pPr>
            <a:endParaRPr lang="en-GB" dirty="0"/>
          </a:p>
          <a:p>
            <a:r>
              <a:rPr lang="en-GB" b="1" dirty="0"/>
              <a:t>Audience: </a:t>
            </a:r>
            <a:r>
              <a:rPr lang="en-GB" dirty="0"/>
              <a:t>Providers &amp; wider market (regulators, associations etc)</a:t>
            </a:r>
            <a:endParaRPr lang="en-GB" b="1" dirty="0"/>
          </a:p>
          <a:p>
            <a:pPr marL="411480" lvl="1" indent="0">
              <a:buNone/>
            </a:pPr>
            <a:endParaRPr lang="en-GB" dirty="0"/>
          </a:p>
          <a:p>
            <a:pPr lvl="0"/>
            <a:r>
              <a:rPr lang="en-GB" b="1" dirty="0"/>
              <a:t>Time frame by October 2019 (6 months)</a:t>
            </a:r>
          </a:p>
          <a:p>
            <a:endParaRPr lang="en-GB" dirty="0"/>
          </a:p>
        </p:txBody>
      </p:sp>
    </p:spTree>
    <p:extLst>
      <p:ext uri="{BB962C8B-B14F-4D97-AF65-F5344CB8AC3E}">
        <p14:creationId xmlns:p14="http://schemas.microsoft.com/office/powerpoint/2010/main" xmlns="" val="3832465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45410E-8E95-4D52-90FE-116988E43A20}"/>
              </a:ext>
            </a:extLst>
          </p:cNvPr>
          <p:cNvSpPr>
            <a:spLocks noGrp="1"/>
          </p:cNvSpPr>
          <p:nvPr>
            <p:ph type="title"/>
          </p:nvPr>
        </p:nvSpPr>
        <p:spPr>
          <a:xfrm>
            <a:off x="628650" y="458791"/>
            <a:ext cx="7886700" cy="794936"/>
          </a:xfrm>
        </p:spPr>
        <p:txBody>
          <a:bodyPr>
            <a:normAutofit fontScale="90000"/>
          </a:bodyPr>
          <a:lstStyle/>
          <a:p>
            <a:r>
              <a:rPr lang="en-GB" b="1" dirty="0"/>
              <a:t>Defining customer empowerment</a:t>
            </a:r>
            <a:r>
              <a:rPr lang="en-GB" sz="2250" b="1" dirty="0"/>
              <a:t> </a:t>
            </a:r>
          </a:p>
        </p:txBody>
      </p:sp>
      <p:sp>
        <p:nvSpPr>
          <p:cNvPr id="3" name="Content Placeholder 2">
            <a:extLst>
              <a:ext uri="{FF2B5EF4-FFF2-40B4-BE49-F238E27FC236}">
                <a16:creationId xmlns:a16="http://schemas.microsoft.com/office/drawing/2014/main" xmlns="" id="{7B5D9526-AA1B-4B6E-91D8-8EEE81842484}"/>
              </a:ext>
            </a:extLst>
          </p:cNvPr>
          <p:cNvSpPr>
            <a:spLocks noGrp="1"/>
          </p:cNvSpPr>
          <p:nvPr>
            <p:ph idx="1"/>
          </p:nvPr>
        </p:nvSpPr>
        <p:spPr>
          <a:xfrm>
            <a:off x="494716" y="1402034"/>
            <a:ext cx="7886700" cy="4111526"/>
          </a:xfrm>
        </p:spPr>
        <p:txBody>
          <a:bodyPr>
            <a:noAutofit/>
          </a:bodyPr>
          <a:lstStyle/>
          <a:p>
            <a:pPr marL="109728" indent="0">
              <a:buNone/>
            </a:pPr>
            <a:r>
              <a:rPr lang="en-GB" sz="1700" dirty="0"/>
              <a:t>Empowerment: </a:t>
            </a:r>
            <a:r>
              <a:rPr lang="en-GB" sz="1700" i="1" dirty="0"/>
              <a:t>enhancing capacity to make choices and transform those choices into desired actions and outcomes [and prevent undesired ones]</a:t>
            </a:r>
            <a:endParaRPr lang="en-GB" sz="1700" dirty="0"/>
          </a:p>
          <a:p>
            <a:pPr marL="109728" indent="0">
              <a:buNone/>
            </a:pPr>
            <a:endParaRPr lang="en-GB" sz="1700" u="sng" dirty="0"/>
          </a:p>
          <a:p>
            <a:pPr marL="109728" indent="0">
              <a:buNone/>
            </a:pPr>
            <a:r>
              <a:rPr lang="en-GB" sz="1700" u="sng" dirty="0"/>
              <a:t>Customer</a:t>
            </a:r>
            <a:r>
              <a:rPr lang="en-GB" sz="1700" i="1" u="sng" dirty="0"/>
              <a:t> </a:t>
            </a:r>
            <a:r>
              <a:rPr lang="en-GB" sz="1700" dirty="0"/>
              <a:t>empowerment: relationship between a customer and provider</a:t>
            </a:r>
          </a:p>
          <a:p>
            <a:r>
              <a:rPr lang="en-GB" sz="1700" dirty="0"/>
              <a:t>Not just as consumer, but engaged in shaping services</a:t>
            </a:r>
          </a:p>
          <a:p>
            <a:r>
              <a:rPr lang="en-GB" sz="1700" dirty="0"/>
              <a:t>Affected by but not including broader empowerment in other aspects of life</a:t>
            </a:r>
          </a:p>
          <a:p>
            <a:pPr marL="109728" indent="0">
              <a:buNone/>
            </a:pPr>
            <a:endParaRPr lang="en-GB" sz="1700" u="sng" dirty="0"/>
          </a:p>
          <a:p>
            <a:pPr marL="109728" indent="0">
              <a:buNone/>
            </a:pPr>
            <a:r>
              <a:rPr lang="en-GB" sz="1700" u="sng" dirty="0"/>
              <a:t>Providers can facilitate customer empowerment (&amp; avoid disempowerment):</a:t>
            </a:r>
          </a:p>
          <a:p>
            <a:pPr lvl="0"/>
            <a:r>
              <a:rPr lang="en-GB" sz="1700" b="1" dirty="0"/>
              <a:t>Choice: </a:t>
            </a:r>
            <a:r>
              <a:rPr lang="en-GB" sz="1700" dirty="0"/>
              <a:t>customers are able to make informed choices. </a:t>
            </a:r>
          </a:p>
          <a:p>
            <a:pPr lvl="0"/>
            <a:r>
              <a:rPr lang="en-GB" sz="1700" b="1" dirty="0"/>
              <a:t>Respect: </a:t>
            </a:r>
            <a:r>
              <a:rPr lang="en-GB" sz="1700" dirty="0"/>
              <a:t>all customers are treated with respect and dignity regardless of transaction size or channel.</a:t>
            </a:r>
          </a:p>
          <a:p>
            <a:pPr lvl="0"/>
            <a:r>
              <a:rPr lang="en-GB" sz="1700" b="1" dirty="0"/>
              <a:t>Voice: </a:t>
            </a:r>
            <a:r>
              <a:rPr lang="en-GB" sz="1700" dirty="0"/>
              <a:t>in relation to developing and shaping products and services, feedback and complaints. This  prompts accountability by the financial services provider.</a:t>
            </a:r>
          </a:p>
          <a:p>
            <a:pPr lvl="0"/>
            <a:r>
              <a:rPr lang="en-GB" sz="1700" b="1" dirty="0"/>
              <a:t>Control: </a:t>
            </a:r>
            <a:r>
              <a:rPr lang="en-GB" sz="1700" dirty="0"/>
              <a:t>gives customers tools to exercise greater control over their use of financial services and, consequently, their financial lives.</a:t>
            </a:r>
          </a:p>
          <a:p>
            <a:pPr lvl="0"/>
            <a:endParaRPr lang="en-GB" sz="1700" dirty="0"/>
          </a:p>
        </p:txBody>
      </p:sp>
    </p:spTree>
    <p:extLst>
      <p:ext uri="{BB962C8B-B14F-4D97-AF65-F5344CB8AC3E}">
        <p14:creationId xmlns:p14="http://schemas.microsoft.com/office/powerpoint/2010/main" xmlns="" val="338373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47D839-029F-4C93-B67C-26A81472FBC4}"/>
              </a:ext>
            </a:extLst>
          </p:cNvPr>
          <p:cNvSpPr>
            <a:spLocks noGrp="1"/>
          </p:cNvSpPr>
          <p:nvPr>
            <p:ph type="title"/>
          </p:nvPr>
        </p:nvSpPr>
        <p:spPr>
          <a:xfrm>
            <a:off x="526473" y="408214"/>
            <a:ext cx="8356270" cy="921822"/>
          </a:xfrm>
        </p:spPr>
        <p:txBody>
          <a:bodyPr>
            <a:noAutofit/>
          </a:bodyPr>
          <a:lstStyle/>
          <a:p>
            <a:r>
              <a:rPr lang="en-GB" sz="3600" b="1" dirty="0"/>
              <a:t>Customer empowerment in USSPM</a:t>
            </a:r>
          </a:p>
        </p:txBody>
      </p:sp>
      <p:sp>
        <p:nvSpPr>
          <p:cNvPr id="3" name="Content Placeholder 2">
            <a:extLst>
              <a:ext uri="{FF2B5EF4-FFF2-40B4-BE49-F238E27FC236}">
                <a16:creationId xmlns:a16="http://schemas.microsoft.com/office/drawing/2014/main" xmlns="" id="{BA48C2B6-AA22-44C5-8295-135783CAFE47}"/>
              </a:ext>
            </a:extLst>
          </p:cNvPr>
          <p:cNvSpPr>
            <a:spLocks noGrp="1"/>
          </p:cNvSpPr>
          <p:nvPr>
            <p:ph idx="1"/>
          </p:nvPr>
        </p:nvSpPr>
        <p:spPr>
          <a:xfrm>
            <a:off x="457200" y="1330036"/>
            <a:ext cx="8229600" cy="4325112"/>
          </a:xfrm>
        </p:spPr>
        <p:txBody>
          <a:bodyPr>
            <a:normAutofit fontScale="85000" lnSpcReduction="20000"/>
          </a:bodyPr>
          <a:lstStyle/>
          <a:p>
            <a:r>
              <a:rPr lang="en-GB" dirty="0"/>
              <a:t>Standards are </a:t>
            </a:r>
            <a:r>
              <a:rPr lang="en-GB" u="sng" dirty="0"/>
              <a:t>already</a:t>
            </a:r>
            <a:r>
              <a:rPr lang="en-GB" dirty="0"/>
              <a:t> closely aligned, especially:</a:t>
            </a:r>
          </a:p>
          <a:p>
            <a:pPr lvl="1"/>
            <a:r>
              <a:rPr lang="en-GB" dirty="0"/>
              <a:t>Focus on risk in strategy (2B)</a:t>
            </a:r>
          </a:p>
          <a:p>
            <a:pPr lvl="1"/>
            <a:r>
              <a:rPr lang="en-GB" dirty="0"/>
              <a:t>Employee recruitment &amp; evaluation (2C)</a:t>
            </a:r>
          </a:p>
          <a:p>
            <a:pPr lvl="1"/>
            <a:r>
              <a:rPr lang="en-GB" dirty="0"/>
              <a:t>Understanding needs &amp; preferences (3A)</a:t>
            </a:r>
          </a:p>
          <a:p>
            <a:pPr lvl="1"/>
            <a:r>
              <a:rPr lang="en-GB" dirty="0"/>
              <a:t>Design of products and services (3B)</a:t>
            </a:r>
          </a:p>
          <a:p>
            <a:pPr lvl="1"/>
            <a:r>
              <a:rPr lang="en-GB" dirty="0"/>
              <a:t>Transparency (4B)</a:t>
            </a:r>
          </a:p>
          <a:p>
            <a:pPr lvl="1"/>
            <a:r>
              <a:rPr lang="en-GB" dirty="0"/>
              <a:t>Fair &amp; respectful treatment (4C)</a:t>
            </a:r>
          </a:p>
          <a:p>
            <a:pPr lvl="1"/>
            <a:r>
              <a:rPr lang="en-GB" dirty="0"/>
              <a:t>Complaints resolution (4E)</a:t>
            </a:r>
          </a:p>
          <a:p>
            <a:pPr lvl="1"/>
            <a:endParaRPr lang="en-GB" dirty="0"/>
          </a:p>
          <a:p>
            <a:pPr>
              <a:buFont typeface="Arial" panose="020B0604020202020204" pitchFamily="34" charset="0"/>
              <a:buChar char="•"/>
            </a:pPr>
            <a:r>
              <a:rPr lang="en-GB" dirty="0">
                <a:solidFill>
                  <a:srgbClr val="000000"/>
                </a:solidFill>
              </a:rPr>
              <a:t>Specific focus to address disempowerment, especially for poorer &amp; more vulnerable segments</a:t>
            </a:r>
          </a:p>
          <a:p>
            <a:pPr marL="109728" indent="0">
              <a:buNone/>
            </a:pPr>
            <a:endParaRPr lang="en-GB" dirty="0">
              <a:solidFill>
                <a:srgbClr val="000000"/>
              </a:solidFill>
            </a:endParaRPr>
          </a:p>
          <a:p>
            <a:pPr marL="109728" indent="0">
              <a:buNone/>
            </a:pPr>
            <a:r>
              <a:rPr lang="en-GB" dirty="0">
                <a:solidFill>
                  <a:srgbClr val="000000"/>
                </a:solidFill>
              </a:rPr>
              <a:t>-&gt; promotes access &amp; use -&gt; customers &amp; retentions</a:t>
            </a:r>
          </a:p>
        </p:txBody>
      </p:sp>
    </p:spTree>
    <p:extLst>
      <p:ext uri="{BB962C8B-B14F-4D97-AF65-F5344CB8AC3E}">
        <p14:creationId xmlns:p14="http://schemas.microsoft.com/office/powerpoint/2010/main" xmlns="" val="2781866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A48C2B6-AA22-44C5-8295-135783CAFE47}"/>
              </a:ext>
            </a:extLst>
          </p:cNvPr>
          <p:cNvSpPr>
            <a:spLocks noGrp="1"/>
          </p:cNvSpPr>
          <p:nvPr>
            <p:ph idx="1"/>
          </p:nvPr>
        </p:nvSpPr>
        <p:spPr>
          <a:xfrm>
            <a:off x="346646" y="578402"/>
            <a:ext cx="8229600" cy="4325112"/>
          </a:xfrm>
        </p:spPr>
        <p:txBody>
          <a:bodyPr>
            <a:noAutofit/>
          </a:bodyPr>
          <a:lstStyle/>
          <a:p>
            <a:pPr marL="109728" indent="0">
              <a:buNone/>
            </a:pPr>
            <a:r>
              <a:rPr lang="en-GB" sz="2200" b="1" dirty="0"/>
              <a:t>Standard 2C. Employee recruitment and evaluation is based on both social and financial performance criteria</a:t>
            </a:r>
          </a:p>
          <a:p>
            <a:pPr marL="109728" indent="0">
              <a:buNone/>
            </a:pPr>
            <a:endParaRPr lang="en-GB" sz="2200" u="sng" dirty="0"/>
          </a:p>
          <a:p>
            <a:pPr marL="109728" indent="0">
              <a:buNone/>
            </a:pPr>
            <a:r>
              <a:rPr lang="en-GB" sz="2200" u="sng" dirty="0"/>
              <a:t>Additional practices</a:t>
            </a:r>
          </a:p>
          <a:p>
            <a:pPr lvl="0"/>
            <a:r>
              <a:rPr lang="en-GB" sz="2200" dirty="0"/>
              <a:t>Staff and agents devote sufficient time to service needs of low-income customers without undue time pressure.</a:t>
            </a:r>
          </a:p>
          <a:p>
            <a:pPr lvl="0"/>
            <a:r>
              <a:rPr lang="en-GB" sz="2200" dirty="0"/>
              <a:t>Staff are supported to develop empathy in their interaction with customers. </a:t>
            </a:r>
          </a:p>
          <a:p>
            <a:pPr lvl="0"/>
            <a:r>
              <a:rPr lang="en-GB" sz="2200" dirty="0"/>
              <a:t>Customer empowerment is understood by staff and supported by organisational culture, incentives and communication.</a:t>
            </a:r>
          </a:p>
          <a:p>
            <a:pPr lvl="0"/>
            <a:r>
              <a:rPr lang="en-GB" sz="2200" dirty="0"/>
              <a:t>The provider ensures that staff understand the relationship between customer empowerment, outcomes for customers, and value created for the business.</a:t>
            </a:r>
          </a:p>
        </p:txBody>
      </p:sp>
    </p:spTree>
    <p:extLst>
      <p:ext uri="{BB962C8B-B14F-4D97-AF65-F5344CB8AC3E}">
        <p14:creationId xmlns:p14="http://schemas.microsoft.com/office/powerpoint/2010/main" xmlns="" val="2506983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A48C2B6-AA22-44C5-8295-135783CAFE47}"/>
              </a:ext>
            </a:extLst>
          </p:cNvPr>
          <p:cNvSpPr>
            <a:spLocks noGrp="1"/>
          </p:cNvSpPr>
          <p:nvPr>
            <p:ph idx="1"/>
          </p:nvPr>
        </p:nvSpPr>
        <p:spPr>
          <a:xfrm>
            <a:off x="346646" y="578402"/>
            <a:ext cx="8229600" cy="5523818"/>
          </a:xfrm>
        </p:spPr>
        <p:txBody>
          <a:bodyPr>
            <a:noAutofit/>
          </a:bodyPr>
          <a:lstStyle/>
          <a:p>
            <a:pPr marL="109728" indent="0">
              <a:buNone/>
            </a:pPr>
            <a:r>
              <a:rPr lang="en-GB" sz="2000" b="1" dirty="0"/>
              <a:t>Standard 3B: The provider’s products, services, delivery models and channels are designed to benefit clients, in line with the provider’s social goals</a:t>
            </a:r>
          </a:p>
          <a:p>
            <a:pPr marL="109728" indent="0">
              <a:buNone/>
            </a:pPr>
            <a:endParaRPr lang="en-GB" sz="2200" u="sng" dirty="0"/>
          </a:p>
          <a:p>
            <a:pPr marL="109728" indent="0">
              <a:buNone/>
            </a:pPr>
            <a:r>
              <a:rPr lang="en-GB" sz="2200" u="sng" dirty="0"/>
              <a:t>Additional practices (choice)</a:t>
            </a:r>
          </a:p>
          <a:p>
            <a:pPr lvl="0"/>
            <a:r>
              <a:rPr lang="en-GB" sz="2200" dirty="0"/>
              <a:t>The provider undertakes actions and monitors that customers understand the relative benefits and draw backs of the range of products and services on offer using communication channels appropriate for each customer segment.</a:t>
            </a:r>
          </a:p>
          <a:p>
            <a:pPr marL="109728" lvl="0" indent="0">
              <a:buNone/>
            </a:pPr>
            <a:endParaRPr lang="en-GB" sz="2200" dirty="0"/>
          </a:p>
          <a:p>
            <a:r>
              <a:rPr lang="en-GB" sz="2200" dirty="0"/>
              <a:t>The provider identifies and seeks to address moments in the customer journey where customers may be dis-empowered through lack of information or understanding of their choices and may therefore not access appropriate products or services. </a:t>
            </a:r>
          </a:p>
        </p:txBody>
      </p:sp>
    </p:spTree>
    <p:extLst>
      <p:ext uri="{BB962C8B-B14F-4D97-AF65-F5344CB8AC3E}">
        <p14:creationId xmlns:p14="http://schemas.microsoft.com/office/powerpoint/2010/main" xmlns="" val="3216111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A48C2B6-AA22-44C5-8295-135783CAFE47}"/>
              </a:ext>
            </a:extLst>
          </p:cNvPr>
          <p:cNvSpPr>
            <a:spLocks noGrp="1"/>
          </p:cNvSpPr>
          <p:nvPr>
            <p:ph idx="1"/>
          </p:nvPr>
        </p:nvSpPr>
        <p:spPr>
          <a:xfrm>
            <a:off x="346646" y="578402"/>
            <a:ext cx="8229600" cy="5523818"/>
          </a:xfrm>
        </p:spPr>
        <p:txBody>
          <a:bodyPr>
            <a:noAutofit/>
          </a:bodyPr>
          <a:lstStyle/>
          <a:p>
            <a:pPr marL="109728" indent="0">
              <a:buNone/>
            </a:pPr>
            <a:r>
              <a:rPr lang="en-GB" sz="2000" b="1" dirty="0"/>
              <a:t>Standard 3B: The provider’s products, services, delivery models and channels are designed to benefit clients, in line with the provider’s social goals</a:t>
            </a:r>
          </a:p>
          <a:p>
            <a:pPr marL="109728" indent="0">
              <a:buNone/>
            </a:pPr>
            <a:endParaRPr lang="en-GB" sz="2200" u="sng" dirty="0"/>
          </a:p>
          <a:p>
            <a:pPr marL="109728" indent="0">
              <a:buNone/>
            </a:pPr>
            <a:r>
              <a:rPr lang="en-GB" sz="2000" u="sng" dirty="0"/>
              <a:t>Additional practices (voice)</a:t>
            </a:r>
          </a:p>
          <a:p>
            <a:pPr lvl="0"/>
            <a:r>
              <a:rPr lang="en-GB" sz="2000" dirty="0"/>
              <a:t>The provider engages customers in </a:t>
            </a:r>
            <a:r>
              <a:rPr lang="en-GB" sz="2000" i="1" dirty="0"/>
              <a:t>dialogue</a:t>
            </a:r>
            <a:r>
              <a:rPr lang="en-GB" sz="2000" dirty="0"/>
              <a:t> so that they can voice their opinions and needs and shape the products and services they use (both individualised and overall organisational offer). </a:t>
            </a:r>
          </a:p>
          <a:p>
            <a:pPr marL="109728" indent="0">
              <a:buNone/>
            </a:pPr>
            <a:endParaRPr lang="en-GB" sz="2000" b="1" dirty="0"/>
          </a:p>
          <a:p>
            <a:pPr marL="109728" indent="0">
              <a:buNone/>
            </a:pPr>
            <a:r>
              <a:rPr lang="en-GB" sz="2000" u="sng" dirty="0"/>
              <a:t>Respect</a:t>
            </a:r>
          </a:p>
          <a:p>
            <a:pPr lvl="0"/>
            <a:r>
              <a:rPr lang="en-GB" sz="2000" dirty="0"/>
              <a:t>The provider seeks to remove barriers that prevent engagement with certain customer segments. These might include for example inappropriate eligibility criteria (e.g. requirements for identity papers) or unintentional factors (e.g. location of services; requirements to use technology; staff incentives to focus on higher value customers ). </a:t>
            </a:r>
            <a:r>
              <a:rPr lang="en-GB" sz="2000" b="1" dirty="0"/>
              <a:t>E.g. ASKI non-discrimination policy </a:t>
            </a:r>
          </a:p>
        </p:txBody>
      </p:sp>
    </p:spTree>
    <p:extLst>
      <p:ext uri="{BB962C8B-B14F-4D97-AF65-F5344CB8AC3E}">
        <p14:creationId xmlns:p14="http://schemas.microsoft.com/office/powerpoint/2010/main" xmlns="" val="2913824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45410E-8E95-4D52-90FE-116988E43A20}"/>
              </a:ext>
            </a:extLst>
          </p:cNvPr>
          <p:cNvSpPr>
            <a:spLocks noGrp="1"/>
          </p:cNvSpPr>
          <p:nvPr>
            <p:ph type="title"/>
          </p:nvPr>
        </p:nvSpPr>
        <p:spPr>
          <a:xfrm>
            <a:off x="628650" y="461623"/>
            <a:ext cx="7886700" cy="794936"/>
          </a:xfrm>
        </p:spPr>
        <p:txBody>
          <a:bodyPr>
            <a:normAutofit/>
          </a:bodyPr>
          <a:lstStyle/>
          <a:p>
            <a:r>
              <a:rPr lang="en-GB" sz="3600" b="1" dirty="0"/>
              <a:t>Feedback &amp; questions </a:t>
            </a:r>
            <a:endParaRPr lang="en-GB" sz="3600" b="1" dirty="0">
              <a:latin typeface="Calibri" panose="020F0502020204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xmlns="" id="{7B5D9526-AA1B-4B6E-91D8-8EEE81842484}"/>
              </a:ext>
            </a:extLst>
          </p:cNvPr>
          <p:cNvSpPr>
            <a:spLocks noGrp="1"/>
          </p:cNvSpPr>
          <p:nvPr>
            <p:ph idx="1"/>
          </p:nvPr>
        </p:nvSpPr>
        <p:spPr>
          <a:xfrm>
            <a:off x="403761" y="1358156"/>
            <a:ext cx="8336478" cy="4325112"/>
          </a:xfrm>
        </p:spPr>
        <p:txBody>
          <a:bodyPr>
            <a:normAutofit/>
          </a:bodyPr>
          <a:lstStyle/>
          <a:p>
            <a:pPr marL="109728" lvl="0" indent="0">
              <a:buNone/>
            </a:pPr>
            <a:endParaRPr lang="en-GB" dirty="0"/>
          </a:p>
          <a:p>
            <a:pPr lvl="1"/>
            <a:endParaRPr lang="en-GB" dirty="0"/>
          </a:p>
          <a:p>
            <a:endParaRPr lang="en-GB" dirty="0"/>
          </a:p>
        </p:txBody>
      </p:sp>
    </p:spTree>
    <p:extLst>
      <p:ext uri="{BB962C8B-B14F-4D97-AF65-F5344CB8AC3E}">
        <p14:creationId xmlns:p14="http://schemas.microsoft.com/office/powerpoint/2010/main" xmlns="" val="1100643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airobi Training">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31638</TotalTime>
  <Words>1156</Words>
  <Application>Microsoft Office PowerPoint</Application>
  <PresentationFormat>On-screen Show (4:3)</PresentationFormat>
  <Paragraphs>125</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Nairobi Training</vt:lpstr>
      <vt:lpstr>   Customer Empowerment  Working Group</vt:lpstr>
      <vt:lpstr>Agenda</vt:lpstr>
      <vt:lpstr>Objectives of Working Group </vt:lpstr>
      <vt:lpstr>Defining customer empowerment </vt:lpstr>
      <vt:lpstr>Customer empowerment in USSPM</vt:lpstr>
      <vt:lpstr>Slide 6</vt:lpstr>
      <vt:lpstr>Slide 7</vt:lpstr>
      <vt:lpstr>Slide 8</vt:lpstr>
      <vt:lpstr>Feedback &amp; questions </vt:lpstr>
      <vt:lpstr>Working group actions </vt:lpstr>
      <vt:lpstr>Working group actions </vt:lpstr>
      <vt:lpstr>Actions to integrate CE focus</vt:lpstr>
      <vt:lpstr>Next steps</vt:lpstr>
    </vt:vector>
  </TitlesOfParts>
  <Company>3Jump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cgerteiser</dc:creator>
  <cp:lastModifiedBy>Amelia</cp:lastModifiedBy>
  <cp:revision>2060</cp:revision>
  <cp:lastPrinted>2012-07-30T14:56:40Z</cp:lastPrinted>
  <dcterms:created xsi:type="dcterms:W3CDTF">2011-01-26T00:06:24Z</dcterms:created>
  <dcterms:modified xsi:type="dcterms:W3CDTF">2019-04-16T12:57:13Z</dcterms:modified>
</cp:coreProperties>
</file>